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Shape 43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Shape 49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Shape 51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Shape 52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Shape 54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Shape 55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Shape 5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Shape 56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Shape 5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Shape 57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1" name="Shape 5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Shape 58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0" name="Shape 5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Shape 59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Shape 6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Shape 60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¿Sobre qué es el proyecto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objetivo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similar a otros proyectos anteriores o es nuevo?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 el ámbito del proyecto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un proyecto independiente o está relacionado con otros proyectos?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Tenga en cuenta que no se necesita esta diapositiva para las reuniones semanales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contenido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lvl1pPr>
            <a:lvl2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  <a:defRPr sz="1800">
                <a:latin typeface="Georgia"/>
                <a:ea typeface="Georgia"/>
                <a:cs typeface="Georgia"/>
                <a:sym typeface="Georgia"/>
              </a:defRPr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2000"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2000"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2423318" y="-137319"/>
            <a:ext cx="42973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o y título vertical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733203"/>
            <a:ext cx="9144000" cy="612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>
            <p:ph type="ctrTitle"/>
          </p:nvPr>
        </p:nvSpPr>
        <p:spPr>
          <a:xfrm>
            <a:off x="381000" y="381001"/>
            <a:ext cx="7772400" cy="7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subTitle"/>
          </p:nvPr>
        </p:nvSpPr>
        <p:spPr>
          <a:xfrm>
            <a:off x="439948" y="1219200"/>
            <a:ext cx="5275052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showMasterSp="0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 b="-589" l="-92" r="45394" t="5081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" name="Shape 35"/>
          <p:cNvSpPr txBox="1"/>
          <p:nvPr>
            <p:ph type="title"/>
          </p:nvPr>
        </p:nvSpPr>
        <p:spPr>
          <a:xfrm>
            <a:off x="3768304" y="1905000"/>
            <a:ext cx="51054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3600" cap="none"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810000" y="3048000"/>
            <a:ext cx="5105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eorgia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eorgia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9144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Georgia"/>
              <a:buNone/>
              <a:defRPr b="1" sz="2000"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b="1" sz="2000"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Font typeface="Georgia"/>
              <a:buNone/>
              <a:defRPr b="1" sz="1800"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SzPts val="1400"/>
              <a:buFont typeface="Georgia"/>
              <a:buNone/>
              <a:defRPr b="1" sz="1600"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Font typeface="Georgia"/>
              <a:buNone/>
              <a:defRPr b="1" sz="16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b="1" sz="16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b="1" sz="16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b="1" sz="16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b="1" sz="16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6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Georgia"/>
              <a:buNone/>
              <a:defRPr b="1" sz="2000"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b="1" sz="2000"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Font typeface="Georgia"/>
              <a:buNone/>
              <a:defRPr b="1" sz="1800"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SzPts val="1400"/>
              <a:buFont typeface="Georgia"/>
              <a:buNone/>
              <a:defRPr b="1" sz="1600"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Font typeface="Georgia"/>
              <a:buNone/>
              <a:defRPr b="1" sz="16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b="1" sz="16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b="1" sz="16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b="1" sz="16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b="1" sz="1600"/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6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914400"/>
            <a:ext cx="3008313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575050" y="914400"/>
            <a:ext cx="5111750" cy="521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8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4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20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8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8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57200" y="1752600"/>
            <a:ext cx="3008313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Georgia"/>
              <a:buNone/>
              <a:defRPr sz="1400"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sz="1200"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Font typeface="Georgia"/>
              <a:buNone/>
              <a:defRPr sz="1000"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SzPts val="1400"/>
              <a:buFont typeface="Georgia"/>
              <a:buNone/>
              <a:defRPr sz="900"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Font typeface="Georgia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sz="900"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Shape 7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Georgia"/>
              <a:buNone/>
              <a:defRPr b="0" i="0" sz="3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Georgia"/>
              <a:buNone/>
              <a:defRPr sz="1400"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sz="1200"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Font typeface="Georgia"/>
              <a:buNone/>
              <a:defRPr sz="1000"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SzPts val="1400"/>
              <a:buFont typeface="Georgia"/>
              <a:buNone/>
              <a:defRPr sz="900"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Font typeface="Georgia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Georgia"/>
              <a:buNone/>
              <a:defRPr sz="900"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175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">
            <a:alphaModFix/>
          </a:blip>
          <a:srcRect b="0" l="-144" r="0" t="0"/>
          <a:stretch/>
        </p:blipFill>
        <p:spPr>
          <a:xfrm>
            <a:off x="-13251" y="0"/>
            <a:ext cx="9157252" cy="66044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jp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6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28.jpg"/><Relationship Id="rId5" Type="http://schemas.openxmlformats.org/officeDocument/2006/relationships/image" Target="../media/image24.png"/><Relationship Id="rId6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34.png"/><Relationship Id="rId7" Type="http://schemas.openxmlformats.org/officeDocument/2006/relationships/image" Target="../media/image38.png"/><Relationship Id="rId8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Relationship Id="rId4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Relationship Id="rId4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Relationship Id="rId4" Type="http://schemas.openxmlformats.org/officeDocument/2006/relationships/image" Target="../media/image31.jpg"/><Relationship Id="rId5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jpg"/><Relationship Id="rId4" Type="http://schemas.openxmlformats.org/officeDocument/2006/relationships/image" Target="../media/image33.jpg"/><Relationship Id="rId5" Type="http://schemas.openxmlformats.org/officeDocument/2006/relationships/image" Target="../media/image53.jpg"/><Relationship Id="rId6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Relationship Id="rId4" Type="http://schemas.openxmlformats.org/officeDocument/2006/relationships/image" Target="../media/image40.jpg"/><Relationship Id="rId5" Type="http://schemas.openxmlformats.org/officeDocument/2006/relationships/image" Target="../media/image4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Relationship Id="rId4" Type="http://schemas.openxmlformats.org/officeDocument/2006/relationships/image" Target="../media/image39.jpg"/><Relationship Id="rId5" Type="http://schemas.openxmlformats.org/officeDocument/2006/relationships/image" Target="../media/image47.jpg"/><Relationship Id="rId6" Type="http://schemas.openxmlformats.org/officeDocument/2006/relationships/image" Target="../media/image42.jpg"/><Relationship Id="rId7" Type="http://schemas.openxmlformats.org/officeDocument/2006/relationships/image" Target="../media/image81.jpg"/><Relationship Id="rId8" Type="http://schemas.openxmlformats.org/officeDocument/2006/relationships/image" Target="../media/image4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4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45.png"/><Relationship Id="rId6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7.jpg"/><Relationship Id="rId4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1.png"/><Relationship Id="rId4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Relationship Id="rId4" Type="http://schemas.openxmlformats.org/officeDocument/2006/relationships/image" Target="../media/image4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Relationship Id="rId4" Type="http://schemas.openxmlformats.org/officeDocument/2006/relationships/image" Target="../media/image5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Relationship Id="rId4" Type="http://schemas.openxmlformats.org/officeDocument/2006/relationships/image" Target="../media/image5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Relationship Id="rId4" Type="http://schemas.openxmlformats.org/officeDocument/2006/relationships/image" Target="../media/image54.png"/><Relationship Id="rId5" Type="http://schemas.openxmlformats.org/officeDocument/2006/relationships/image" Target="../media/image64.png"/><Relationship Id="rId6" Type="http://schemas.openxmlformats.org/officeDocument/2006/relationships/image" Target="../media/image6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Relationship Id="rId4" Type="http://schemas.openxmlformats.org/officeDocument/2006/relationships/image" Target="../media/image67.png"/><Relationship Id="rId5" Type="http://schemas.openxmlformats.org/officeDocument/2006/relationships/image" Target="../media/image6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Relationship Id="rId4" Type="http://schemas.openxmlformats.org/officeDocument/2006/relationships/image" Target="../media/image6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7.gif"/><Relationship Id="rId5" Type="http://schemas.openxmlformats.org/officeDocument/2006/relationships/image" Target="../media/image10.jpg"/><Relationship Id="rId6" Type="http://schemas.openxmlformats.org/officeDocument/2006/relationships/image" Target="../media/image12.jpg"/><Relationship Id="rId7" Type="http://schemas.openxmlformats.org/officeDocument/2006/relationships/image" Target="../media/image1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0.jpg"/><Relationship Id="rId4" Type="http://schemas.openxmlformats.org/officeDocument/2006/relationships/image" Target="../media/image80.jpg"/><Relationship Id="rId9" Type="http://schemas.openxmlformats.org/officeDocument/2006/relationships/image" Target="../media/image76.png"/><Relationship Id="rId5" Type="http://schemas.openxmlformats.org/officeDocument/2006/relationships/image" Target="../media/image16.png"/><Relationship Id="rId6" Type="http://schemas.openxmlformats.org/officeDocument/2006/relationships/image" Target="../media/image73.jpg"/><Relationship Id="rId7" Type="http://schemas.openxmlformats.org/officeDocument/2006/relationships/image" Target="../media/image62.jpg"/><Relationship Id="rId8" Type="http://schemas.openxmlformats.org/officeDocument/2006/relationships/image" Target="../media/image6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6.png"/><Relationship Id="rId4" Type="http://schemas.openxmlformats.org/officeDocument/2006/relationships/image" Target="../media/image65.png"/><Relationship Id="rId5" Type="http://schemas.openxmlformats.org/officeDocument/2006/relationships/image" Target="../media/image1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6.png"/><Relationship Id="rId4" Type="http://schemas.openxmlformats.org/officeDocument/2006/relationships/image" Target="../media/image7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png"/><Relationship Id="rId4" Type="http://schemas.openxmlformats.org/officeDocument/2006/relationships/image" Target="../media/image74.png"/><Relationship Id="rId5" Type="http://schemas.openxmlformats.org/officeDocument/2006/relationships/image" Target="../media/image71.jpg"/><Relationship Id="rId6" Type="http://schemas.openxmlformats.org/officeDocument/2006/relationships/image" Target="../media/image75.jpg"/><Relationship Id="rId7" Type="http://schemas.openxmlformats.org/officeDocument/2006/relationships/image" Target="../media/image77.jpg"/><Relationship Id="rId8" Type="http://schemas.openxmlformats.org/officeDocument/2006/relationships/image" Target="../media/image7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6.png"/><Relationship Id="rId4" Type="http://schemas.openxmlformats.org/officeDocument/2006/relationships/image" Target="../media/image7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93733" y="476672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52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CULTIVO DE BACALAO DE PROFUNDIDAD (</a:t>
            </a:r>
            <a:r>
              <a:rPr b="0" i="1" lang="es-CL" sz="252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Dissostichus eleginoides</a:t>
            </a:r>
            <a:r>
              <a:rPr b="0" i="0" lang="es-CL" sz="252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br>
              <a:rPr b="0" i="0" lang="es-CL" sz="252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s-CL" sz="1979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UNA OPORTUNIDAD PARA LA ACUICULTURA CHILENA</a:t>
            </a:r>
            <a:endParaRPr b="0" i="0" sz="1979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Users\SONY VAIO\Pictures\Proyecto Bacalao\muestreo1.JPG"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5816" y="1772815"/>
            <a:ext cx="3168352" cy="356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7507" y="6067475"/>
            <a:ext cx="2500005" cy="73161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2286000" y="5421144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Pablo Gallardo Ojeda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Profesor Asociado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>
            <p:ph type="title"/>
          </p:nvPr>
        </p:nvSpPr>
        <p:spPr>
          <a:xfrm>
            <a:off x="539552" y="314096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52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CUÁL ES EL CICLO BIOLOGICO NATURAL DE BACALAO?</a:t>
            </a:r>
            <a:endParaRPr b="0" i="0" sz="252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7" y="836712"/>
            <a:ext cx="8319130" cy="576105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/>
          <p:nvPr/>
        </p:nvSpPr>
        <p:spPr>
          <a:xfrm>
            <a:off x="6660232" y="6228432"/>
            <a:ext cx="19591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(Belchier &amp; Collins, 2008)</a:t>
            </a:r>
            <a:endParaRPr b="0" i="0" sz="1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807231"/>
            <a:ext cx="8410895" cy="55740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Shape 213"/>
          <p:cNvCxnSpPr/>
          <p:nvPr/>
        </p:nvCxnSpPr>
        <p:spPr>
          <a:xfrm>
            <a:off x="611560" y="1772816"/>
            <a:ext cx="8136904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Shape 214"/>
          <p:cNvCxnSpPr/>
          <p:nvPr/>
        </p:nvCxnSpPr>
        <p:spPr>
          <a:xfrm>
            <a:off x="611560" y="2204864"/>
            <a:ext cx="8136904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" name="Shape 215"/>
          <p:cNvCxnSpPr/>
          <p:nvPr/>
        </p:nvCxnSpPr>
        <p:spPr>
          <a:xfrm>
            <a:off x="611560" y="2780928"/>
            <a:ext cx="8136904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6" name="Shape 216"/>
          <p:cNvCxnSpPr/>
          <p:nvPr/>
        </p:nvCxnSpPr>
        <p:spPr>
          <a:xfrm>
            <a:off x="611560" y="4293096"/>
            <a:ext cx="8136904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Shape 217"/>
          <p:cNvCxnSpPr/>
          <p:nvPr/>
        </p:nvCxnSpPr>
        <p:spPr>
          <a:xfrm>
            <a:off x="611560" y="4666033"/>
            <a:ext cx="8136904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Shape 218"/>
          <p:cNvCxnSpPr/>
          <p:nvPr/>
        </p:nvCxnSpPr>
        <p:spPr>
          <a:xfrm>
            <a:off x="611560" y="5877272"/>
            <a:ext cx="8136904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Diagrama Desarrollo I+D en Acuicultura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Shape 226"/>
          <p:cNvGrpSpPr/>
          <p:nvPr/>
        </p:nvGrpSpPr>
        <p:grpSpPr>
          <a:xfrm>
            <a:off x="136702" y="2262196"/>
            <a:ext cx="8696325" cy="3437872"/>
            <a:chOff x="161925" y="2590802"/>
            <a:chExt cx="8696325" cy="3437872"/>
          </a:xfrm>
        </p:grpSpPr>
        <p:grpSp>
          <p:nvGrpSpPr>
            <p:cNvPr id="227" name="Shape 227"/>
            <p:cNvGrpSpPr/>
            <p:nvPr/>
          </p:nvGrpSpPr>
          <p:grpSpPr>
            <a:xfrm>
              <a:off x="847725" y="2590802"/>
              <a:ext cx="8010525" cy="3437872"/>
              <a:chOff x="466725" y="2590801"/>
              <a:chExt cx="8010525" cy="3437214"/>
            </a:xfrm>
          </p:grpSpPr>
          <p:sp>
            <p:nvSpPr>
              <p:cNvPr id="228" name="Shape 228"/>
              <p:cNvSpPr/>
              <p:nvPr/>
            </p:nvSpPr>
            <p:spPr>
              <a:xfrm>
                <a:off x="571500" y="5390617"/>
                <a:ext cx="7905750" cy="20951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C2D1ED"/>
                  </a:gs>
                  <a:gs pos="55000">
                    <a:srgbClr val="709ADD"/>
                  </a:gs>
                  <a:gs pos="100000">
                    <a:srgbClr val="4977AF"/>
                  </a:gs>
                </a:gsLst>
                <a:path path="circle">
                  <a:fillToRect b="100%" r="100%"/>
                </a:path>
                <a:tileRect l="-100%" t="-100%"/>
              </a:gra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29" name="Shape 229"/>
              <p:cNvSpPr txBox="1"/>
              <p:nvPr/>
            </p:nvSpPr>
            <p:spPr>
              <a:xfrm>
                <a:off x="466725" y="5504895"/>
                <a:ext cx="7981950" cy="523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CL" sz="1400" u="none" cap="none" strike="noStrike">
                    <a:solidFill>
                      <a:srgbClr val="00669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0							    10 or more…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CL" sz="1400" u="none" cap="none" strike="noStrike">
                    <a:solidFill>
                      <a:srgbClr val="006699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Years</a:t>
                </a:r>
                <a:endParaRPr b="1" i="0" sz="1400" u="none" cap="none" strike="noStrike">
                  <a:solidFill>
                    <a:srgbClr val="006699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809625" y="4409729"/>
                <a:ext cx="7485831" cy="1047550"/>
              </a:xfrm>
              <a:prstGeom prst="stripedRightArrow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C2D1ED"/>
                  </a:gs>
                  <a:gs pos="55000">
                    <a:srgbClr val="709ADD"/>
                  </a:gs>
                  <a:gs pos="100000">
                    <a:srgbClr val="4977AF"/>
                  </a:gs>
                </a:gsLst>
                <a:path path="circle">
                  <a:fillToRect b="100%" r="100%"/>
                </a:path>
                <a:tileRect l="-100%" t="-100%"/>
              </a:gra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s-CL" sz="2000" u="none" cap="none" strike="noStrike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Research line: animal health</a:t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>
                <a:off x="781050" y="2590801"/>
                <a:ext cx="7514406" cy="1047550"/>
              </a:xfrm>
              <a:prstGeom prst="stripedRightArrow">
                <a:avLst>
                  <a:gd fmla="val 50000" name="adj1"/>
                  <a:gd fmla="val 50000" name="adj2"/>
                </a:avLst>
              </a:prstGeom>
              <a:gradFill>
                <a:gsLst>
                  <a:gs pos="0">
                    <a:srgbClr val="C2D1ED"/>
                  </a:gs>
                  <a:gs pos="55000">
                    <a:srgbClr val="709ADD"/>
                  </a:gs>
                  <a:gs pos="100000">
                    <a:srgbClr val="4977AF"/>
                  </a:gs>
                </a:gsLst>
                <a:path path="circle">
                  <a:fillToRect b="100%" r="100%"/>
                </a:path>
                <a:tileRect l="-100%" t="-100%"/>
              </a:gra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s-CL" sz="2000" u="none" cap="none" strike="noStrike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Research line: animal nutrition</a:t>
                </a:r>
                <a:endParaRPr b="0" i="0" sz="20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4524375" y="3428841"/>
                <a:ext cx="1266825" cy="1152305"/>
              </a:xfrm>
              <a:prstGeom prst="diamond">
                <a:avLst/>
              </a:prstGeom>
              <a:gradFill>
                <a:gsLst>
                  <a:gs pos="0">
                    <a:srgbClr val="C2D1ED"/>
                  </a:gs>
                  <a:gs pos="55000">
                    <a:srgbClr val="709ADD"/>
                  </a:gs>
                  <a:gs pos="100000">
                    <a:srgbClr val="4977AF"/>
                  </a:gs>
                </a:gsLst>
                <a:path path="circle">
                  <a:fillToRect b="100%" r="100%"/>
                </a:path>
                <a:tileRect l="-100%" t="-100%"/>
              </a:gra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s-CL" sz="1200" u="none" cap="none" strike="noStrike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Result stage 2</a:t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1990725" y="3457411"/>
                <a:ext cx="1266825" cy="1152305"/>
              </a:xfrm>
              <a:prstGeom prst="diamond">
                <a:avLst/>
              </a:prstGeom>
              <a:gradFill>
                <a:gsLst>
                  <a:gs pos="0">
                    <a:srgbClr val="C2D1ED"/>
                  </a:gs>
                  <a:gs pos="55000">
                    <a:srgbClr val="709ADD"/>
                  </a:gs>
                  <a:gs pos="100000">
                    <a:srgbClr val="4977AF"/>
                  </a:gs>
                </a:gsLst>
                <a:path path="circle">
                  <a:fillToRect b="100%" r="100%"/>
                </a:path>
                <a:tileRect l="-100%" t="-100%"/>
              </a:gra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s-CL" sz="1200" u="none" cap="none" strike="noStrike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Result stage 1</a:t>
                </a:r>
                <a:endParaRPr/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7124700" y="3419318"/>
                <a:ext cx="1266825" cy="1152305"/>
              </a:xfrm>
              <a:prstGeom prst="diamond">
                <a:avLst/>
              </a:prstGeom>
              <a:gradFill>
                <a:gsLst>
                  <a:gs pos="0">
                    <a:srgbClr val="C2D1ED"/>
                  </a:gs>
                  <a:gs pos="55000">
                    <a:srgbClr val="709ADD"/>
                  </a:gs>
                  <a:gs pos="100000">
                    <a:srgbClr val="4977AF"/>
                  </a:gs>
                </a:gsLst>
                <a:path path="circle">
                  <a:fillToRect b="100%" r="100%"/>
                </a:path>
                <a:tileRect l="-100%" t="-100%"/>
              </a:gra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s-CL" sz="1200" u="none" cap="none" strike="noStrike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Result stage 3</a:t>
                </a:r>
                <a:endParaRPr/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540733" y="3709772"/>
                <a:ext cx="1809750" cy="619007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C2D1ED"/>
                  </a:gs>
                  <a:gs pos="55000">
                    <a:srgbClr val="709ADD"/>
                  </a:gs>
                  <a:gs pos="100000">
                    <a:srgbClr val="4977AF"/>
                  </a:gs>
                </a:gsLst>
                <a:path path="circle">
                  <a:fillToRect b="100%" r="100%"/>
                </a:path>
                <a:tileRect l="-100%" t="-100%"/>
              </a:gra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s-CL" sz="1600" u="none" cap="none" strike="noStrike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Broodstock tech</a:t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3038873" y="3724060"/>
                <a:ext cx="1854160" cy="619007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C2D1ED"/>
                  </a:gs>
                  <a:gs pos="55000">
                    <a:srgbClr val="709ADD"/>
                  </a:gs>
                  <a:gs pos="100000">
                    <a:srgbClr val="4977AF"/>
                  </a:gs>
                </a:gsLst>
                <a:path path="circle">
                  <a:fillToRect b="100%" r="100%"/>
                </a:path>
                <a:tileRect l="-100%" t="-100%"/>
              </a:gra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s-CL" sz="1600" u="none" cap="none" strike="noStrike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Hatchery  tech</a:t>
                </a:r>
                <a:endParaRPr b="0" i="0" sz="16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237" name="Shape 237"/>
              <p:cNvSpPr/>
              <p:nvPr/>
            </p:nvSpPr>
            <p:spPr>
              <a:xfrm>
                <a:off x="5559513" y="3709772"/>
                <a:ext cx="2000250" cy="619007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C2D1ED"/>
                  </a:gs>
                  <a:gs pos="55000">
                    <a:srgbClr val="709ADD"/>
                  </a:gs>
                  <a:gs pos="100000">
                    <a:srgbClr val="4977AF"/>
                  </a:gs>
                </a:gsLst>
                <a:path path="circle">
                  <a:fillToRect b="100%" r="100%"/>
                </a:path>
                <a:tileRect l="-100%" t="-100%"/>
              </a:gra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s-CL" sz="1600" u="none" cap="none" strike="noStrike">
                    <a:solidFill>
                      <a:schemeClr val="lt1"/>
                    </a:solidFill>
                    <a:latin typeface="Georgia"/>
                    <a:ea typeface="Georgia"/>
                    <a:cs typeface="Georgia"/>
                    <a:sym typeface="Georgia"/>
                  </a:rPr>
                  <a:t>Growth-Out tech</a:t>
                </a:r>
                <a:endParaRPr b="0" i="0" sz="16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</p:grpSp>
        <p:sp>
          <p:nvSpPr>
            <p:cNvPr id="238" name="Shape 238"/>
            <p:cNvSpPr/>
            <p:nvPr/>
          </p:nvSpPr>
          <p:spPr>
            <a:xfrm>
              <a:off x="161925" y="3314700"/>
              <a:ext cx="714375" cy="1409700"/>
            </a:xfrm>
            <a:prstGeom prst="flowChartDelay">
              <a:avLst/>
            </a:prstGeom>
            <a:gradFill>
              <a:gsLst>
                <a:gs pos="0">
                  <a:srgbClr val="C2D1ED"/>
                </a:gs>
                <a:gs pos="55000">
                  <a:srgbClr val="709ADD"/>
                </a:gs>
                <a:gs pos="100000">
                  <a:srgbClr val="4977AF"/>
                </a:gs>
              </a:gsLst>
              <a:path path="circle">
                <a:fillToRect b="100%" r="100%"/>
              </a:path>
              <a:tileRect l="-100%" t="-100%"/>
            </a:gra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Shape 239"/>
            <p:cNvSpPr txBox="1"/>
            <p:nvPr/>
          </p:nvSpPr>
          <p:spPr>
            <a:xfrm rot="-5400000">
              <a:off x="-31601" y="3714671"/>
              <a:ext cx="996808" cy="609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400" u="none" cap="none" strike="noStrik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Main research lines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457200" y="1628800"/>
            <a:ext cx="8229600" cy="475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Etapa 1.</a:t>
            </a:r>
            <a:endParaRPr/>
          </a:p>
          <a:p>
            <a:pPr indent="-531813" lvl="0" marL="5318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Desarrollo de tecnología de Cultivo de reproductores</a:t>
            </a:r>
            <a:endParaRPr/>
          </a:p>
          <a:p>
            <a:pPr indent="-531813" lvl="2" marL="1331913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Captura Peces Silvestres (estanques traslado, parámetros abióticos)</a:t>
            </a:r>
            <a:endParaRPr/>
          </a:p>
          <a:p>
            <a:pPr indent="-531813" lvl="2" marL="1331913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Ingeniería de estanque</a:t>
            </a:r>
            <a:endParaRPr/>
          </a:p>
          <a:p>
            <a:pPr indent="-531813" lvl="2" marL="1331913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Densidad  y carga de cultivo</a:t>
            </a:r>
            <a:endParaRPr/>
          </a:p>
          <a:p>
            <a:pPr indent="-531813" lvl="2" marL="1331913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Nutrición y alimentación</a:t>
            </a:r>
            <a:endParaRPr/>
          </a:p>
          <a:p>
            <a:pPr indent="-531813" lvl="2" marL="1331913" marR="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Fisiología reproductiva</a:t>
            </a:r>
            <a:endParaRPr/>
          </a:p>
          <a:p>
            <a:pPr indent="-160019" lvl="1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160019" lvl="1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6" name="Shape 246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Diagrama Desarrollo I+D en Acuicultura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Etapa 2 </a:t>
            </a:r>
            <a:endParaRPr/>
          </a:p>
          <a:p>
            <a:pPr indent="-531813" lvl="0" marL="53181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Desarrollo de tecnología de producción de juveniles en Hatchery.</a:t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531813" lvl="2" marL="133191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Metodología de desove.</a:t>
            </a:r>
            <a:endParaRPr/>
          </a:p>
          <a:p>
            <a:pPr indent="-531813" lvl="2" marL="133191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Fecundación (proporción, tipo)</a:t>
            </a:r>
            <a:endParaRPr/>
          </a:p>
          <a:p>
            <a:pPr indent="-531813" lvl="2" marL="133191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Incubación</a:t>
            </a:r>
            <a:endParaRPr/>
          </a:p>
          <a:p>
            <a:pPr indent="-531813" lvl="2" marL="133191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Cultivo Larval</a:t>
            </a:r>
            <a:endParaRPr/>
          </a:p>
          <a:p>
            <a:pPr indent="-531813" lvl="2" marL="133191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Alimentación Larval</a:t>
            </a:r>
            <a:endParaRPr/>
          </a:p>
          <a:p>
            <a:pPr indent="-531813" lvl="2" marL="133191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Dieta</a:t>
            </a:r>
            <a:endParaRPr/>
          </a:p>
          <a:p>
            <a:pPr indent="-531813" lvl="2" marL="133191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Parámetros abióticos</a:t>
            </a:r>
            <a:endParaRPr/>
          </a:p>
          <a:p>
            <a:pPr indent="-531813" lvl="2" marL="133191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Diferentes tipos de estanques</a:t>
            </a:r>
            <a:endParaRPr/>
          </a:p>
          <a:p>
            <a:pPr indent="-531813" lvl="2" marL="133191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Caudal, espacio e hidráulica</a:t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4" name="Shape 254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Diagrama Desarrollo I+D en Acuicultura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Etapa 3 </a:t>
            </a:r>
            <a:endParaRPr b="1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533400" lvl="0" marL="533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Desarrollo de tecnología de engorda en estanques en tierra y/o en balsas jaulas en el mar.</a:t>
            </a:r>
            <a:endParaRPr/>
          </a:p>
          <a:p>
            <a:pPr indent="-533400" lvl="2" marL="13335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Dietas para las diferentes etapas</a:t>
            </a:r>
            <a:endParaRPr/>
          </a:p>
          <a:p>
            <a:pPr indent="-533400" lvl="2" marL="13335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Alimentación</a:t>
            </a:r>
            <a:endParaRPr/>
          </a:p>
          <a:p>
            <a:pPr indent="-533400" lvl="2" marL="13335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Recirculación o flujo abierto</a:t>
            </a:r>
            <a:endParaRPr/>
          </a:p>
          <a:p>
            <a:pPr indent="-533400" lvl="2" marL="13335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Tasa de crecimiento</a:t>
            </a:r>
            <a:endParaRPr/>
          </a:p>
          <a:p>
            <a:pPr indent="-533400" lvl="2" marL="13335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Parámetros abióticos</a:t>
            </a:r>
            <a:endParaRPr/>
          </a:p>
          <a:p>
            <a:pPr indent="-533400" lvl="2" marL="13335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Metodología cosecha (rendimiento)</a:t>
            </a:r>
            <a:endParaRPr/>
          </a:p>
          <a:p>
            <a:pPr indent="-533400" lvl="2" marL="13335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Densidad de cultivo y carga</a:t>
            </a:r>
            <a:endParaRPr/>
          </a:p>
          <a:p>
            <a:pPr indent="-160019" lvl="1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2" name="Shape 262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Diagrama Desarrollo I+D en Acuicultura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Etapa 4?</a:t>
            </a:r>
            <a:endParaRPr/>
          </a:p>
          <a:p>
            <a:pPr indent="-533400" lvl="0" marL="533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Desarrollo de tecnología de Repoblamiento y recuperación de Stock Naturales.</a:t>
            </a:r>
            <a:endParaRPr/>
          </a:p>
          <a:p>
            <a:pPr indent="-533400" lvl="2" marL="13335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Investigación de zonas de liberación</a:t>
            </a:r>
            <a:endParaRPr/>
          </a:p>
          <a:p>
            <a:pPr indent="-533400" lvl="2" marL="13335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Investigación de tallas de liberación</a:t>
            </a:r>
            <a:endParaRPr/>
          </a:p>
          <a:p>
            <a:pPr indent="-533400" lvl="2" marL="13335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Investigación de sistemas de marcaje y recaptura</a:t>
            </a:r>
            <a:endParaRPr/>
          </a:p>
          <a:p>
            <a:pPr indent="-533400" lvl="2" marL="13335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Estimación de crecimiento y supervivencia</a:t>
            </a:r>
            <a:endParaRPr/>
          </a:p>
          <a:p>
            <a:pPr indent="-533400" lvl="2" marL="13335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Estudio de efecto sobre los desembarques</a:t>
            </a:r>
            <a:endParaRPr/>
          </a:p>
          <a:p>
            <a:pPr indent="-533400" lvl="2" marL="13335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Evaluación técnico-económica</a:t>
            </a:r>
            <a:endParaRPr/>
          </a:p>
          <a:p>
            <a:pPr indent="-533400" lvl="2" marL="13335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Legislación?</a:t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160019" lvl="1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0" name="Shape 270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Diagrama Desarrollo I+D en Acuicultura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Modelo de Negocio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8" name="Shape 2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358230"/>
            <a:ext cx="8424936" cy="412749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/>
          <p:nvPr/>
        </p:nvSpPr>
        <p:spPr>
          <a:xfrm rot="2326338">
            <a:off x="6050320" y="2044782"/>
            <a:ext cx="432048" cy="72008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6637348" y="1804174"/>
            <a:ext cx="18230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Marco Legal</a:t>
            </a:r>
            <a:endParaRPr b="1" i="0" sz="1800" u="none" cap="none" strike="noStrik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>
            <p:ph type="title"/>
          </p:nvPr>
        </p:nvSpPr>
        <p:spPr>
          <a:xfrm>
            <a:off x="539552" y="314096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52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AVANCES EN EL CULTIVO DE BACALAO</a:t>
            </a:r>
            <a:br>
              <a:rPr b="0" i="0" lang="es-CL" sz="252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es-CL" sz="252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PROYECTO FONDEF DA09i1002 </a:t>
            </a:r>
            <a:endParaRPr b="0" i="0" sz="252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289439" y="2708919"/>
            <a:ext cx="3240360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ymbol"/>
              <a:buChar char="✓"/>
            </a:pPr>
            <a:r>
              <a:rPr b="0" i="0" lang="es-CL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Por primera vez, el 2014, el consumo humano de los peces de </a:t>
            </a:r>
            <a:r>
              <a:rPr b="1" i="0" lang="es-CL" sz="220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cultivo</a:t>
            </a:r>
            <a:r>
              <a:rPr b="0" i="0" lang="es-CL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superó al de los peces </a:t>
            </a:r>
            <a:r>
              <a:rPr b="1" i="0" lang="es-CL" sz="220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silvestres</a:t>
            </a:r>
            <a:r>
              <a:rPr b="0" i="0" lang="es-CL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(FAO, 2015)</a:t>
            </a:r>
            <a:endParaRPr b="0" i="0" sz="2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2111" y="2132856"/>
            <a:ext cx="4981575" cy="40100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08" name="Shape 108"/>
          <p:cNvSpPr/>
          <p:nvPr/>
        </p:nvSpPr>
        <p:spPr>
          <a:xfrm>
            <a:off x="289439" y="1017231"/>
            <a:ext cx="842493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ymbol"/>
              <a:buChar char="✓"/>
            </a:pPr>
            <a:r>
              <a:rPr b="0" i="0" lang="es-CL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nivel mundial, la </a:t>
            </a:r>
            <a:r>
              <a:rPr b="1" i="0" lang="es-CL" sz="240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acuicultura</a:t>
            </a:r>
            <a:r>
              <a:rPr b="0" i="0" lang="es-CL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es el principal motor de crecimiento de los suministros de pescado del mundo. </a:t>
            </a:r>
            <a:endParaRPr b="0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8272589" y="2420888"/>
            <a:ext cx="529922" cy="864096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s-CL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ZONAS DE CAPTURA DE PECES</a:t>
            </a:r>
            <a:br>
              <a:rPr b="0" i="0" lang="es-CL" sz="216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52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865" y="2132856"/>
            <a:ext cx="8524607" cy="455545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1799692" y="3140969"/>
            <a:ext cx="792088" cy="648072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97" name="Shape 297"/>
          <p:cNvCxnSpPr>
            <a:stCxn id="296" idx="0"/>
          </p:cNvCxnSpPr>
          <p:nvPr/>
        </p:nvCxnSpPr>
        <p:spPr>
          <a:xfrm flipH="1" rot="-5400000">
            <a:off x="2789886" y="2546819"/>
            <a:ext cx="324000" cy="1512300"/>
          </a:xfrm>
          <a:prstGeom prst="curvedConnector4">
            <a:avLst>
              <a:gd fmla="val -70556" name="adj1"/>
              <a:gd fmla="val 63089" name="adj2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98" name="Shape 298"/>
          <p:cNvSpPr/>
          <p:nvPr/>
        </p:nvSpPr>
        <p:spPr>
          <a:xfrm>
            <a:off x="3671900" y="3465005"/>
            <a:ext cx="792088" cy="648072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2699792" y="4330558"/>
            <a:ext cx="792088" cy="648072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00" name="Shape 300"/>
          <p:cNvCxnSpPr>
            <a:stCxn id="299" idx="6"/>
          </p:cNvCxnSpPr>
          <p:nvPr/>
        </p:nvCxnSpPr>
        <p:spPr>
          <a:xfrm flipH="1" rot="10800000">
            <a:off x="3491880" y="4149094"/>
            <a:ext cx="576000" cy="505500"/>
          </a:xfrm>
          <a:prstGeom prst="curvedConnector3">
            <a:avLst>
              <a:gd fmla="val 50006" name="adj1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01" name="Shape 301"/>
          <p:cNvSpPr/>
          <p:nvPr/>
        </p:nvSpPr>
        <p:spPr>
          <a:xfrm>
            <a:off x="4593395" y="5517232"/>
            <a:ext cx="792088" cy="648072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02" name="Shape 302"/>
          <p:cNvCxnSpPr/>
          <p:nvPr/>
        </p:nvCxnSpPr>
        <p:spPr>
          <a:xfrm flipH="1" rot="5400000">
            <a:off x="3890223" y="4542534"/>
            <a:ext cx="1368300" cy="581100"/>
          </a:xfrm>
          <a:prstGeom prst="curvedConnector3">
            <a:avLst>
              <a:gd fmla="val 49995" name="adj1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303" name="Shape 3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Shape 310"/>
          <p:cNvGrpSpPr/>
          <p:nvPr/>
        </p:nvGrpSpPr>
        <p:grpSpPr>
          <a:xfrm>
            <a:off x="168907" y="2228076"/>
            <a:ext cx="8856984" cy="2944868"/>
            <a:chOff x="0" y="0"/>
            <a:chExt cx="3863976" cy="1020445"/>
          </a:xfrm>
        </p:grpSpPr>
        <p:grpSp>
          <p:nvGrpSpPr>
            <p:cNvPr id="311" name="Shape 311"/>
            <p:cNvGrpSpPr/>
            <p:nvPr/>
          </p:nvGrpSpPr>
          <p:grpSpPr>
            <a:xfrm>
              <a:off x="0" y="0"/>
              <a:ext cx="3863976" cy="1020445"/>
              <a:chOff x="0" y="0"/>
              <a:chExt cx="4371584" cy="1158657"/>
            </a:xfrm>
          </p:grpSpPr>
          <p:pic>
            <p:nvPicPr>
              <p:cNvPr descr="C:\Users\usuario\Pictures\IMG00236-20120621-1703.jpg" id="312" name="Shape 3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0" y="0"/>
                <a:ext cx="1534439" cy="11523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3" name="Shape 31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075140" y="6263"/>
                <a:ext cx="1296444" cy="11523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4" name="Shape 31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534439" y="0"/>
                <a:ext cx="1540701" cy="11586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15" name="Shape 315"/>
            <p:cNvSpPr txBox="1"/>
            <p:nvPr/>
          </p:nvSpPr>
          <p:spPr>
            <a:xfrm>
              <a:off x="1027135" y="713984"/>
              <a:ext cx="121920" cy="12827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0" i="0" lang="es-CL" sz="11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A</a:t>
              </a:r>
              <a:endParaRPr/>
            </a:p>
          </p:txBody>
        </p:sp>
        <p:sp>
          <p:nvSpPr>
            <p:cNvPr id="316" name="Shape 316"/>
            <p:cNvSpPr txBox="1"/>
            <p:nvPr/>
          </p:nvSpPr>
          <p:spPr>
            <a:xfrm>
              <a:off x="2398736" y="713984"/>
              <a:ext cx="121920" cy="12827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0" i="0" lang="es-CL" sz="11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B</a:t>
              </a:r>
              <a:endParaRPr/>
            </a:p>
          </p:txBody>
        </p:sp>
        <p:sp>
          <p:nvSpPr>
            <p:cNvPr id="317" name="Shape 317"/>
            <p:cNvSpPr txBox="1"/>
            <p:nvPr/>
          </p:nvSpPr>
          <p:spPr>
            <a:xfrm>
              <a:off x="3569918" y="713984"/>
              <a:ext cx="121920" cy="12827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b="0" i="0" lang="es-CL" sz="1100" u="none" cap="none" strike="noStrik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C</a:t>
              </a:r>
              <a:endParaRPr/>
            </a:p>
          </p:txBody>
        </p:sp>
      </p:grpSp>
      <p:sp>
        <p:nvSpPr>
          <p:cNvPr id="318" name="Shape 318"/>
          <p:cNvSpPr/>
          <p:nvPr/>
        </p:nvSpPr>
        <p:spPr>
          <a:xfrm>
            <a:off x="179512" y="5589240"/>
            <a:ext cx="88569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Obtención de bacalao de profundidad (A) traslado desde Puerto Montt, (B) pesca industrial y (C) pesca artesanal.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9" name="Shape 319"/>
          <p:cNvSpPr txBox="1"/>
          <p:nvPr>
            <p:ph type="title"/>
          </p:nvPr>
        </p:nvSpPr>
        <p:spPr>
          <a:xfrm>
            <a:off x="457200" y="914400"/>
            <a:ext cx="8229600" cy="570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RESUMEN DE ESFUERZOS DE PESCA 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467544" y="692696"/>
            <a:ext cx="8229600" cy="66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1" i="0" lang="es-CL" sz="280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Características de mantención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6" name="Shape 326"/>
          <p:cNvSpPr/>
          <p:nvPr/>
        </p:nvSpPr>
        <p:spPr>
          <a:xfrm rot="-1916395">
            <a:off x="3782126" y="4046529"/>
            <a:ext cx="857256" cy="5000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460" y="3357562"/>
            <a:ext cx="3534683" cy="264320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28" name="Shape 328"/>
          <p:cNvSpPr/>
          <p:nvPr/>
        </p:nvSpPr>
        <p:spPr>
          <a:xfrm rot="1413095">
            <a:off x="3850383" y="4793887"/>
            <a:ext cx="857256" cy="5000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7752" y="3357562"/>
            <a:ext cx="1428760" cy="114300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9454" y="3357562"/>
            <a:ext cx="1428760" cy="114300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31" name="Shape 331"/>
          <p:cNvSpPr/>
          <p:nvPr/>
        </p:nvSpPr>
        <p:spPr>
          <a:xfrm>
            <a:off x="6357950" y="3786190"/>
            <a:ext cx="494598" cy="41273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7752" y="4857760"/>
            <a:ext cx="1428759" cy="114300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33" name="Shape 333"/>
          <p:cNvSpPr/>
          <p:nvPr/>
        </p:nvSpPr>
        <p:spPr>
          <a:xfrm>
            <a:off x="6357950" y="5214950"/>
            <a:ext cx="494598" cy="41273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29454" y="4857760"/>
            <a:ext cx="1428760" cy="114300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35" name="Shape 335"/>
          <p:cNvSpPr/>
          <p:nvPr/>
        </p:nvSpPr>
        <p:spPr>
          <a:xfrm>
            <a:off x="395536" y="1499748"/>
            <a:ext cx="415389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3556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✓"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Equipo digital para el control de los parámetros.</a:t>
            </a:r>
            <a:endParaRPr/>
          </a:p>
          <a:p>
            <a:pPr indent="4699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3556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✓"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Sistema auxiliar de  entrega de oxígeno</a:t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4693448" y="1361249"/>
            <a:ext cx="43182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3556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✓"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Los estanques de acopio fueron ubicados en el sector de la factoría.</a:t>
            </a:r>
            <a:endParaRPr/>
          </a:p>
          <a:p>
            <a:pPr indent="4699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3556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✓"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Abastecimiento de agua de mar.</a:t>
            </a:r>
            <a:endParaRPr/>
          </a:p>
          <a:p>
            <a:pPr indent="4699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3556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✓"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Rebalse.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323528" y="1988840"/>
            <a:ext cx="4462786" cy="2160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Noto Symbol"/>
              <a:buChar char="✓"/>
            </a:pP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Densidad de 20 Kg/m</a:t>
            </a:r>
            <a:r>
              <a:rPr b="0" baseline="3000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indent="-19431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Noto Symbol"/>
              <a:buNone/>
            </a:pPr>
            <a:r>
              <a:t/>
            </a:r>
            <a:endParaRPr b="0" baseline="3000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Noto Symbol"/>
              <a:buChar char="✓"/>
            </a:pP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Temperatura máxima de 7 ºC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431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Noto Symbo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Noto Symbol"/>
              <a:buChar char="✓"/>
            </a:pP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Saturación por sobre el 70% o 7 mg/l.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s-CL" sz="252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Condiciones del protocolo para la mantención de peces</a:t>
            </a:r>
            <a:r>
              <a:rPr b="0" i="0" lang="es-CL" sz="252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es-CL" sz="252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52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5742124" y="5114373"/>
            <a:ext cx="32147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Peces en transporte y posterior traslado a Centro de Cultivo.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4499992" y="5137527"/>
            <a:ext cx="857256" cy="5000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4800331" y="1988840"/>
            <a:ext cx="4186808" cy="21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4"/>
              <a:buFont typeface="Noto Symbol"/>
              <a:buChar char="✓"/>
            </a:pPr>
            <a:r>
              <a:rPr b="0" i="0" lang="es-CL" sz="175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de parámetros cada 6 horas.</a:t>
            </a:r>
            <a:endParaRPr/>
          </a:p>
          <a:p>
            <a:pPr indent="-197859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4"/>
              <a:buFont typeface="Noto Symbol"/>
              <a:buNone/>
            </a:pPr>
            <a:r>
              <a:t/>
            </a:r>
            <a:endParaRPr b="0" i="0" sz="175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4"/>
              <a:buFont typeface="Noto Symbol"/>
              <a:buChar char="✓"/>
            </a:pPr>
            <a:r>
              <a:rPr b="0" i="0" lang="es-CL" sz="175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 alimentación, iluminación ni manejos.</a:t>
            </a:r>
            <a:endParaRPr/>
          </a:p>
          <a:p>
            <a:pPr indent="-190182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76" y="4157051"/>
            <a:ext cx="3306280" cy="243786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Edad y talla de los peces capturados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988840"/>
            <a:ext cx="835292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>
            <a:off x="1619672" y="3009207"/>
            <a:ext cx="2895600" cy="411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Lt = 210 {1- e </a:t>
            </a:r>
            <a:r>
              <a:rPr b="0" baseline="30000" i="0" lang="es-CL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[-0,06 (t + 0,43)] </a:t>
            </a:r>
            <a:r>
              <a:rPr b="0" i="0" lang="es-CL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}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Aguayo, (1992)</a:t>
            </a:r>
            <a:endParaRPr/>
          </a:p>
        </p:txBody>
      </p:sp>
      <p:sp>
        <p:nvSpPr>
          <p:cNvPr id="358" name="Shape 358"/>
          <p:cNvSpPr/>
          <p:nvPr/>
        </p:nvSpPr>
        <p:spPr>
          <a:xfrm flipH="1">
            <a:off x="2120051" y="4797152"/>
            <a:ext cx="315544" cy="936104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59" name="Shape 3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P ENVY\Pictures\galaxy septiembre 2015\20150715_112043.jpg" id="366" name="Shape 3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2420921"/>
            <a:ext cx="4139952" cy="310496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878613" y="796039"/>
            <a:ext cx="770485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Centro de Cultivos Marinos Bahía Laredo</a:t>
            </a:r>
            <a:endParaRPr b="1" i="0" sz="3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4731041" y="2380932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✓"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1.500 m</a:t>
            </a:r>
            <a:r>
              <a:rPr b="0" baseline="3000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construidos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x="4731041" y="2785136"/>
            <a:ext cx="29379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✓"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3,15 hectáreas terreno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4731041" y="3275692"/>
            <a:ext cx="46450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✓"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250 m</a:t>
            </a:r>
            <a:r>
              <a:rPr b="0" baseline="3000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de volumen reproductores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x="4731041" y="3797424"/>
            <a:ext cx="46450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✓"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1.200 LPM de flujo de agua mar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72" name="Shape 3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0052" y="4310402"/>
            <a:ext cx="4248412" cy="243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ESTANQUES DE REPRODUCTORES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Users\Pablo Gallardo\Pictures\2009\2009_04_22\IMG_1745.JPG" id="379" name="Shape 37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469" y="1960234"/>
            <a:ext cx="3075709" cy="479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9893" y="2131610"/>
            <a:ext cx="2428892" cy="1143008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x="3856320" y="2703114"/>
            <a:ext cx="2231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Estanques de Cultivo </a:t>
            </a:r>
            <a:endParaRPr b="1" i="0" sz="1800" u="none" cap="none" strike="noStrik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5178093" y="4074117"/>
            <a:ext cx="29289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Marcaje de Reproductores</a:t>
            </a:r>
            <a:endParaRPr b="1" i="0" sz="1800" u="none" cap="none" strike="noStrik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83" name="Shape 383"/>
          <p:cNvCxnSpPr/>
          <p:nvPr/>
        </p:nvCxnSpPr>
        <p:spPr>
          <a:xfrm rot="-5400000">
            <a:off x="3421582" y="3072446"/>
            <a:ext cx="428628" cy="428628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84" name="Shape 384"/>
          <p:cNvCxnSpPr/>
          <p:nvPr/>
        </p:nvCxnSpPr>
        <p:spPr>
          <a:xfrm flipH="1">
            <a:off x="6372199" y="3241375"/>
            <a:ext cx="47692" cy="76369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C:\Users\SONY VAIO\Pictures\Proyecto Bacalao\muestreo8.JPG" id="385" name="Shape 3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8455" y="4725144"/>
            <a:ext cx="2816698" cy="203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/>
        </p:nvSpPr>
        <p:spPr>
          <a:xfrm>
            <a:off x="251520" y="1052736"/>
            <a:ext cx="4392488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-342900" lvl="0" marL="342900" marR="45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Noto Symbol"/>
              <a:buChar char="✓"/>
            </a:pPr>
            <a:r>
              <a:rPr b="0" i="0" lang="es-C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Manejo de Fotoperiodo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56845" lvl="0" marL="0" marR="4572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ymbo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3" y="1700807"/>
            <a:ext cx="2784311" cy="2088233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 txBox="1"/>
          <p:nvPr/>
        </p:nvSpPr>
        <p:spPr>
          <a:xfrm>
            <a:off x="4211960" y="1628800"/>
            <a:ext cx="4248472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✓"/>
            </a:pP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Peces mantenidos con dos tipos de fotoperiodo:</a:t>
            </a:r>
            <a:endParaRPr/>
          </a:p>
          <a:p>
            <a:pPr indent="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Régimen fotoperiodo natural.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Régimen de fotoperiodo adelantado y/o atrasado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✓"/>
            </a:pP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Luz fluorescente led al centro del estanque</a:t>
            </a:r>
            <a:endParaRPr/>
          </a:p>
          <a:p>
            <a:pPr indent="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✓"/>
            </a:pP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de luces por medio de PLC el cual posee las horas luz de encendido y apagado de cada estanque</a:t>
            </a:r>
            <a:endParaRPr/>
          </a:p>
          <a:p>
            <a:pPr indent="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6686" y="3789041"/>
            <a:ext cx="1944215" cy="2592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229779" y="556501"/>
            <a:ext cx="4104456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45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Preparación del Alimento</a:t>
            </a:r>
            <a:endParaRPr b="0" i="0" sz="2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9459" y="4653136"/>
            <a:ext cx="2400053" cy="18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 rotWithShape="1">
          <a:blip r:embed="rId5">
            <a:alphaModFix/>
          </a:blip>
          <a:srcRect b="0" l="7087" r="0" t="0"/>
          <a:stretch/>
        </p:blipFill>
        <p:spPr>
          <a:xfrm>
            <a:off x="4660270" y="1470054"/>
            <a:ext cx="1783938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50234" y="980728"/>
            <a:ext cx="192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512" y="3068800"/>
            <a:ext cx="192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47764" y="1889409"/>
            <a:ext cx="192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/>
          <p:nvPr/>
        </p:nvSpPr>
        <p:spPr>
          <a:xfrm>
            <a:off x="4211960" y="3481808"/>
            <a:ext cx="489654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ymbol"/>
              <a:buChar char="✓"/>
            </a:pP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dieta para Bacalao se basa en harina de pescado que mezclada con aceite de pescado y otros componentes, son embutidos en un envoltorio orgánico  formando una salchicha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Shape 410"/>
          <p:cNvSpPr/>
          <p:nvPr/>
        </p:nvSpPr>
        <p:spPr>
          <a:xfrm rot="-7952813">
            <a:off x="1111774" y="1740437"/>
            <a:ext cx="532706" cy="837021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1" name="Shape 411"/>
          <p:cNvSpPr/>
          <p:nvPr/>
        </p:nvSpPr>
        <p:spPr>
          <a:xfrm rot="9480763">
            <a:off x="623341" y="5028420"/>
            <a:ext cx="532706" cy="837021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2" name="Shape 412"/>
          <p:cNvSpPr/>
          <p:nvPr/>
        </p:nvSpPr>
        <p:spPr>
          <a:xfrm rot="-7952813">
            <a:off x="4101411" y="871226"/>
            <a:ext cx="532706" cy="837021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3" name="Shape 413"/>
          <p:cNvSpPr/>
          <p:nvPr/>
        </p:nvSpPr>
        <p:spPr>
          <a:xfrm rot="-7952813">
            <a:off x="6090225" y="513203"/>
            <a:ext cx="532706" cy="837021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type="title"/>
          </p:nvPr>
        </p:nvSpPr>
        <p:spPr>
          <a:xfrm>
            <a:off x="457200" y="914400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1" i="0" lang="es-CL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Bacalao de profundidad </a:t>
            </a:r>
            <a:br>
              <a:rPr b="1" i="0" lang="es-CL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es-CL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Alimentándose en Cautiverio </a:t>
            </a:r>
            <a:endParaRPr b="1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66" y="2060848"/>
            <a:ext cx="5937250" cy="445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1412776"/>
            <a:ext cx="8712968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7238902" y="2492894"/>
            <a:ext cx="882958" cy="780437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486676" y="2595254"/>
            <a:ext cx="700948" cy="678079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289439" y="741519"/>
            <a:ext cx="84249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ymbol"/>
              <a:buChar char="✓"/>
            </a:pPr>
            <a:r>
              <a:rPr b="0" i="0" lang="es-CL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 caso de Chile…</a:t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2024243" y="2287962"/>
            <a:ext cx="24623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Record de Ventas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US$ 2.925 millones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Año 2011</a:t>
            </a:r>
            <a:endParaRPr b="1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1" i="0" lang="es-CL" sz="252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ULTRASONIDO A  REPRODUCTORES DE BACALAO DE PROFUNDIDAD</a:t>
            </a:r>
            <a:br>
              <a:rPr b="0" i="0" lang="es-CL" sz="252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b="0" i="0" sz="252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28" name="Shape 4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5856" y="2276872"/>
            <a:ext cx="5684392" cy="385206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52" y="2276872"/>
            <a:ext cx="2376264" cy="173430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0" name="Shape 4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5412" y="4019868"/>
            <a:ext cx="2340404" cy="185740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1" name="Shape 4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s-CL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Desarrollo de la metodología para la obtención de ovas, fertilización e incubación</a:t>
            </a:r>
            <a:br>
              <a:rPr b="0" i="0" lang="es-CL" sz="25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52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38" name="Shape 4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38" y="2309874"/>
            <a:ext cx="4244522" cy="421547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Shape 439"/>
          <p:cNvSpPr txBox="1"/>
          <p:nvPr/>
        </p:nvSpPr>
        <p:spPr>
          <a:xfrm>
            <a:off x="5940152" y="2780928"/>
            <a:ext cx="29289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4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Estanque de Incubación</a:t>
            </a:r>
            <a:endParaRPr b="1" i="0" sz="2400" u="none" cap="none" strike="noStrik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40" name="Shape 440"/>
          <p:cNvCxnSpPr/>
          <p:nvPr/>
        </p:nvCxnSpPr>
        <p:spPr>
          <a:xfrm flipH="1" rot="10800000">
            <a:off x="5292080" y="3429000"/>
            <a:ext cx="1224136" cy="50006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441" name="Shape 4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x="2514600" y="1412776"/>
            <a:ext cx="4114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s-C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Obtención de Ovas de Bacalao</a:t>
            </a:r>
            <a:endParaRPr/>
          </a:p>
        </p:txBody>
      </p:sp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3180" y="2132856"/>
            <a:ext cx="3977640" cy="297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9" name="Shape 449"/>
          <p:cNvSpPr txBox="1"/>
          <p:nvPr/>
        </p:nvSpPr>
        <p:spPr>
          <a:xfrm>
            <a:off x="1475656" y="5461396"/>
            <a:ext cx="70672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Ovas de Bacalao, fecundadas abordo de la embarcación.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7" name="Shape 457"/>
          <p:cNvGrpSpPr/>
          <p:nvPr/>
        </p:nvGrpSpPr>
        <p:grpSpPr>
          <a:xfrm>
            <a:off x="323528" y="1052736"/>
            <a:ext cx="8352928" cy="4248472"/>
            <a:chOff x="0" y="0"/>
            <a:chExt cx="3645074" cy="1872641"/>
          </a:xfrm>
        </p:grpSpPr>
        <p:pic>
          <p:nvPicPr>
            <p:cNvPr id="458" name="Shape 45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3645074" cy="1872641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459" name="Shape 459"/>
            <p:cNvCxnSpPr/>
            <p:nvPr/>
          </p:nvCxnSpPr>
          <p:spPr>
            <a:xfrm>
              <a:off x="338203" y="501041"/>
              <a:ext cx="3244241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60" name="Shape 460"/>
          <p:cNvSpPr txBox="1"/>
          <p:nvPr/>
        </p:nvSpPr>
        <p:spPr>
          <a:xfrm>
            <a:off x="323528" y="5589240"/>
            <a:ext cx="8352927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Temperatura del agua promedio, para bacalao de profundidad mantenidos en cautiverio durante 20 meses, en el Centro de Cultivos Marinos Bahía Laredo.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0" i="0" lang="es-C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Shape 4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Shape 4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1052736"/>
            <a:ext cx="8352928" cy="424847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8" name="Shape 468"/>
          <p:cNvSpPr txBox="1"/>
          <p:nvPr/>
        </p:nvSpPr>
        <p:spPr>
          <a:xfrm>
            <a:off x="395536" y="5517232"/>
            <a:ext cx="8208912" cy="5822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i="0" lang="es-CL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Tasa de alimentación expresada como porcentaje de peso corporal suministrado como alimento (%PC), para bacalao de profundidad mantenidos en cautiverio durante 19 meses, en el Centro de Cultivos Marinos Bahía Laredo. (n=12)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Shape 4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Shape 4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52" y="728840"/>
            <a:ext cx="8136904" cy="5148432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6" name="Shape 476"/>
          <p:cNvSpPr txBox="1"/>
          <p:nvPr/>
        </p:nvSpPr>
        <p:spPr>
          <a:xfrm>
            <a:off x="611561" y="6081108"/>
            <a:ext cx="7992886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Crecimiento en peso de bacalao de profundidad (n=12), durante un período de 625 días de cautiverio.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0" i="0" lang="es-CL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Shape 4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3" name="Shape 483"/>
          <p:cNvGrpSpPr/>
          <p:nvPr/>
        </p:nvGrpSpPr>
        <p:grpSpPr>
          <a:xfrm>
            <a:off x="251520" y="980728"/>
            <a:ext cx="8424936" cy="4608512"/>
            <a:chOff x="0" y="0"/>
            <a:chExt cx="4121063" cy="1872641"/>
          </a:xfrm>
        </p:grpSpPr>
        <p:pic>
          <p:nvPicPr>
            <p:cNvPr id="484" name="Shape 48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4121063" cy="1872641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85" name="Shape 48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1457" y="125260"/>
              <a:ext cx="1308970" cy="250521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486" name="Shape 486"/>
          <p:cNvSpPr/>
          <p:nvPr/>
        </p:nvSpPr>
        <p:spPr>
          <a:xfrm>
            <a:off x="251520" y="5589240"/>
            <a:ext cx="84249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Crecimiento proyectado de bacalao de profundidad en la naturaleza, de acuerdo con Aguayo (1992) y crecimiento obtenido y proyectado en cautiverio (línea roja).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Shape 4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0230" y="4215472"/>
            <a:ext cx="1608871" cy="191079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494" name="Shape 4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0904" y="2083584"/>
            <a:ext cx="3608437" cy="198926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495" name="Shape 4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2258" y="2083584"/>
            <a:ext cx="4373758" cy="4199839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Shape 496"/>
          <p:cNvSpPr txBox="1"/>
          <p:nvPr>
            <p:ph type="title"/>
          </p:nvPr>
        </p:nvSpPr>
        <p:spPr>
          <a:xfrm>
            <a:off x="1691680" y="914400"/>
            <a:ext cx="6336704" cy="635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Índice de Condición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7" name="Shape 497"/>
          <p:cNvSpPr txBox="1"/>
          <p:nvPr/>
        </p:nvSpPr>
        <p:spPr>
          <a:xfrm>
            <a:off x="1849015" y="3531272"/>
            <a:ext cx="6934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33% 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8" name="Shape 498"/>
          <p:cNvSpPr/>
          <p:nvPr/>
        </p:nvSpPr>
        <p:spPr>
          <a:xfrm flipH="1" rot="10800000">
            <a:off x="2411760" y="3565084"/>
            <a:ext cx="216024" cy="301708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>
            <p:ph type="title"/>
          </p:nvPr>
        </p:nvSpPr>
        <p:spPr>
          <a:xfrm>
            <a:off x="1691680" y="914400"/>
            <a:ext cx="6336704" cy="635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Tasa de Crecimiento SGR (%/día)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05" name="Shape 5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Shape 5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5291" y="2348880"/>
            <a:ext cx="3922836" cy="313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Shape 5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2" y="1700808"/>
            <a:ext cx="4824537" cy="4632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Shape 5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1052736"/>
            <a:ext cx="8208912" cy="453650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5" name="Shape 515"/>
          <p:cNvSpPr txBox="1"/>
          <p:nvPr/>
        </p:nvSpPr>
        <p:spPr>
          <a:xfrm>
            <a:off x="395536" y="5733256"/>
            <a:ext cx="8208912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Proyección de crecimiento en peso de bacalao de profundidad hasta alcanzar los 6 kilos de peso promedio (tiempo= 48 meses).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0" i="0" lang="es-CL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438819" y="1700808"/>
            <a:ext cx="828092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✓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CNIC ha establecido a la acuicultura como un sector clave para el desarrollo del país.</a:t>
            </a:r>
            <a:endParaRPr/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✓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 95% de las exportaciones acuícolas nacionales provienen de la industria salmonera</a:t>
            </a:r>
            <a:endParaRPr/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✓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 CNIC encomendó a través del Dpto. de Innovación de la Subsecretaría de Economía, a INNOVA CHILE de CORFO y CONICYT, el diseño e implementación de un programa focalizado orientado a la diversificación de la acuicultura, el PDACH.</a:t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x="442464" y="66754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52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PROGRAMA DE DIVERSIFICACION DE LA ACUICULTURA CHILENA</a:t>
            </a:r>
            <a:endParaRPr b="0" i="0" sz="252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https://encrypted-tbn1.gstatic.com/images?q=tbn:ANd9GcSdZfXk4HOCxG6fupT3yq6dEUdsIbEL66hUooNDFq_ZROh8qdCd1d8G-0k"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2667" y="5492468"/>
            <a:ext cx="2510410" cy="764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viarural.cl/alimentos/pescados-y-mariscos/corvina/corvina-01.gif" id="129" name="Shape 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6433" y="5359569"/>
            <a:ext cx="2371553" cy="992023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hQSERQUEhQWFRQWFxgYFxcYFBcYGBcYFRcXFBgXGBcYHCYeFxwkGhcUHy8gJCcpLCwsFx4xNTAqNSYrLCkBCQoKDgwOGg8PGiwlHCQsLCwsLCksKSwsLCwsLCwsLCwsLCwsLCwsLCwsLCwsLCwsLCwsLCwsLCwsLCwsLCwsLP/AABEIAKgBLAMBIgACEQEDEQH/xAAcAAABBQEBAQAAAAAAAAAAAAADAAECBAUGBwj/xAA+EAABAwIDBQYEAwcEAgMAAAABAAIRAyEEMUEFElFhgQYicZGh8BOxwdEyQuEHFBUjUnKSM2Ki8YKyFkNj/8QAGgEAAgMBAQAAAAAAAAAAAAAAAQMAAgQFBv/EAC4RAAICAgIBAwMDAwUBAAAAAAABAhEDIRIxBBNBUSIycWGBoRRC0TNDUpHBBf/aAAwDAQACEQMRAD8A89qSguVl4VepHgtrOBBgoV9p0+izwbjxVxtS+cR76KIORNkt/OZ56eUqdJ4EwdOWqqvryLRmmZTtw+uvRWBw1sBj92c58FUcZU8Y2CgB6U2bYR+lE2MvewRHPAyEIRqTmoB10Nl6vssg6qXxPZQGWR2myhRosU3a26StXDPu2M1j0PNb+y3BjmlzQQDrdWszTWyWNxDiQHA21M3m8dAoUqsiBne1vBT2o+XbwmHG3gLKgKwHjp7KMSrVkq1TNNReFVq1pd0RcO62huE26K8C893e0lXsNVss03dbVXN6BHTMJMnY2KSVl840kbtvv9VXqvMTKA3ujj1uNMkHE1Z4c4n2FRDG9FmhXBdqi4jHEuAF78L+SpNlonXT5ymqYtzHAix98kUhcnSov0q0B17jMajj6qDMZLhFh9uKofGBkmZ4RPmmpVr+/JWoXbOxOJBYCc+WS0MJVBpiNPG65+hBYJnw8Vo7Pqj4ZjThdLZpi9m38buoWJEt8Vk19pBrZgwSjNxwcwlVpjOSeiy95AzzF7rNxmMiHNcQQIIH5rq1VxU055H9Fy+JxJmTeSn4o3sx+TOlSLYxTt7emCtXBbWdrdcz+8qxQxkZFbfY5W07PRuzW0QawByOi6vD4Km17nNYATYxOXhkvH9lbYcyo0jOQvQsDtZ+bp72Vlhzwd2dnw8ycaNLaGHJkhYjnn2VtUNoF0i1j5qtXwZm1/CQjjWgZ5K9HgVWoDmqlZ4R30+aBUZoiVgkgNFxLgrgcddNOXBBoi6skGCZRReb2CNO3X3dGH4MjHHRBeLBHNO1iYjy9lQqzLxVyq5Vmu0TrKAYS2a4dEQphqTQplDos2O1iOxqHTHJW/hqCZMLhsM43bB43+iuvpVBMiAM9OkSgYRkCTr7yWrtmoNykJzBMaZqt7ESsy3VyW5m2WsBDqGwPHL7/NRqP5JUmyRyumJ0GgBpwrez28RqPeqBWN1Zp1oFhw4qNlqsNVqDekZ3/wC+SPTfkTc+7qridIsSnougeylsNl0znc9EIvnPLny6XQ69Y+/eSC6ra2Z58EEgtoT8RvO5aIONxsEAjn7KiakEW8/onxVFpDSdeCYLVXsnTqBwtqiUKoBuq1IgSJiyGK3HzRK18HUYfGgstp91d2fjWhh4+P0hckK9s+ieltAgQCquJZSaOnxu0g1uUzlw9+Ko4TaUhwmJ5/TJY52kd3dz9Y8Doqnx58VZRA+TOwwGP3iWaDOBKytrYiHkDQoGxa8bxPvRVNoYiXnmmw1YlrlKmF+OiU66z2vRBUTUwPGadLEkEFd3gtoVHbsvJBAsTMdSuT2bsAlgc8mTcNbnHEzlPBdVhcIGsYAXAx+b7JeRpgxJxbo7DYVQEOFrEZ5ZK05r5tuep9ZWTsHahpF8tYZi5vAWxU7SvBiwSoya0kOlGEtt0fPFVVntVt7VV3LGFZggxYdl0Zzbc5yvKbDUbE6eP0zRnxAhQMnsBUmwPplPgi1G2H296KDxJ+alXFjH3+ihL6M6sJJQiyFKoLpjmlmxDBS3FDfRd8wqsjsk0mwEx91dIykRxVJtaArNGpIJ1UFTTD4d3ufur22Hk1S3gABPILMoMlwz+qtVnTVN8pubeyolsW+yvWHAW929UfCiGji72PBAJk9clfDrDj7/AFViN0jNxNjxRMKba++ahiHAk+8+KbCuzQLrSLVZ0kDjoJunIUK0TKi+pafoMkPcDJtqknwQ8TVuAdfRAc6B4qAcEUEsNcRYROuRn6J6rrD2OipOcjl0sFxY5/dSwcCDyQgipoiP7onNVKtT3KNjYxsumrwQPiwUD94QfiEmyKZeOIuCrKlSkG6BSaBmVcZAP0KNlJa6NPDncZfUSsqvWklFqVyWk5aBUHOVkKxY9tssNqqYrQqQelvq1jnjO1w+1fiwWuO8MhJkaQCTJC1MPiKga0zIBOZJN7rz2jVXRbJxzt0iTYjMzbqiqOXn8eULlFno2Cry1sC8SbLUxNaD0/3LB2JiSaIPOCfBaVTEm1zkNf8ApSMRM81KvfR5TUp6KvukKxUOirvOYVDVCyVMW4c0amPHig0jZH+JJnz9lFEkBr3cIFlCq6UxPe9lRru8OiAyK6M+qLqEJ6hUHFLbNyQ0KYyUd5O0KrLBWi3yRBVgZfP5p8NTJMNBceABJ9FZbsmp/QR/cI9XQiot9CZSS7Btc0Auab6DUfopB/j5fZWhsZ8CXMHgST6CFYp7EDvzOPhTt6kK6xyEPJD5M2k7veHz+qvPqEAXnxstGj2Xgf6dY3mYAB9Ci/wo2Hwn9XHw0hWWORWWWBzrwTwn7KdNgjQ8pW27Y0f/AFAeZ+ZUhs4g5DyV1gkxT8qKVFPAbArYh0U2yBm4mGD/AMjbpmuh/wDgrQ2amIE6tZTkf5EgnyVKtWqRG84DgCY8UEYuo05z74rNn8fP/t0PxeTgf3WZ/aDZDaQBbUBbMQ5u66ehO8sGo6F0W0wKwG+XAty/ML+R6rAxeFLeBHEXH6dUrFHJGNZezQpQk/o6BF1s+im9/cHryVN+ITl5LLA5pyGcB31lXJJMC5VluCcc7eKJTptaDHU+7hBsYml0Cw2E/q8kV+HA/COiJTBBFiJ466J5M5TohbFyk2yteRKMKifE0LzOaGw6I2TtBaVQA3ug4hmoy+XJTLIPL7obwTbVXQEt2ACbfVvCbHrVHBrGFzjpb726q7tTspWw9MVKu5BO6AHEkngLQ6NSLBHnHlxvY612ZdN61tl4iJHELIFLkVewAO9CYZ88U4s9G7PYn+SP7p6rbpYsRr0J+i5js/IpjkVfe+/6rRGNo8rlm45GcO5CqOgqdY3sgVM1kO7FFrfEBJ7rgD0+6r0n+/fuysucJnkiBqmVyyHHVPiGECMkXdG9A99UcYIv13RzzM8Bqik2Fzpqzn35o9PAOdFoHE2/VdRhezbG1AHva0RJf+MjkI15fNbmFq7OpOjv1nZd+Af7g28CetuaW3GPe/walKUutfn/AAcXgezhqGAHvPBrbea3MH2TqNI/kRNgXN3vQz8l6vsza+C3Ip0yQRexbMRmBc/YKvi2sqvDTSmgXSc2k6yC2HAiRF9BMpX9Sk/pSHPxZSW5P9tHB/wnEgXLmtsCAd0X0gQFv7K7JUd5vxpcSYzBBPCx9Fv1OzVKN5rapmIaXAgdXkmOkwqrtk1GUzu77ADvbu/IJbJAbqCBOqD8lyXZI+HGL2r/AJN/CdlMILik3yB+aVXDUm5NaLxFsuIAHJZ+zQ+oyRWA8GnLLKyVPC7sDOMiddRoletH3Zp9NLqJJzGkRpMZLJxWFAdnbwIK0a5eCYzOdz4LMq0ahnirLyYroVPByKdfBi/pHP5LNrYSJtB96K9XpviCqdTfBztwz9Mk6PnJGLJ4HIpVaJNovyVY4SWzFsvZV2pWfew1iCRmL+nJN/FS2nF4jgfoLp8fOj8GOX/zpJ9mS7ChVauCF1fr7zbETOv6qrUq3utC8jHJCX4+aDMuvsVjiSW3Ot1A7P3WENAJ81qOxA8EMuB1QljxT6LxzZY6Zjta4WcPsgV6Am2nVbjqKr1cGNPfks8vGkvtNUPKT7MhzYF5hQE6K5iMIRp5Cf19FWcDEwXATkQf+lnknH7jZFqXRN9LuyPn79hVZv8ANaWEqN+G/fJAloylVsTTawk70fMygmSPwBqH3yR9m7LqYioGUxfMk2DRqSdAhYPDuq1Gspt3nOMAD3aPovRsLsoYOiKbYNR13u1Lo+QyH6rL5nl+hHX3Podjx8mUMRi6Oz6Ja3vvNi7JzyNJ/K35cyuH2xtypiXB1Q2aIa0TDRnAn5roO1WNbTa1sA1SPxRJa0nSbAniFxm8p4WOLXrS3J+7/wDP0L96XQU1OKsYGt3gqe+iUXwRH2XTspKNqjvtg4mafIErYA4QR5Kh2PfTbg3OeTvOqloEiAABJOZN+S1PisOVhpn53j5LTjlao8f5ceOSTXyefvqcVBxn36KNVwiRmeqAypCyHoYx0WhKlUqQbGVBtTLxQi2TZGwcb7NnYmE+M4tY5m/+UOIE8myYJW7S7GVw7vCo12cbh9HajwW12D7KbPxVBrnHeqD8bd8ggjQgHLmvS9l7Jo0GfDp74bNmuqPeG/2b5Jb0slZZWuNmjBhTfI8d2hsyrTbBp1INpDHz0ORTYLZADmBlNr2GmWuofu5NV7z+YuLTmRvbwIImIBEr3htRm7D4nwzS/h1G1gLaGAfEarIsarbZu4tPVHnPZrsLi2BriQxsAFhMvsLX0M8eK7TD7DqfCLS6DMgzMQPeq2GU2MECAOSmwjMeaLhF7Lx1oxWbPqACSBy4odXAk/ilseMeHBatPFTItMnyFk2IuN3z4c/fgh6UQ8jAdj24fCudTaKj947jRF94aSQGjOTfwK5+h2qqP/EAwz3m7zHerTddDtN4kFtt0mI8tPBUWbOov71VwBkESI9c1Z4lQpzleithduBxgscfBhVnum+6QMpJA/VE2lhmtYRSxTmOi3da9vkR9VxbMLtBhI+PSrtJ/OCx3QtHzlSGLd+xVyktM6HEspm28PGQqeKwDXRB/VRw9J27NRu67WHBw6GB8gk6oB05JvCPwC2DOy2zN+Y0QTs6mD114In7zOSC+qfYKKjH4KuQ1TZrHTNlTqbBpujjr7yVk1jBVV+IOpTUkIm17lCp2aZcbxkm08FQqdlyHQ18+IiPutyrievmq78cZCYopmWc1Ew6mwKw4EcZEHPgqv7riGtJNIx4cV0dTa5Bg+/f1Q/40YiNZV1D9RDywOZqOqN/FTcOhUalGYJpuE/mAIPnquiftZ/vzUm7WqjJxA8UWvZsX68E7So5Y7PmW94Tcd2HT0gHhkqmJ2I+0OkaSCF3bNpVgN91YsaPzFxHO2p1yQB27YTumvvgkDvNJBnUgtIgc0ioJmmOfI9xT/6MbspX/dXOPwwXkRvmxHJo58dV1Ozq76zt5wgHqeC0h2R+KN5xpuGfcYAC2JBBCLgKDW90AiMlyPMxQb5I6fjym1UkeU9sWxi6oNso8IC51b3bPE72MqkHWPILAK6WPUF+EWxrQ6mwqLQnlORdnb7Ip7tJvMT5rao1iAFjYIRTZ/aPktNrrBbodHj/ACFyk2/k47ENLbIIp3BU8TV3imolYDvq1Ek110NrjKsNcDPogPcpYYsNs3FOY7fY4teD+Jpg9CLrsdk/tRr0rVoqj/F/mBunqOq4LDPO9CNXGSD6DKP1HuWx/wBp2GrED4m47+mod3yce6fNdQ/GbzAdM+6Zt5XXy3K0dmdpcRh/9Gq5o/pmW9WmyVQ36107Pof96JMtcfNEbtUt1PAcT9149s79qr7DEU97/cyAf8T910WD/aHhHRFcsP8Ava4HzAj1VqE+tkT3Fno1HE7pJ3vGOOsKb9stYx73ZNEN5udk0c8lxTO01Iiab2PJ/wD0aP8AiDKzsXVrVXSC0jQmRA5WIHRRQsEvNUeuzfr9oN43NhaxjJV/4+ch91k0tnVCPxUx/kZ4flGq0cJ2ceW/6hmbhlObdTfVMcYr3Kwz5JvS/lEDtIm+imzF8VYw/ZIxL6wjLdDQHdQ53qtWh2VoGD8R3P8ACPqqSlBe4+KzP2r9znsTtL3ZZD9qmTIld7itm4OmO8WiIu4t14znYeqzMXtjZVP8Vej4BzSfCAJQjOPwVyYskn96Rxx2vb9VEbUEraxf7Qtlss2XjWGWjlICqj9pmyzY0Kh6D3wVucfgz+hk/wCf8MzX7TmL/RQOLJjLyCt1+32zY/l4W/FxyPLuqo7bODruG4G0DqXvMfSEVOIucMi/u/h/4HbWJsoVPD6rbw/ZQvAfTqB9M5ubcdHAwo1di7lpLzysB4m/zUeVIX6WWS6OedSJMn5JjR5X0GZPQXKFtftJRouLQDVeDcDuMHGX3c4+C5nGdpqzwRvBrTm1g3QZ4xd3WUHmb6DHwZy+5nQ4nH0qRio8NIMFubrabrbj/wAoWZjO2gbahSvbv1AHHowd0eK5d1STdQrOg81Rycuzo4fDx431v9Sxjdovqu3qji53E6chwzyVYuUZTEoGxI9D/Z120FM/utdx+G4/y3E2a4/lPI+h8V6FjaO6ZHqvnreXqvYDteMRT/d67v5rR3HHN4Gk/wBQ9Vy/OxSUXOJeOtHA9qsE6liqgcCJO8OYKxZXqX7Q9hmpS3wJfT4C5br915atXg+T/UYlL3WmVS4/STDkXDt3nNHEj5qutLYVHeqg6Nv10W+OymV8YOR2uJqtJG6ItoI9FqUtlVCAQ0xA+SwmnJa1HFboiSt9nj80WklE4qubwAq7pm6LUZBvZA+LfvdOK53R6OC1oJkUJrjOcdVMU3HiB6orGsAyd5hDkMS0CwovnPhNlKu5NhqneJFkLE1EX0CrmCdUUd5R300pZoolvJMzUd5FwZ745KEelYbaNeTui4Cp0Krg7uuI8CR8k1d1/wBFGk6/vRSwwhxhRfG0qoFqlT/N33W/sL9oGMwx7tZ5bqC6f/aQesrlPiSjByBSWNfB7Rsn9pdLEgCvTY46kQHDxY+x6ELRxX7nUaSNwDg6jcf8T814HUMlGpbQqMHde5vg4j5FY83jLJ7loPJFVdr9Tse0vZ/CGX4fF0Q8T/LdWZE3kBubetlxj27sg59I6EfRRr4x1R29UcXO4kyYHPVM54j9U7BjljjTk3+S0vwRebITXKbymMJzCuiQdbNW6Fa0FZ4fCI2vCrRHE6LYfaCvgam/TMsJ71Mk7rhzGh5r0DB9u8JiGGXmg4g2eCIPFrx3T5jwXlVDGy2HQeBtkg1sW0WE+ao48lTFxUk6LuNe1r3NDm1AD+JskO1ke+KpvcOQVI1bpfE9z9FahixkqjYTuO8OYQC9Fw74KvZdqgUogCZwUCSoHsKE9N5aQ5pgjIjMcCCgkp95WuwUen9m+3LMSwUcU4NqxAebNfw3jo70Pz5Ltf2Zdh6he0fynGQeBOnhzXPNcrNLa9ZjS1tV4afyhxjyyXOh4bw5fUxOk+0+v2DsqtK3Oz4s48wPL/tYUrodjNhg5krr4vuMvl/6Ztt0V0OVNmishbUebyI5apUL5gQNSjUsIGiczwznxUqTYzsELFYuBAsFy5SO5HekBxVck7thn08EHcn8w8rodMEguPTwUZhEelWkWsLTkH3Kr4oXR8FiyCZuE2JrtOYgo3oouSn0Z+8lKsOw/Aqs5Us1Jpj7yPg53rcCqso+HJEkAkQRN7SgSS0AquuVJmSGplyhevYTTdWGOuqu8pfEUA42Eqm6TSgF6kDZRB46JFyQJQ2m6PSzuUSPQOrIUJVuvSkgj3zUG0wM/JBsCkqAtanKL8VvD7odWqPyygFWD3kwcolJEvQ8piUgkEAjKbCoJwoQUpyVFScRAtfjxUIIFJMnlWAODCTiokp9EUQlTbJA42XT0G7oA4Bc/s0TUb5roJWrD1ZzvMdtRL9GrCusx9svUrLY6yK1y0JnHnjT7MPEYqeioGrvGTkne05nyTALmI78YqK0FY6xQxJyHoU0pU68e8lcNfAzHZodarJRKbZlCqU1V9DFVjsqkaqfxARdBCUKoeKCkA5JB+6HDigkpVXXUDxsZpSlRCSBcSmCoBSlEjGhSUFKVCDSnJSKSgCe+UxeeiiSnEKEIwmR6NDe8FGvQhHi6sHJXQGUkgUlUuJPCZOVCDJ9EydQgoTJ5SlQgikmSRIJPKZOFEAvbIHfngFtArM2OyxPNaIWzH9pzPIdzZaaVIOQWmykHJqZhaMTEmUABJJc868ehcUIlJJEZEJhTnxUKxv80klGT+4GmLkklQYhwdUNJJQshJ0klCDJ06ShBinakkiT2GKZJJAgoSBSSUIWMPiALFNia4Ngkkr83VFeCuyukkkllx4SSSRIME6SShBkkklCCTgJJKAGRKVOTCSStHsEujbwtPdbCMkktqVHJk92GGSkxJJWES0f/9k=" id="130" name="Shape 13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descr="data:image/jpeg;base64,/9j/4AAQSkZJRgABAQAAAQABAAD/2wCEAAkGBhQSERQUEhQWFRQWFxgYFxcYFBcYGBcYFRcXFBgXGBcYHCYeFxwkGhcUHy8gJCcpLCwsFx4xNTAqNSYrLCkBCQoKDgwOGg8PGiwlHCQsLCwsLCksKSwsLCwsLCwsLCwsLCwsLCwsLCwsLCwsLCwsLCwsLCwsLCwsLCwsLCwsLP/AABEIAKgBLAMBIgACEQEDEQH/xAAcAAABBQEBAQAAAAAAAAAAAAADAAECBAUGBwj/xAA+EAABAwIDBQYEAwcEAgMAAAABAAIRAyEEMUEFElFhgQYicZGh8BOxwdEyQuEHFBUjUnKSM2Ki8YKyFkNj/8QAGgEAAgMBAQAAAAAAAAAAAAAAAQMAAgQFBv/EAC4RAAICAgIBAwMDAwUBAAAAAAABAhEDIRIxBBNBUSIycWGBoRRC0TNDUpHBBf/aAAwDAQACEQMRAD8A89qSguVl4VepHgtrOBBgoV9p0+izwbjxVxtS+cR76KIORNkt/OZ56eUqdJ4EwdOWqqvryLRmmZTtw+uvRWBw1sBj92c58FUcZU8Y2CgB6U2bYR+lE2MvewRHPAyEIRqTmoB10Nl6vssg6qXxPZQGWR2myhRosU3a26StXDPu2M1j0PNb+y3BjmlzQQDrdWszTWyWNxDiQHA21M3m8dAoUqsiBne1vBT2o+XbwmHG3gLKgKwHjp7KMSrVkq1TNNReFVq1pd0RcO62huE26K8C893e0lXsNVss03dbVXN6BHTMJMnY2KSVl840kbtvv9VXqvMTKA3ujj1uNMkHE1Z4c4n2FRDG9FmhXBdqi4jHEuAF78L+SpNlonXT5ymqYtzHAix98kUhcnSov0q0B17jMajj6qDMZLhFh9uKofGBkmZ4RPmmpVr+/JWoXbOxOJBYCc+WS0MJVBpiNPG65+hBYJnw8Vo7Pqj4ZjThdLZpi9m38buoWJEt8Vk19pBrZgwSjNxwcwlVpjOSeiy95AzzF7rNxmMiHNcQQIIH5rq1VxU055H9Fy+JxJmTeSn4o3sx+TOlSLYxTt7emCtXBbWdrdcz+8qxQxkZFbfY5W07PRuzW0QawByOi6vD4Km17nNYATYxOXhkvH9lbYcyo0jOQvQsDtZ+bp72Vlhzwd2dnw8ycaNLaGHJkhYjnn2VtUNoF0i1j5qtXwZm1/CQjjWgZ5K9HgVWoDmqlZ4R30+aBUZoiVgkgNFxLgrgcddNOXBBoi6skGCZRReb2CNO3X3dGH4MjHHRBeLBHNO1iYjy9lQqzLxVyq5Vmu0TrKAYS2a4dEQphqTQplDos2O1iOxqHTHJW/hqCZMLhsM43bB43+iuvpVBMiAM9OkSgYRkCTr7yWrtmoNykJzBMaZqt7ESsy3VyW5m2WsBDqGwPHL7/NRqP5JUmyRyumJ0GgBpwrez28RqPeqBWN1Zp1oFhw4qNlqsNVqDekZ3/wC+SPTfkTc+7qridIsSnougeylsNl0znc9EIvnPLny6XQ69Y+/eSC6ra2Z58EEgtoT8RvO5aIONxsEAjn7KiakEW8/onxVFpDSdeCYLVXsnTqBwtqiUKoBuq1IgSJiyGK3HzRK18HUYfGgstp91d2fjWhh4+P0hckK9s+ieltAgQCquJZSaOnxu0g1uUzlw9+Ko4TaUhwmJ5/TJY52kd3dz9Y8Doqnx58VZRA+TOwwGP3iWaDOBKytrYiHkDQoGxa8bxPvRVNoYiXnmmw1YlrlKmF+OiU66z2vRBUTUwPGadLEkEFd3gtoVHbsvJBAsTMdSuT2bsAlgc8mTcNbnHEzlPBdVhcIGsYAXAx+b7JeRpgxJxbo7DYVQEOFrEZ5ZK05r5tuep9ZWTsHahpF8tYZi5vAWxU7SvBiwSoya0kOlGEtt0fPFVVntVt7VV3LGFZggxYdl0Zzbc5yvKbDUbE6eP0zRnxAhQMnsBUmwPplPgi1G2H296KDxJ+alXFjH3+ihL6M6sJJQiyFKoLpjmlmxDBS3FDfRd8wqsjsk0mwEx91dIykRxVJtaArNGpIJ1UFTTD4d3ufur22Hk1S3gABPILMoMlwz+qtVnTVN8pubeyolsW+yvWHAW929UfCiGji72PBAJk9clfDrDj7/AFViN0jNxNjxRMKba++ahiHAk+8+KbCuzQLrSLVZ0kDjoJunIUK0TKi+pafoMkPcDJtqknwQ8TVuAdfRAc6B4qAcEUEsNcRYROuRn6J6rrD2OipOcjl0sFxY5/dSwcCDyQgipoiP7onNVKtT3KNjYxsumrwQPiwUD94QfiEmyKZeOIuCrKlSkG6BSaBmVcZAP0KNlJa6NPDncZfUSsqvWklFqVyWk5aBUHOVkKxY9tssNqqYrQqQelvq1jnjO1w+1fiwWuO8MhJkaQCTJC1MPiKga0zIBOZJN7rz2jVXRbJxzt0iTYjMzbqiqOXn8eULlFno2Cry1sC8SbLUxNaD0/3LB2JiSaIPOCfBaVTEm1zkNf8ApSMRM81KvfR5TUp6KvukKxUOirvOYVDVCyVMW4c0amPHig0jZH+JJnz9lFEkBr3cIFlCq6UxPe9lRru8OiAyK6M+qLqEJ6hUHFLbNyQ0KYyUd5O0KrLBWi3yRBVgZfP5p8NTJMNBceABJ9FZbsmp/QR/cI9XQiot9CZSS7Btc0Auab6DUfopB/j5fZWhsZ8CXMHgST6CFYp7EDvzOPhTt6kK6xyEPJD5M2k7veHz+qvPqEAXnxstGj2Xgf6dY3mYAB9Ci/wo2Hwn9XHw0hWWORWWWBzrwTwn7KdNgjQ8pW27Y0f/AFAeZ+ZUhs4g5DyV1gkxT8qKVFPAbArYh0U2yBm4mGD/AMjbpmuh/wDgrQ2amIE6tZTkf5EgnyVKtWqRG84DgCY8UEYuo05z74rNn8fP/t0PxeTgf3WZ/aDZDaQBbUBbMQ5u66ehO8sGo6F0W0wKwG+XAty/ML+R6rAxeFLeBHEXH6dUrFHJGNZezQpQk/o6BF1s+im9/cHryVN+ITl5LLA5pyGcB31lXJJMC5VluCcc7eKJTptaDHU+7hBsYml0Cw2E/q8kV+HA/COiJTBBFiJ466J5M5TohbFyk2yteRKMKifE0LzOaGw6I2TtBaVQA3ug4hmoy+XJTLIPL7obwTbVXQEt2ACbfVvCbHrVHBrGFzjpb726q7tTspWw9MVKu5BO6AHEkngLQ6NSLBHnHlxvY612ZdN61tl4iJHELIFLkVewAO9CYZ88U4s9G7PYn+SP7p6rbpYsRr0J+i5js/IpjkVfe+/6rRGNo8rlm45GcO5CqOgqdY3sgVM1kO7FFrfEBJ7rgD0+6r0n+/fuysucJnkiBqmVyyHHVPiGECMkXdG9A99UcYIv13RzzM8Bqik2Fzpqzn35o9PAOdFoHE2/VdRhezbG1AHva0RJf+MjkI15fNbmFq7OpOjv1nZd+Af7g28CetuaW3GPe/walKUutfn/AAcXgezhqGAHvPBrbea3MH2TqNI/kRNgXN3vQz8l6vsza+C3Ip0yQRexbMRmBc/YKvi2sqvDTSmgXSc2k6yC2HAiRF9BMpX9Sk/pSHPxZSW5P9tHB/wnEgXLmtsCAd0X0gQFv7K7JUd5vxpcSYzBBPCx9Fv1OzVKN5rapmIaXAgdXkmOkwqrtk1GUzu77ADvbu/IJbJAbqCBOqD8lyXZI+HGL2r/AJN/CdlMILik3yB+aVXDUm5NaLxFsuIAHJZ+zQ+oyRWA8GnLLKyVPC7sDOMiddRoletH3Zp9NLqJJzGkRpMZLJxWFAdnbwIK0a5eCYzOdz4LMq0ahnirLyYroVPByKdfBi/pHP5LNrYSJtB96K9XpviCqdTfBztwz9Mk6PnJGLJ4HIpVaJNovyVY4SWzFsvZV2pWfew1iCRmL+nJN/FS2nF4jgfoLp8fOj8GOX/zpJ9mS7ChVauCF1fr7zbETOv6qrUq3utC8jHJCX4+aDMuvsVjiSW3Ot1A7P3WENAJ81qOxA8EMuB1QljxT6LxzZY6Zjta4WcPsgV6Am2nVbjqKr1cGNPfks8vGkvtNUPKT7MhzYF5hQE6K5iMIRp5Cf19FWcDEwXATkQf+lnknH7jZFqXRN9LuyPn79hVZv8ANaWEqN+G/fJAloylVsTTawk70fMygmSPwBqH3yR9m7LqYioGUxfMk2DRqSdAhYPDuq1Gspt3nOMAD3aPovRsLsoYOiKbYNR13u1Lo+QyH6rL5nl+hHX3Podjx8mUMRi6Oz6Ja3vvNi7JzyNJ/K35cyuH2xtypiXB1Q2aIa0TDRnAn5roO1WNbTa1sA1SPxRJa0nSbAniFxm8p4WOLXrS3J+7/wDP0L96XQU1OKsYGt3gqe+iUXwRH2XTspKNqjvtg4mafIErYA4QR5Kh2PfTbg3OeTvOqloEiAABJOZN+S1PisOVhpn53j5LTjlao8f5ceOSTXyefvqcVBxn36KNVwiRmeqAypCyHoYx0WhKlUqQbGVBtTLxQi2TZGwcb7NnYmE+M4tY5m/+UOIE8myYJW7S7GVw7vCo12cbh9HajwW12D7KbPxVBrnHeqD8bd8ggjQgHLmvS9l7Jo0GfDp74bNmuqPeG/2b5Jb0slZZWuNmjBhTfI8d2hsyrTbBp1INpDHz0ORTYLZADmBlNr2GmWuofu5NV7z+YuLTmRvbwIImIBEr3htRm7D4nwzS/h1G1gLaGAfEarIsarbZu4tPVHnPZrsLi2BriQxsAFhMvsLX0M8eK7TD7DqfCLS6DMgzMQPeq2GU2MECAOSmwjMeaLhF7Lx1oxWbPqACSBy4odXAk/ilseMeHBatPFTItMnyFk2IuN3z4c/fgh6UQ8jAdj24fCudTaKj947jRF94aSQGjOTfwK5+h2qqP/EAwz3m7zHerTddDtN4kFtt0mI8tPBUWbOov71VwBkESI9c1Z4lQpzleithduBxgscfBhVnum+6QMpJA/VE2lhmtYRSxTmOi3da9vkR9VxbMLtBhI+PSrtJ/OCx3QtHzlSGLd+xVyktM6HEspm28PGQqeKwDXRB/VRw9J27NRu67WHBw6GB8gk6oB05JvCPwC2DOy2zN+Y0QTs6mD114In7zOSC+qfYKKjH4KuQ1TZrHTNlTqbBpujjr7yVk1jBVV+IOpTUkIm17lCp2aZcbxkm08FQqdlyHQ18+IiPutyrievmq78cZCYopmWc1Ew6mwKw4EcZEHPgqv7riGtJNIx4cV0dTa5Bg+/f1Q/40YiNZV1D9RDywOZqOqN/FTcOhUalGYJpuE/mAIPnquiftZ/vzUm7WqjJxA8UWvZsX68E7So5Y7PmW94Tcd2HT0gHhkqmJ2I+0OkaSCF3bNpVgN91YsaPzFxHO2p1yQB27YTumvvgkDvNJBnUgtIgc0ioJmmOfI9xT/6MbspX/dXOPwwXkRvmxHJo58dV1Ozq76zt5wgHqeC0h2R+KN5xpuGfcYAC2JBBCLgKDW90AiMlyPMxQb5I6fjym1UkeU9sWxi6oNso8IC51b3bPE72MqkHWPILAK6WPUF+EWxrQ6mwqLQnlORdnb7Ip7tJvMT5rao1iAFjYIRTZ/aPktNrrBbodHj/ACFyk2/k47ENLbIIp3BU8TV3imolYDvq1Ek110NrjKsNcDPogPcpYYsNs3FOY7fY4teD+Jpg9CLrsdk/tRr0rVoqj/F/mBunqOq4LDPO9CNXGSD6DKP1HuWx/wBp2GrED4m47+mod3yce6fNdQ/GbzAdM+6Zt5XXy3K0dmdpcRh/9Gq5o/pmW9WmyVQ36107Pof96JMtcfNEbtUt1PAcT9149s79qr7DEU97/cyAf8T910WD/aHhHRFcsP8Ava4HzAj1VqE+tkT3Fno1HE7pJ3vGOOsKb9stYx73ZNEN5udk0c8lxTO01Iiab2PJ/wD0aP8AiDKzsXVrVXSC0jQmRA5WIHRRQsEvNUeuzfr9oN43NhaxjJV/4+ch91k0tnVCPxUx/kZ4flGq0cJ2ceW/6hmbhlObdTfVMcYr3Kwz5JvS/lEDtIm+imzF8VYw/ZIxL6wjLdDQHdQ53qtWh2VoGD8R3P8ACPqqSlBe4+KzP2r9znsTtL3ZZD9qmTIld7itm4OmO8WiIu4t14znYeqzMXtjZVP8Vej4BzSfCAJQjOPwVyYskn96Rxx2vb9VEbUEraxf7Qtlss2XjWGWjlICqj9pmyzY0Kh6D3wVucfgz+hk/wCf8MzX7TmL/RQOLJjLyCt1+32zY/l4W/FxyPLuqo7bODruG4G0DqXvMfSEVOIucMi/u/h/4HbWJsoVPD6rbw/ZQvAfTqB9M5ubcdHAwo1di7lpLzysB4m/zUeVIX6WWS6OedSJMn5JjR5X0GZPQXKFtftJRouLQDVeDcDuMHGX3c4+C5nGdpqzwRvBrTm1g3QZ4xd3WUHmb6DHwZy+5nQ4nH0qRio8NIMFubrabrbj/wAoWZjO2gbahSvbv1AHHowd0eK5d1STdQrOg81Rycuzo4fDx431v9Sxjdovqu3qji53E6chwzyVYuUZTEoGxI9D/Z120FM/utdx+G4/y3E2a4/lPI+h8V6FjaO6ZHqvnreXqvYDteMRT/d67v5rR3HHN4Gk/wBQ9Vy/OxSUXOJeOtHA9qsE6liqgcCJO8OYKxZXqX7Q9hmpS3wJfT4C5br915atXg+T/UYlL3WmVS4/STDkXDt3nNHEj5qutLYVHeqg6Nv10W+OymV8YOR2uJqtJG6ItoI9FqUtlVCAQ0xA+SwmnJa1HFboiSt9nj80WklE4qubwAq7pm6LUZBvZA+LfvdOK53R6OC1oJkUJrjOcdVMU3HiB6orGsAyd5hDkMS0CwovnPhNlKu5NhqneJFkLE1EX0CrmCdUUd5R300pZoolvJMzUd5FwZ745KEelYbaNeTui4Cp0Krg7uuI8CR8k1d1/wBFGk6/vRSwwhxhRfG0qoFqlT/N33W/sL9oGMwx7tZ5bqC6f/aQesrlPiSjByBSWNfB7Rsn9pdLEgCvTY46kQHDxY+x6ELRxX7nUaSNwDg6jcf8T814HUMlGpbQqMHde5vg4j5FY83jLJ7loPJFVdr9Tse0vZ/CGX4fF0Q8T/LdWZE3kBubetlxj27sg59I6EfRRr4x1R29UcXO4kyYHPVM54j9U7BjljjTk3+S0vwRebITXKbymMJzCuiQdbNW6Fa0FZ4fCI2vCrRHE6LYfaCvgam/TMsJ71Mk7rhzGh5r0DB9u8JiGGXmg4g2eCIPFrx3T5jwXlVDGy2HQeBtkg1sW0WE+ao48lTFxUk6LuNe1r3NDm1AD+JskO1ke+KpvcOQVI1bpfE9z9FahixkqjYTuO8OYQC9Fw74KvZdqgUogCZwUCSoHsKE9N5aQ5pgjIjMcCCgkp95WuwUen9m+3LMSwUcU4NqxAebNfw3jo70Pz5Ltf2Zdh6he0fynGQeBOnhzXPNcrNLa9ZjS1tV4afyhxjyyXOh4bw5fUxOk+0+v2DsqtK3Oz4s48wPL/tYUrodjNhg5krr4vuMvl/6Ztt0V0OVNmishbUebyI5apUL5gQNSjUsIGiczwznxUqTYzsELFYuBAsFy5SO5HekBxVck7thn08EHcn8w8rodMEguPTwUZhEelWkWsLTkH3Kr4oXR8FiyCZuE2JrtOYgo3oouSn0Z+8lKsOw/Aqs5Us1Jpj7yPg53rcCqso+HJEkAkQRN7SgSS0AquuVJmSGplyhevYTTdWGOuqu8pfEUA42Eqm6TSgF6kDZRB46JFyQJQ2m6PSzuUSPQOrIUJVuvSkgj3zUG0wM/JBsCkqAtanKL8VvD7odWqPyygFWD3kwcolJEvQ8piUgkEAjKbCoJwoQUpyVFScRAtfjxUIIFJMnlWAODCTiokp9EUQlTbJA42XT0G7oA4Bc/s0TUb5roJWrD1ZzvMdtRL9GrCusx9svUrLY6yK1y0JnHnjT7MPEYqeioGrvGTkne05nyTALmI78YqK0FY6xQxJyHoU0pU68e8lcNfAzHZodarJRKbZlCqU1V9DFVjsqkaqfxARdBCUKoeKCkA5JB+6HDigkpVXXUDxsZpSlRCSBcSmCoBSlEjGhSUFKVCDSnJSKSgCe+UxeeiiSnEKEIwmR6NDe8FGvQhHi6sHJXQGUkgUlUuJPCZOVCDJ9EydQgoTJ5SlQgikmSRIJPKZOFEAvbIHfngFtArM2OyxPNaIWzH9pzPIdzZaaVIOQWmykHJqZhaMTEmUABJJc868ehcUIlJJEZEJhTnxUKxv80klGT+4GmLkklQYhwdUNJJQshJ0klCDJ06ShBinakkiT2GKZJJAgoSBSSUIWMPiALFNia4Ngkkr83VFeCuyukkkllx4SSSRIME6SShBkkklCCTgJJKAGRKVOTCSStHsEujbwtPdbCMkktqVHJk92GGSkxJJWES0f/9k=" id="131" name="Shape 131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http://www.pureocean.co.za/images/product/yellowtail_lrg.jpg" id="132" name="Shape 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7596" y="5338349"/>
            <a:ext cx="1907704" cy="1073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nicyt.cl/wp-content/uploads/2012/08/articles-37088_foto_interior1.jpg" id="133" name="Shape 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606" y="5399372"/>
            <a:ext cx="1961114" cy="964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idx="1" type="body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5"/>
              <a:buFont typeface="Arial"/>
              <a:buChar char="•"/>
            </a:pPr>
            <a:r>
              <a:rPr b="0" i="0" lang="es-CL" sz="15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Desarrollo de protocolos para fortalecimiento  del sistema inmune</a:t>
            </a:r>
            <a:endParaRPr/>
          </a:p>
          <a:p>
            <a:pPr indent="-285750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5"/>
              <a:buFont typeface="Arial"/>
              <a:buChar char="•"/>
            </a:pPr>
            <a:r>
              <a:rPr b="0" i="0" lang="es-CL" sz="15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Disminución estrés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5"/>
              <a:buFont typeface="Arial"/>
              <a:buChar char="•"/>
            </a:pPr>
            <a:r>
              <a:rPr b="0" i="0" lang="es-CL" sz="15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Captura (vitaminas, manejo de lesiones, etc.)</a:t>
            </a:r>
            <a:endParaRPr/>
          </a:p>
          <a:p>
            <a:pPr indent="-285750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5"/>
              <a:buFont typeface="Arial"/>
              <a:buChar char="•"/>
            </a:pPr>
            <a:r>
              <a:rPr b="0" i="0" lang="es-CL" sz="15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Caracterización anatómica e histológica  normal como base para el diagnóstico de patologías.</a:t>
            </a:r>
            <a:endParaRPr/>
          </a:p>
          <a:p>
            <a:pPr indent="-285750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5"/>
              <a:buFont typeface="Arial"/>
              <a:buChar char="•"/>
            </a:pPr>
            <a:r>
              <a:rPr b="0" i="0" lang="es-CL" sz="15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 se han detectado patógenos virales y bacterianos en las muestras analizadas.</a:t>
            </a:r>
            <a:endParaRPr/>
          </a:p>
          <a:p>
            <a:pPr indent="-285750" lvl="1" marL="7429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37"/>
              <a:buFont typeface="Arial"/>
              <a:buChar char="•"/>
            </a:pPr>
            <a:r>
              <a:rPr b="0" i="1" lang="es-CL" sz="1395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Piscirickettsia salmonis.</a:t>
            </a:r>
            <a:endParaRPr/>
          </a:p>
          <a:p>
            <a:pPr indent="-285750" lvl="1" marL="7429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37"/>
              <a:buFont typeface="Arial"/>
              <a:buChar char="•"/>
            </a:pPr>
            <a:r>
              <a:rPr b="0" i="1" lang="es-CL" sz="1395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Renibacterium salmoninarum.</a:t>
            </a:r>
            <a:endParaRPr/>
          </a:p>
          <a:p>
            <a:pPr indent="-285750" lvl="1" marL="7429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37"/>
              <a:buFont typeface="Arial"/>
              <a:buChar char="•"/>
            </a:pPr>
            <a:r>
              <a:rPr b="0" i="1" lang="es-CL" sz="1395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Vibrio ordalli</a:t>
            </a:r>
            <a:endParaRPr b="0" i="1" sz="1395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85750" lvl="1" marL="7429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37"/>
              <a:buFont typeface="Arial"/>
              <a:buChar char="•"/>
            </a:pPr>
            <a:r>
              <a:rPr b="0" i="0" lang="es-CL" sz="1395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Necrosis pancreática infecciosa.</a:t>
            </a:r>
            <a:endParaRPr/>
          </a:p>
          <a:p>
            <a:pPr indent="-285750" lvl="1" marL="7429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37"/>
              <a:buFont typeface="Arial"/>
              <a:buChar char="•"/>
            </a:pPr>
            <a:r>
              <a:rPr b="0" i="0" lang="es-CL" sz="1395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Otros de importancia y susceptible para especies de cultivo de salmónidos.</a:t>
            </a:r>
            <a:endParaRPr/>
          </a:p>
          <a:p>
            <a:pPr indent="-285750" lvl="1" marL="7429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37"/>
              <a:buFont typeface="Arial"/>
              <a:buChar char="•"/>
            </a:pPr>
            <a:r>
              <a:rPr b="0" i="0" lang="es-CL" sz="1395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Otros patógenos de importancia para cultivo de peces marinos.</a:t>
            </a:r>
            <a:endParaRPr/>
          </a:p>
          <a:p>
            <a:pPr indent="-285750" lvl="0" marL="2857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5"/>
              <a:buFont typeface="Arial"/>
              <a:buChar char="•"/>
            </a:pPr>
            <a:r>
              <a:rPr b="0" i="0" lang="es-CL" sz="15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 ha detectado presencia de cargas variables de parásitos metazoos en las muestras analizadas.</a:t>
            </a:r>
            <a:endParaRPr/>
          </a:p>
          <a:p>
            <a:pPr indent="-214947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5"/>
              <a:buFont typeface="Arial"/>
              <a:buNone/>
            </a:pPr>
            <a:r>
              <a:t/>
            </a:r>
            <a:endParaRPr b="0" i="0" sz="155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2" name="Shape 522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1" i="0" lang="es-CL" sz="252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Antecedentes sanitarios Bacalao de profundidad</a:t>
            </a:r>
            <a:br>
              <a:rPr b="1" i="1" lang="es-CL" sz="252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b="0" i="0" sz="252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23" name="Shape 5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type="title"/>
          </p:nvPr>
        </p:nvSpPr>
        <p:spPr>
          <a:xfrm>
            <a:off x="760753" y="1124744"/>
            <a:ext cx="42887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1" i="0" lang="es-CL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Ectoparásito</a:t>
            </a:r>
            <a:endParaRPr b="1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30" name="Shape 5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1831738"/>
            <a:ext cx="2144388" cy="1237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er\Escritorio\parasito 2.jpg" id="531" name="Shape 5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5897" y="1831738"/>
            <a:ext cx="720079" cy="120672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Shape 532"/>
          <p:cNvSpPr txBox="1"/>
          <p:nvPr/>
        </p:nvSpPr>
        <p:spPr>
          <a:xfrm>
            <a:off x="3666215" y="3114580"/>
            <a:ext cx="14394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Benedeniella,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platelmintos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759104" y="3116057"/>
            <a:ext cx="22223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Foto extoparásito extraído de peces arribados al CCMBL</a:t>
            </a:r>
            <a:endParaRPr b="0" i="0" sz="1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3131840" y="2400312"/>
            <a:ext cx="576064" cy="18002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35" name="Shape 5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Shape 536"/>
          <p:cNvSpPr txBox="1"/>
          <p:nvPr/>
        </p:nvSpPr>
        <p:spPr>
          <a:xfrm>
            <a:off x="1813421" y="6020387"/>
            <a:ext cx="24053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Foto endoparásito Anisakis simplex, nemátodo.</a:t>
            </a:r>
            <a:endParaRPr b="0" i="0" sz="1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2881929" y="5103411"/>
            <a:ext cx="499822" cy="172312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http://t0.gstatic.com/images?q=tbn:ANd9GcS6EDmis1-_K9z9W1E5HdEX_gOOqoD5ENDQ5UClHYx9uYNbp5dA2A" id="538" name="Shape 5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584" y="4506609"/>
            <a:ext cx="1676564" cy="1255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-S05A 010.jpg" id="539" name="Shape 5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31553" y="4623780"/>
            <a:ext cx="1508766" cy="11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Shape 540"/>
          <p:cNvSpPr txBox="1"/>
          <p:nvPr/>
        </p:nvSpPr>
        <p:spPr>
          <a:xfrm rot="-5400000">
            <a:off x="3371512" y="3277624"/>
            <a:ext cx="54855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1" i="0" lang="es-CL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Patologías oculares</a:t>
            </a:r>
            <a:endParaRPr b="1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41" name="Shape 5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97129" y="3845509"/>
            <a:ext cx="1270747" cy="158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Shape 54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52592" y="1831738"/>
            <a:ext cx="1515284" cy="1137147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Shape 543"/>
          <p:cNvSpPr txBox="1"/>
          <p:nvPr/>
        </p:nvSpPr>
        <p:spPr>
          <a:xfrm>
            <a:off x="827584" y="3845509"/>
            <a:ext cx="42887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1" i="0" lang="es-CL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Endoparásito</a:t>
            </a:r>
            <a:endParaRPr b="1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4" name="Shape 544"/>
          <p:cNvSpPr/>
          <p:nvPr/>
        </p:nvSpPr>
        <p:spPr>
          <a:xfrm rot="-2698610">
            <a:off x="6660232" y="3140968"/>
            <a:ext cx="492360" cy="3077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5" name="Shape 545"/>
          <p:cNvSpPr/>
          <p:nvPr/>
        </p:nvSpPr>
        <p:spPr>
          <a:xfrm rot="1881065">
            <a:off x="6660232" y="3708247"/>
            <a:ext cx="492360" cy="3077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>
            <p:ph idx="1" type="body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683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Char char="•"/>
            </a:pPr>
            <a:r>
              <a:rPr b="0" i="0" lang="es-CL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Desarrollo de línea base para la determinación de requerimientos nutricionales de bacalao de profundidad.</a:t>
            </a:r>
            <a:endParaRPr/>
          </a:p>
          <a:p>
            <a:pPr indent="-227965" lvl="0" marL="3683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3683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Char char="•"/>
            </a:pPr>
            <a:r>
              <a:rPr b="0" i="0" lang="es-CL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 análisis se están focalizando en:</a:t>
            </a:r>
            <a:endParaRPr/>
          </a:p>
          <a:p>
            <a:pPr indent="-368300" lvl="7" marL="35687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es-CL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Cuerpo y filete de los peces</a:t>
            </a:r>
            <a:endParaRPr/>
          </a:p>
          <a:p>
            <a:pPr indent="-368300" lvl="7" marL="35687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es-CL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Alimento (vivo e inerte)</a:t>
            </a:r>
            <a:endParaRPr/>
          </a:p>
          <a:p>
            <a:pPr indent="-368300" lvl="7" marL="35687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es-CL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Ovas</a:t>
            </a:r>
            <a:endParaRPr/>
          </a:p>
          <a:p>
            <a:pPr indent="-227965" lvl="0" marL="3683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3683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Char char="•"/>
            </a:pPr>
            <a:r>
              <a:rPr b="0" i="0" lang="es-CL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 este tipo de muestras se está evaluando:</a:t>
            </a:r>
            <a:endParaRPr/>
          </a:p>
          <a:p>
            <a:pPr indent="-227965" lvl="0" marL="3683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7" marL="35687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es-CL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Composición proximal (Energía, proteína, lípidos, ceniza).</a:t>
            </a:r>
            <a:endParaRPr/>
          </a:p>
          <a:p>
            <a:pPr indent="-368300" lvl="7" marL="35687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es-CL" sz="1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Perfiles de ácidos grasos y de amino ácidos.</a:t>
            </a:r>
            <a:endParaRPr/>
          </a:p>
          <a:p>
            <a:pPr indent="-202565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2" name="Shape 552"/>
          <p:cNvSpPr txBox="1"/>
          <p:nvPr>
            <p:ph type="title"/>
          </p:nvPr>
        </p:nvSpPr>
        <p:spPr>
          <a:xfrm>
            <a:off x="457200" y="914400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1" i="0" lang="es-CL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Antecedentes Nutricionales Bacalao de profundidad</a:t>
            </a:r>
            <a:endParaRPr b="1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53" name="Shape 5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>
            <p:ph idx="1" type="body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683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Char char="•"/>
            </a:pPr>
            <a:r>
              <a:rPr b="0" i="0" lang="es-CL" sz="1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Caracterización genética de la especie, mediante determinación por técnica de micro satélites.</a:t>
            </a:r>
            <a:endParaRPr/>
          </a:p>
          <a:p>
            <a:pPr indent="-368300" lvl="4" marL="2197100" marR="0" rtl="0" algn="just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Char char="•"/>
            </a:pPr>
            <a:r>
              <a:rPr b="0" i="0" lang="es-CL" sz="1757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Comprobar si los stock de peces de Magallanes son los mismos que del resto del país.</a:t>
            </a:r>
            <a:endParaRPr/>
          </a:p>
          <a:p>
            <a:pPr indent="-368300" lvl="4" marL="2197100" marR="0" rtl="0" algn="just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Char char="•"/>
            </a:pPr>
            <a:r>
              <a:rPr b="0" i="0" lang="es-CL" sz="1757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Aportar información científica que individualice a la especie de otras similares.</a:t>
            </a:r>
            <a:endParaRPr/>
          </a:p>
          <a:p>
            <a:pPr indent="-368300" lvl="0" marL="3683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Char char="•"/>
            </a:pPr>
            <a:r>
              <a:rPr b="0" i="0" lang="es-CL" sz="1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Caracterización de la flora bacteriana por medio de metodologías cultivables y no cultivables.</a:t>
            </a:r>
            <a:endParaRPr/>
          </a:p>
          <a:p>
            <a:pPr indent="-368300" lvl="4" marL="2197100" marR="0" rtl="0" algn="just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Char char="•"/>
            </a:pPr>
            <a:r>
              <a:rPr b="0" i="0" lang="es-CL" sz="1757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Comparación de la flora bacteriana en bacalaos silvestres y de peces en proceso de aclimatación a condiciones de cultivo.</a:t>
            </a:r>
            <a:endParaRPr/>
          </a:p>
          <a:p>
            <a:pPr indent="-368300" lvl="4" marL="2197100" marR="0" rtl="0" algn="just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Char char="•"/>
            </a:pPr>
            <a:r>
              <a:rPr b="0" i="0" lang="es-CL" sz="1757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Aportar información científica que caracterice bacterias que pudiesen servir como probióticos o inmunológicos.</a:t>
            </a:r>
            <a:endParaRPr/>
          </a:p>
          <a:p>
            <a:pPr indent="-190182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0" name="Shape 560"/>
          <p:cNvSpPr txBox="1"/>
          <p:nvPr>
            <p:ph type="title"/>
          </p:nvPr>
        </p:nvSpPr>
        <p:spPr>
          <a:xfrm>
            <a:off x="457200" y="914400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1" i="0" lang="es-CL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Antecedentes Genéticos y Bacterianos de Bacalao de profundidad</a:t>
            </a:r>
            <a:endParaRPr b="1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1" name="Shape 5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idx="1" type="body"/>
          </p:nvPr>
        </p:nvSpPr>
        <p:spPr>
          <a:xfrm>
            <a:off x="467544" y="1772816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21"/>
              <a:buFont typeface="Noto Symbol"/>
              <a:buChar char="✓"/>
            </a:pPr>
            <a:r>
              <a:rPr b="0" i="0" lang="es-CL" sz="217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Continuar con las capturas de peces.</a:t>
            </a:r>
            <a:endParaRPr/>
          </a:p>
          <a:p>
            <a:pPr indent="-342900" lvl="1" marL="8001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2"/>
              <a:buFont typeface="Noto Symbol"/>
              <a:buChar char="✓"/>
            </a:pPr>
            <a:r>
              <a:rPr b="0" i="0" lang="es-CL" sz="217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Política de Estado (Subpesca, CORFO, Conicyt)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ymbol"/>
              <a:buChar char="✓"/>
            </a:pPr>
            <a:r>
              <a:rPr b="0" i="0" lang="es-CL" sz="217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Pescas de Investigación</a:t>
            </a:r>
            <a:endParaRPr b="0" i="0" sz="217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Noto Symbol"/>
              <a:buChar char="✓"/>
            </a:pPr>
            <a:r>
              <a:rPr b="0" i="0" lang="es-CL" sz="217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Áreas aptas para la acuicultura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21"/>
              <a:buFont typeface="Noto Symbol"/>
              <a:buChar char="✓"/>
            </a:pPr>
            <a:r>
              <a:rPr b="0" i="0" lang="es-CL" sz="217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Desarrollo tecnologías de cultivo (Hatchery)</a:t>
            </a:r>
            <a:endParaRPr b="0" i="0" sz="217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21"/>
              <a:buFont typeface="Noto Symbol"/>
              <a:buChar char="✓"/>
            </a:pPr>
            <a:r>
              <a:rPr b="0" i="0" lang="es-CL" sz="217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Aspectos Sanitarios asociados a parasitismo.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21"/>
              <a:buFont typeface="Noto Symbol"/>
              <a:buChar char="✓"/>
            </a:pPr>
            <a:r>
              <a:rPr b="0" i="0" lang="es-CL" sz="217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Aspectos nutricionales, asociados a nutrientes transferibles a la progenie y caracterización de flora bacteriana intestinal.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21"/>
              <a:buFont typeface="Noto Symbol"/>
              <a:buChar char="✓"/>
            </a:pPr>
            <a:r>
              <a:rPr b="0" i="0" lang="es-CL" sz="217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Aspectos genéticos, asociados a identificación de marcadores moleculares (Desarrollo de SNPs).</a:t>
            </a:r>
            <a:endParaRPr b="0" i="0" sz="217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14947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5"/>
              <a:buFont typeface="Arial"/>
              <a:buNone/>
            </a:pPr>
            <a:r>
              <a:t/>
            </a:r>
            <a:endParaRPr b="0" i="0" sz="155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8" name="Shape 568"/>
          <p:cNvSpPr txBox="1"/>
          <p:nvPr>
            <p:ph type="title"/>
          </p:nvPr>
        </p:nvSpPr>
        <p:spPr>
          <a:xfrm>
            <a:off x="899592" y="908720"/>
            <a:ext cx="71287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1" i="0" lang="es-CL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Investigación y Desarrollo Futuro</a:t>
            </a:r>
            <a:endParaRPr/>
          </a:p>
        </p:txBody>
      </p:sp>
      <p:pic>
        <p:nvPicPr>
          <p:cNvPr id="569" name="Shape 5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Shape 5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3429000"/>
            <a:ext cx="2066925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Shape 5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6753" y="3524250"/>
            <a:ext cx="2447925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Shape 577"/>
          <p:cNvSpPr txBox="1"/>
          <p:nvPr>
            <p:ph idx="1" type="body"/>
          </p:nvPr>
        </p:nvSpPr>
        <p:spPr>
          <a:xfrm>
            <a:off x="449485" y="836712"/>
            <a:ext cx="8229600" cy="2820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Producción de todo hembra (masculinización y triploidización)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Tasa de Crecimiento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Aumento de la supervivencia (resistencia a enfermedades)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Control ambiental de la reproducción (Temperatura y Fotoperíodo)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Criopreservación</a:t>
            </a:r>
            <a:endParaRPr/>
          </a:p>
          <a:p>
            <a:pPr indent="-3429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Evitar in-breeding</a:t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177800" lvl="0" marL="3429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78" name="Shape 5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1" i="0" lang="es-CL" sz="252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EQUIPO DE TRABAJO</a:t>
            </a:r>
            <a:br>
              <a:rPr b="1" i="0" lang="es-CL" sz="252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b="0" i="0" sz="252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755576" y="1448080"/>
            <a:ext cx="684076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Dr.(c) Pablo Gallardo	Director			UMAG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Ing. Ricardo Aguila	Director Alterno		UMAG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Dr. Jurij Wacyk		Asesor Nutrición		UdeChile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Dr. Marco Godoy		Asesor sanitario		CIBA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Dr. Cristian Araneda	Asesor genética		UdeChile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Dr. Marcelo González	Biólogo molecular 	INACH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Mg. Rocío Urtubia                Bióloga molecular	INACH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Dr. Nick Brown		Asesor Cultivo		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86" name="Shape 5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Shape 5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4210" y="4149080"/>
            <a:ext cx="3143491" cy="243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Shape 5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8400" y="655491"/>
            <a:ext cx="2500005" cy="731613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Shape 594"/>
          <p:cNvSpPr/>
          <p:nvPr/>
        </p:nvSpPr>
        <p:spPr>
          <a:xfrm>
            <a:off x="715728" y="1052736"/>
            <a:ext cx="777686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Agradecimientos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 presente investigación, se ha realizado con financiamiento FONDEF DA09i1002, más la colaboración de las empresas contrapartes e instituciones asociadas al proyecto, entre las que se destacan Globalpesca SpA, Instituto Antártico Chileno y la Facultad de Ciencias Agronómicas de la Universidad de Chile.</a:t>
            </a:r>
            <a:endParaRPr/>
          </a:p>
        </p:txBody>
      </p:sp>
      <p:grpSp>
        <p:nvGrpSpPr>
          <p:cNvPr id="595" name="Shape 595"/>
          <p:cNvGrpSpPr/>
          <p:nvPr/>
        </p:nvGrpSpPr>
        <p:grpSpPr>
          <a:xfrm>
            <a:off x="1907704" y="3169881"/>
            <a:ext cx="5052660" cy="2416961"/>
            <a:chOff x="1359697" y="3573016"/>
            <a:chExt cx="5052660" cy="2416961"/>
          </a:xfrm>
        </p:grpSpPr>
        <p:pic>
          <p:nvPicPr>
            <p:cNvPr id="596" name="Shape 59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59697" y="3573016"/>
              <a:ext cx="3235712" cy="241696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pic>
          <p:nvPicPr>
            <p:cNvPr descr="C:\Users\SONY VAIO\Pictures\Proyecto Bacalao\muestreo6.JPG" id="597" name="Shape 59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95409" y="3573016"/>
              <a:ext cx="1816948" cy="24169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:\Users\HP ENVY\Desktop\Seminario Bacalao 2015\logo inach.jpg" id="598" name="Shape 5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6166" y="5776849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P ENVY\Desktop\Seminario Bacalao 2015\logo Udechile.jpg" id="599" name="Shape 5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96941" y="5418930"/>
            <a:ext cx="54292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Shape 6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7288" y="5870797"/>
            <a:ext cx="2448272" cy="605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Shape 6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Shape 607"/>
          <p:cNvSpPr txBox="1"/>
          <p:nvPr/>
        </p:nvSpPr>
        <p:spPr>
          <a:xfrm>
            <a:off x="11099" y="3404813"/>
            <a:ext cx="47608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36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MUCHAS GRACIAS !</a:t>
            </a:r>
            <a:endParaRPr b="0" i="0" sz="3600" u="none" cap="none" strike="noStrik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Users\SONY VAIO\Pictures\Proyecto Bacalao\muestreo5.JPG" id="608" name="Shape 6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8" y="881059"/>
            <a:ext cx="4333234" cy="561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408248" y="4437112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ymbol"/>
              <a:buChar char="✓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 tendencia mundial se inclina hacia los peces de carnes blancas y en especial  aquellos que provienen de aguas frías.</a:t>
            </a:r>
            <a:endParaRPr/>
          </a:p>
          <a:p>
            <a:pPr indent="-1778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POR QUÉ ESTA ESPECIE?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408248" y="1844824"/>
            <a:ext cx="8229600" cy="110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ymbol"/>
              <a:buChar char="✓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Actualmente la cuota de captura de Bacalao es de 1.000 toneladas anuales, 2 mil menos que el año 2013.</a:t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408248" y="3212976"/>
            <a:ext cx="8229600" cy="965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ymbol"/>
              <a:buChar char="✓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Los precios de venta de Bacalao de profundidad van entre los US$21 a 23/kg.</a:t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556792"/>
            <a:ext cx="8229600" cy="152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ymbol"/>
              <a:buChar char="✓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Acondicionamiento de reproductores en estanques (Luz, temperatura), característica dioica. Sincronía de la gametogénesis y sincronía de grupos en gónada.</a:t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Shape 151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POR QUÉ ESTA ESPECIE?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584" y="3053618"/>
            <a:ext cx="2628900" cy="196469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54" name="Shape 154"/>
          <p:cNvSpPr txBox="1"/>
          <p:nvPr/>
        </p:nvSpPr>
        <p:spPr>
          <a:xfrm>
            <a:off x="980836" y="5072918"/>
            <a:ext cx="116119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Arana, 2009</a:t>
            </a:r>
            <a:endParaRPr b="0" i="0" sz="1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7873" y="3053618"/>
            <a:ext cx="2701290" cy="201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56" name="Shape 156"/>
          <p:cNvSpPr/>
          <p:nvPr/>
        </p:nvSpPr>
        <p:spPr>
          <a:xfrm>
            <a:off x="3563888" y="3783935"/>
            <a:ext cx="1008112" cy="50405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464561" y="5517232"/>
            <a:ext cx="83529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556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✓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Fase Hatchery, muy similar al cultivo del Halibut, excepto por períodos más cortos en la etapa de saco vitelino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2098794" y="1667362"/>
            <a:ext cx="4402832" cy="592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ymbol"/>
              <a:buChar char="✓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Buena tasa crecimiento (SGR)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4" name="Shape 164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POR QUÉ ESTA ESPECIE?</a:t>
            </a:r>
            <a:endParaRPr b="0" i="0" sz="2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4022" y="4149080"/>
            <a:ext cx="3968477" cy="2187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640" y="4131181"/>
            <a:ext cx="1872208" cy="222354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2098794" y="2259449"/>
            <a:ext cx="61456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✓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Resistencia al confinamiento (densidad y carga)</a:t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2086969" y="2780928"/>
            <a:ext cx="74342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✓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Buena eficiencia de conversión del alimento</a:t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098794" y="3280545"/>
            <a:ext cx="70216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✓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Buen rendimiento de la carne 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982" y="2996950"/>
            <a:ext cx="4591050" cy="29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1412776"/>
            <a:ext cx="8058940" cy="129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5004048" y="3511766"/>
            <a:ext cx="392392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✓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Los peces marinos de aguas frías  son una gran fuente alimenticia.</a:t>
            </a:r>
            <a:endParaRPr/>
          </a:p>
          <a:p>
            <a:pPr indent="-158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ymbol"/>
              <a:buChar char="✓"/>
            </a:pPr>
            <a:r>
              <a:rPr b="0" i="0" lang="es-CL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Altos contenidos de ácidos grasos de cadena larga, omega 3 , 6, 9 y 11.</a:t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2771800" y="3025317"/>
            <a:ext cx="720080" cy="576064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302780" y="3025317"/>
            <a:ext cx="720080" cy="576064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-2773"/>
            <a:ext cx="2500005" cy="73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7704" y="3356992"/>
            <a:ext cx="5908722" cy="2689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1685" y="1556791"/>
            <a:ext cx="6840760" cy="155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Shape 190"/>
          <p:cNvCxnSpPr/>
          <p:nvPr/>
        </p:nvCxnSpPr>
        <p:spPr>
          <a:xfrm>
            <a:off x="1441685" y="2780928"/>
            <a:ext cx="6730715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forme de estado del proy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