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9144000"/>
  <p:notesSz cx="9296400" cy="7010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4028440" cy="35052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1" i="0" sz="1200" u="sng"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4" name="Shape 4"/>
          <p:cNvSpPr txBox="1"/>
          <p:nvPr>
            <p:ph idx="10" type="dt"/>
          </p:nvPr>
        </p:nvSpPr>
        <p:spPr>
          <a:xfrm>
            <a:off x="5266347" y="0"/>
            <a:ext cx="4028440" cy="350520"/>
          </a:xfrm>
          <a:prstGeom prst="rect">
            <a:avLst/>
          </a:prstGeom>
          <a:noFill/>
          <a:ln>
            <a:noFill/>
          </a:ln>
        </p:spPr>
        <p:txBody>
          <a:bodyPr anchorCtr="0" anchor="t" bIns="91425" lIns="91425" spcFirstLastPara="1" rIns="91425" wrap="square" tIns="91425"/>
          <a:lstStyle>
            <a:lvl1pPr indent="-88900" lvl="0" marL="0" marR="0" rtl="0" algn="r">
              <a:spcBef>
                <a:spcPts val="0"/>
              </a:spcBef>
              <a:spcAft>
                <a:spcPts val="0"/>
              </a:spcAft>
              <a:buSzPts val="1400"/>
              <a:buChar char="●"/>
              <a:defRPr b="1" i="0" sz="1200" u="sng"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5" name="Shape 5"/>
          <p:cNvSpPr/>
          <p:nvPr>
            <p:ph idx="3"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929640" y="3329940"/>
            <a:ext cx="7437120" cy="3154680"/>
          </a:xfrm>
          <a:prstGeom prst="rect">
            <a:avLst/>
          </a:prstGeom>
          <a:noFill/>
          <a:ln>
            <a:noFill/>
          </a:ln>
        </p:spPr>
        <p:txBody>
          <a:bodyPr anchorCtr="0" anchor="t" bIns="91425" lIns="91425" spcFirstLastPara="1" rIns="91425" wrap="square" tIns="91425"/>
          <a:lstStyle>
            <a:lvl1pPr indent="-317500" lvl="0" marL="457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317500" lvl="1" marL="914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2pPr>
            <a:lvl3pPr indent="-317500" lvl="2" marL="1371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3pPr>
            <a:lvl4pPr indent="-317500" lvl="3" marL="1828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4pPr>
            <a:lvl5pPr indent="-317500" lvl="4" marL="22860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5pPr>
            <a:lvl6pPr indent="-317500" lvl="5" marL="2743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6pPr>
            <a:lvl7pPr indent="-317500" lvl="6" marL="3200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7pPr>
            <a:lvl8pPr indent="-317500" lvl="7" marL="3657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8pPr>
            <a:lvl9pPr indent="-317500" lvl="8" marL="4114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6658258"/>
            <a:ext cx="4028440" cy="350520"/>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1" i="0" sz="1200" u="sng"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5266347" y="6658258"/>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1" i="0" lang="en-US" sz="1200" u="sng" cap="none" strike="noStrike">
                <a:solidFill>
                  <a:schemeClr val="dk1"/>
                </a:solidFill>
                <a:latin typeface="Times New Roman"/>
                <a:ea typeface="Times New Roman"/>
                <a:cs typeface="Times New Roman"/>
                <a:sym typeface="Times New Roman"/>
              </a:rPr>
              <a:t>‹#›</a:t>
            </a:fld>
            <a:endParaRPr b="1" i="0" sz="1200" u="sng"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0" name="Shape 33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8" name="Shape 338"/>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6" name="Shape 346"/>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3" name="Shape 35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1" name="Shape 36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1" name="Shape 39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2" name="Shape 40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2" name="Shape 41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2" name="Shape 42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0" name="Shape 43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0" name="Shape 44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9" name="Shape 449"/>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7" name="Shape 457"/>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Shape 464"/>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Ley adaptada del modelo de EEUU, pero implementada con estándares chilenos….</a:t>
            </a:r>
            <a:endParaRPr b="0" i="0" sz="1200" u="none" cap="none" strike="noStrike">
              <a:solidFill>
                <a:schemeClr val="dk1"/>
              </a:solidFill>
              <a:latin typeface="Calibri"/>
              <a:ea typeface="Calibri"/>
              <a:cs typeface="Calibri"/>
              <a:sym typeface="Calibri"/>
            </a:endParaRPr>
          </a:p>
        </p:txBody>
      </p:sp>
      <p:sp>
        <p:nvSpPr>
          <p:cNvPr id="465" name="Shape 465"/>
          <p:cNvSpPr txBox="1"/>
          <p:nvPr>
            <p:ph idx="12" type="sldNum"/>
          </p:nvPr>
        </p:nvSpPr>
        <p:spPr>
          <a:xfrm>
            <a:off x="5266347" y="6658258"/>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1" i="0" lang="en-US" sz="1200" u="sng" cap="none" strike="noStrike">
                <a:solidFill>
                  <a:schemeClr val="dk1"/>
                </a:solidFill>
                <a:latin typeface="Times New Roman"/>
                <a:ea typeface="Times New Roman"/>
                <a:cs typeface="Times New Roman"/>
                <a:sym typeface="Times New Roman"/>
              </a:rPr>
              <a:t>‹#›</a:t>
            </a:fld>
            <a:endParaRPr b="1" i="0" sz="1200" u="sng"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74" name="Shape 474"/>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83" name="Shape 48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92" name="Shape 49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01" name="Shape 50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10" name="Shape 51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Shape 518"/>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19" name="Shape 519"/>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8" name="Shape 528"/>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7" name="Shape 537"/>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46" name="Shape 546"/>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5" name="Shape 555"/>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63" name="Shape 563"/>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Shape 570"/>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1" name="Shape 571"/>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6" name="Shape 576"/>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929640" y="3329940"/>
            <a:ext cx="7437120" cy="315468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ph idx="2" type="sldImg"/>
          </p:nvPr>
        </p:nvSpPr>
        <p:spPr>
          <a:xfrm>
            <a:off x="2895600" y="525463"/>
            <a:ext cx="3505200" cy="2628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5" name="Shape 15"/>
        <p:cNvGrpSpPr/>
        <p:nvPr/>
      </p:nvGrpSpPr>
      <p:grpSpPr>
        <a:xfrm>
          <a:off x="0" y="0"/>
          <a:ext cx="0" cy="0"/>
          <a:chOff x="0" y="0"/>
          <a:chExt cx="0" cy="0"/>
        </a:xfrm>
      </p:grpSpPr>
      <p:sp>
        <p:nvSpPr>
          <p:cNvPr id="16" name="Shape 1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1pPr>
            <a:lvl2pPr lvl="1"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marL="4572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marL="9144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marL="13716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marL="18288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17" name="Shape 17"/>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Times New Roman"/>
              <a:buChar char="•"/>
              <a:defRPr sz="3200">
                <a:solidFill>
                  <a:schemeClr val="dk1"/>
                </a:solidFill>
                <a:latin typeface="Times New Roman"/>
                <a:ea typeface="Times New Roman"/>
                <a:cs typeface="Times New Roman"/>
                <a:sym typeface="Times New Roman"/>
              </a:defRPr>
            </a:lvl1pPr>
            <a:lvl2pPr indent="-317500" lvl="1" marL="914400" rtl="0" algn="l">
              <a:spcBef>
                <a:spcPts val="560"/>
              </a:spcBef>
              <a:spcAft>
                <a:spcPts val="0"/>
              </a:spcAft>
              <a:buClr>
                <a:schemeClr val="dk1"/>
              </a:buClr>
              <a:buSzPts val="1400"/>
              <a:buFont typeface="Times New Roman"/>
              <a:buChar char="–"/>
              <a:defRPr sz="2800">
                <a:solidFill>
                  <a:schemeClr val="dk1"/>
                </a:solidFill>
                <a:latin typeface="Times New Roman"/>
                <a:ea typeface="Times New Roman"/>
                <a:cs typeface="Times New Roman"/>
                <a:sym typeface="Times New Roman"/>
              </a:defRPr>
            </a:lvl2pPr>
            <a:lvl3pPr indent="-317500" lvl="2" marL="1371600" rtl="0" algn="l">
              <a:spcBef>
                <a:spcPts val="480"/>
              </a:spcBef>
              <a:spcAft>
                <a:spcPts val="0"/>
              </a:spcAft>
              <a:buClr>
                <a:schemeClr val="dk1"/>
              </a:buClr>
              <a:buSzPts val="1400"/>
              <a:buFont typeface="Times New Roman"/>
              <a:buChar char="•"/>
              <a:defRPr sz="2400">
                <a:solidFill>
                  <a:schemeClr val="dk1"/>
                </a:solidFill>
                <a:latin typeface="Times New Roman"/>
                <a:ea typeface="Times New Roman"/>
                <a:cs typeface="Times New Roman"/>
                <a:sym typeface="Times New Roman"/>
              </a:defRPr>
            </a:lvl3pPr>
            <a:lvl4pPr indent="-317500" lvl="3" marL="18288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4pPr>
            <a:lvl5pPr indent="-317500" lvl="4" marL="22860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5pPr>
            <a:lvl6pPr indent="-317500" lvl="5" marL="27432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6pPr>
            <a:lvl7pPr indent="-317500" lvl="6" marL="32004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7pPr>
            <a:lvl8pPr indent="-317500" lvl="7" marL="36576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8pPr>
            <a:lvl9pPr indent="-317500" lvl="8" marL="41148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1pPr>
            <a:lvl2pPr lvl="1"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marL="4572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marL="9144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marL="13716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marL="18288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74" name="Shape 74"/>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Times New Roman"/>
              <a:buChar char="•"/>
              <a:defRPr sz="3200">
                <a:solidFill>
                  <a:schemeClr val="dk1"/>
                </a:solidFill>
                <a:latin typeface="Times New Roman"/>
                <a:ea typeface="Times New Roman"/>
                <a:cs typeface="Times New Roman"/>
                <a:sym typeface="Times New Roman"/>
              </a:defRPr>
            </a:lvl1pPr>
            <a:lvl2pPr indent="-317500" lvl="1" marL="914400" rtl="0" algn="l">
              <a:spcBef>
                <a:spcPts val="560"/>
              </a:spcBef>
              <a:spcAft>
                <a:spcPts val="0"/>
              </a:spcAft>
              <a:buClr>
                <a:schemeClr val="dk1"/>
              </a:buClr>
              <a:buSzPts val="1400"/>
              <a:buFont typeface="Times New Roman"/>
              <a:buChar char="–"/>
              <a:defRPr sz="2800">
                <a:solidFill>
                  <a:schemeClr val="dk1"/>
                </a:solidFill>
                <a:latin typeface="Times New Roman"/>
                <a:ea typeface="Times New Roman"/>
                <a:cs typeface="Times New Roman"/>
                <a:sym typeface="Times New Roman"/>
              </a:defRPr>
            </a:lvl2pPr>
            <a:lvl3pPr indent="-317500" lvl="2" marL="1371600" rtl="0" algn="l">
              <a:spcBef>
                <a:spcPts val="480"/>
              </a:spcBef>
              <a:spcAft>
                <a:spcPts val="0"/>
              </a:spcAft>
              <a:buClr>
                <a:schemeClr val="dk1"/>
              </a:buClr>
              <a:buSzPts val="1400"/>
              <a:buFont typeface="Times New Roman"/>
              <a:buChar char="•"/>
              <a:defRPr sz="2400">
                <a:solidFill>
                  <a:schemeClr val="dk1"/>
                </a:solidFill>
                <a:latin typeface="Times New Roman"/>
                <a:ea typeface="Times New Roman"/>
                <a:cs typeface="Times New Roman"/>
                <a:sym typeface="Times New Roman"/>
              </a:defRPr>
            </a:lvl3pPr>
            <a:lvl4pPr indent="-317500" lvl="3" marL="18288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4pPr>
            <a:lvl5pPr indent="-317500" lvl="4" marL="22860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5pPr>
            <a:lvl6pPr indent="-317500" lvl="5" marL="27432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6pPr>
            <a:lvl7pPr indent="-317500" lvl="6" marL="32004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7pPr>
            <a:lvl8pPr indent="-317500" lvl="7" marL="36576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8pPr>
            <a:lvl9pPr indent="-317500" lvl="8" marL="41148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75" name="Shape 7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1pPr>
            <a:lvl2pPr lvl="1"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marL="4572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marL="9144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marL="13716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marL="18288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80" name="Shape 80"/>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Times New Roman"/>
              <a:buChar char="•"/>
              <a:defRPr sz="3200">
                <a:solidFill>
                  <a:schemeClr val="dk1"/>
                </a:solidFill>
                <a:latin typeface="Times New Roman"/>
                <a:ea typeface="Times New Roman"/>
                <a:cs typeface="Times New Roman"/>
                <a:sym typeface="Times New Roman"/>
              </a:defRPr>
            </a:lvl1pPr>
            <a:lvl2pPr indent="-317500" lvl="1" marL="914400" rtl="0" algn="l">
              <a:spcBef>
                <a:spcPts val="560"/>
              </a:spcBef>
              <a:spcAft>
                <a:spcPts val="0"/>
              </a:spcAft>
              <a:buClr>
                <a:schemeClr val="dk1"/>
              </a:buClr>
              <a:buSzPts val="1400"/>
              <a:buFont typeface="Times New Roman"/>
              <a:buChar char="–"/>
              <a:defRPr sz="2800">
                <a:solidFill>
                  <a:schemeClr val="dk1"/>
                </a:solidFill>
                <a:latin typeface="Times New Roman"/>
                <a:ea typeface="Times New Roman"/>
                <a:cs typeface="Times New Roman"/>
                <a:sym typeface="Times New Roman"/>
              </a:defRPr>
            </a:lvl2pPr>
            <a:lvl3pPr indent="-317500" lvl="2" marL="1371600" rtl="0" algn="l">
              <a:spcBef>
                <a:spcPts val="480"/>
              </a:spcBef>
              <a:spcAft>
                <a:spcPts val="0"/>
              </a:spcAft>
              <a:buClr>
                <a:schemeClr val="dk1"/>
              </a:buClr>
              <a:buSzPts val="1400"/>
              <a:buFont typeface="Times New Roman"/>
              <a:buChar char="•"/>
              <a:defRPr sz="2400">
                <a:solidFill>
                  <a:schemeClr val="dk1"/>
                </a:solidFill>
                <a:latin typeface="Times New Roman"/>
                <a:ea typeface="Times New Roman"/>
                <a:cs typeface="Times New Roman"/>
                <a:sym typeface="Times New Roman"/>
              </a:defRPr>
            </a:lvl3pPr>
            <a:lvl4pPr indent="-317500" lvl="3" marL="18288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4pPr>
            <a:lvl5pPr indent="-317500" lvl="4" marL="22860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5pPr>
            <a:lvl6pPr indent="-317500" lvl="5" marL="27432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6pPr>
            <a:lvl7pPr indent="-317500" lvl="6" marL="32004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7pPr>
            <a:lvl8pPr indent="-317500" lvl="7" marL="36576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8pPr>
            <a:lvl9pPr indent="-317500" lvl="8" marL="4114800" rtl="0" algn="l">
              <a:spcBef>
                <a:spcPts val="400"/>
              </a:spcBef>
              <a:spcAft>
                <a:spcPts val="0"/>
              </a:spcAft>
              <a:buClr>
                <a:schemeClr val="dk1"/>
              </a:buClr>
              <a:buSzPts val="1400"/>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81" name="Shape 8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25" name="Shape 25"/>
        <p:cNvGrpSpPr/>
        <p:nvPr/>
      </p:nvGrpSpPr>
      <p:grpSpPr>
        <a:xfrm>
          <a:off x="0" y="0"/>
          <a:ext cx="0" cy="0"/>
          <a:chOff x="0" y="0"/>
          <a:chExt cx="0" cy="0"/>
        </a:xfrm>
      </p:grpSpPr>
      <p:sp>
        <p:nvSpPr>
          <p:cNvPr id="26" name="Shape 26"/>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1pPr>
            <a:lvl2pPr indent="-88900" lvl="1"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2pPr>
            <a:lvl3pPr indent="-88900" lvl="2"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3pPr>
            <a:lvl4pPr indent="-88900" lvl="3"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4pPr>
            <a:lvl5pPr indent="-88900" lvl="4"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5pPr>
            <a:lvl6pPr indent="-88900" lvl="5" marL="4572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6pPr>
            <a:lvl7pPr indent="-88900" lvl="6" marL="9144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7pPr>
            <a:lvl8pPr indent="-88900" lvl="7" marL="13716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8pPr>
            <a:lvl9pPr indent="-88900" lvl="8" marL="18288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9pPr>
          </a:lstStyle>
          <a:p/>
        </p:txBody>
      </p:sp>
      <p:sp>
        <p:nvSpPr>
          <p:cNvPr id="27" name="Shape 2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chemeClr val="dk1"/>
              </a:buClr>
              <a:buSzPts val="1400"/>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ctr">
              <a:spcBef>
                <a:spcPts val="560"/>
              </a:spcBef>
              <a:spcAft>
                <a:spcPts val="0"/>
              </a:spcAft>
              <a:buClr>
                <a:schemeClr val="dk1"/>
              </a:buClr>
              <a:buSzPts val="1400"/>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ctr">
              <a:spcBef>
                <a:spcPts val="48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dk1"/>
              </a:buClr>
              <a:buSzPts val="14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31" name="Shape 31"/>
        <p:cNvGrpSpPr/>
        <p:nvPr/>
      </p:nvGrpSpPr>
      <p:grpSpPr>
        <a:xfrm>
          <a:off x="0" y="0"/>
          <a:ext cx="0" cy="0"/>
          <a:chOff x="0" y="0"/>
          <a:chExt cx="0" cy="0"/>
        </a:xfrm>
      </p:grpSpPr>
      <p:sp>
        <p:nvSpPr>
          <p:cNvPr id="32" name="Shape 3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1400"/>
              <a:buChar char="●"/>
              <a:defRPr b="1" sz="4000" cap="none"/>
            </a:lvl1pPr>
            <a:lvl2pPr lvl="1" rtl="0">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rtl="0">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rtl="0">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rtl="0">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rtl="0">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33" name="Shape 3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Times New Roman"/>
              <a:buNone/>
              <a:defRPr sz="2000"/>
            </a:lvl1pPr>
            <a:lvl2pPr indent="-228600" lvl="1" marL="914400" rtl="0">
              <a:spcBef>
                <a:spcPts val="560"/>
              </a:spcBef>
              <a:spcAft>
                <a:spcPts val="0"/>
              </a:spcAft>
              <a:buSzPts val="1400"/>
              <a:buFont typeface="Times New Roman"/>
              <a:buNone/>
              <a:defRPr sz="1800"/>
            </a:lvl2pPr>
            <a:lvl3pPr indent="-228600" lvl="2" marL="1371600" rtl="0">
              <a:spcBef>
                <a:spcPts val="480"/>
              </a:spcBef>
              <a:spcAft>
                <a:spcPts val="0"/>
              </a:spcAft>
              <a:buSzPts val="1400"/>
              <a:buFont typeface="Times New Roman"/>
              <a:buNone/>
              <a:defRPr sz="1600"/>
            </a:lvl3pPr>
            <a:lvl4pPr indent="-228600" lvl="3" marL="1828800" rtl="0">
              <a:spcBef>
                <a:spcPts val="400"/>
              </a:spcBef>
              <a:spcAft>
                <a:spcPts val="0"/>
              </a:spcAft>
              <a:buSzPts val="1400"/>
              <a:buFont typeface="Times New Roman"/>
              <a:buNone/>
              <a:defRPr sz="1400"/>
            </a:lvl4pPr>
            <a:lvl5pPr indent="-228600" lvl="4" marL="2286000" rtl="0">
              <a:spcBef>
                <a:spcPts val="400"/>
              </a:spcBef>
              <a:spcAft>
                <a:spcPts val="0"/>
              </a:spcAft>
              <a:buSzPts val="1400"/>
              <a:buFont typeface="Times New Roman"/>
              <a:buNone/>
              <a:defRPr sz="1400"/>
            </a:lvl5pPr>
            <a:lvl6pPr indent="-228600" lvl="5" marL="2743200" rtl="0">
              <a:spcBef>
                <a:spcPts val="400"/>
              </a:spcBef>
              <a:spcAft>
                <a:spcPts val="0"/>
              </a:spcAft>
              <a:buSzPts val="1400"/>
              <a:buFont typeface="Times New Roman"/>
              <a:buNone/>
              <a:defRPr sz="1400"/>
            </a:lvl6pPr>
            <a:lvl7pPr indent="-228600" lvl="6" marL="3200400" rtl="0">
              <a:spcBef>
                <a:spcPts val="400"/>
              </a:spcBef>
              <a:spcAft>
                <a:spcPts val="0"/>
              </a:spcAft>
              <a:buSzPts val="1400"/>
              <a:buFont typeface="Times New Roman"/>
              <a:buNone/>
              <a:defRPr sz="1400"/>
            </a:lvl7pPr>
            <a:lvl8pPr indent="-228600" lvl="7" marL="3657600" rtl="0">
              <a:spcBef>
                <a:spcPts val="400"/>
              </a:spcBef>
              <a:spcAft>
                <a:spcPts val="0"/>
              </a:spcAft>
              <a:buSzPts val="1400"/>
              <a:buFont typeface="Times New Roman"/>
              <a:buNone/>
              <a:defRPr sz="1400"/>
            </a:lvl8pPr>
            <a:lvl9pPr indent="-228600" lvl="8" marL="4114800" rtl="0">
              <a:spcBef>
                <a:spcPts val="400"/>
              </a:spcBef>
              <a:spcAft>
                <a:spcPts val="0"/>
              </a:spcAft>
              <a:buSzPts val="1400"/>
              <a:buFont typeface="Times New Roman"/>
              <a:buNone/>
              <a:defRPr sz="1400"/>
            </a:lvl9pPr>
          </a:lstStyle>
          <a:p/>
        </p:txBody>
      </p:sp>
      <p:sp>
        <p:nvSpPr>
          <p:cNvPr id="34" name="Shape 3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35" name="Shape 3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1pPr>
            <a:lvl2pPr lvl="1"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marL="4572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marL="9144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marL="13716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marL="18288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39" name="Shape 39"/>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800"/>
            </a:lvl1pPr>
            <a:lvl2pPr indent="-317500" lvl="1" marL="914400" rtl="0">
              <a:spcBef>
                <a:spcPts val="560"/>
              </a:spcBef>
              <a:spcAft>
                <a:spcPts val="0"/>
              </a:spcAft>
              <a:buSzPts val="1400"/>
              <a:buChar char="–"/>
              <a:defRPr sz="2400"/>
            </a:lvl2pPr>
            <a:lvl3pPr indent="-317500" lvl="2" marL="1371600" rtl="0">
              <a:spcBef>
                <a:spcPts val="480"/>
              </a:spcBef>
              <a:spcAft>
                <a:spcPts val="0"/>
              </a:spcAft>
              <a:buSzPts val="1400"/>
              <a:buChar char="•"/>
              <a:defRPr sz="2000"/>
            </a:lvl3pPr>
            <a:lvl4pPr indent="-317500" lvl="3" marL="1828800" rtl="0">
              <a:spcBef>
                <a:spcPts val="400"/>
              </a:spcBef>
              <a:spcAft>
                <a:spcPts val="0"/>
              </a:spcAft>
              <a:buSzPts val="1400"/>
              <a:buChar char="–"/>
              <a:defRPr sz="1800"/>
            </a:lvl4pPr>
            <a:lvl5pPr indent="-317500" lvl="4" marL="2286000" rtl="0">
              <a:spcBef>
                <a:spcPts val="400"/>
              </a:spcBef>
              <a:spcAft>
                <a:spcPts val="0"/>
              </a:spcAft>
              <a:buSzPts val="1400"/>
              <a:buChar char="»"/>
              <a:defRPr sz="1800"/>
            </a:lvl5pPr>
            <a:lvl6pPr indent="-317500" lvl="5" marL="2743200" rtl="0">
              <a:spcBef>
                <a:spcPts val="400"/>
              </a:spcBef>
              <a:spcAft>
                <a:spcPts val="0"/>
              </a:spcAft>
              <a:buSzPts val="1400"/>
              <a:buChar char="»"/>
              <a:defRPr sz="1800"/>
            </a:lvl6pPr>
            <a:lvl7pPr indent="-317500" lvl="6" marL="3200400" rtl="0">
              <a:spcBef>
                <a:spcPts val="400"/>
              </a:spcBef>
              <a:spcAft>
                <a:spcPts val="0"/>
              </a:spcAft>
              <a:buSzPts val="1400"/>
              <a:buChar char="»"/>
              <a:defRPr sz="1800"/>
            </a:lvl7pPr>
            <a:lvl8pPr indent="-317500" lvl="7" marL="3657600" rtl="0">
              <a:spcBef>
                <a:spcPts val="400"/>
              </a:spcBef>
              <a:spcAft>
                <a:spcPts val="0"/>
              </a:spcAft>
              <a:buSzPts val="1400"/>
              <a:buChar char="»"/>
              <a:defRPr sz="1800"/>
            </a:lvl8pPr>
            <a:lvl9pPr indent="-317500" lvl="8" marL="4114800" rtl="0">
              <a:spcBef>
                <a:spcPts val="400"/>
              </a:spcBef>
              <a:spcAft>
                <a:spcPts val="0"/>
              </a:spcAft>
              <a:buSzPts val="1400"/>
              <a:buChar char="»"/>
              <a:defRPr sz="1800"/>
            </a:lvl9pPr>
          </a:lstStyle>
          <a:p/>
        </p:txBody>
      </p:sp>
      <p:sp>
        <p:nvSpPr>
          <p:cNvPr id="40" name="Shape 40"/>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800"/>
            </a:lvl1pPr>
            <a:lvl2pPr indent="-317500" lvl="1" marL="914400" rtl="0">
              <a:spcBef>
                <a:spcPts val="560"/>
              </a:spcBef>
              <a:spcAft>
                <a:spcPts val="0"/>
              </a:spcAft>
              <a:buSzPts val="1400"/>
              <a:buChar char="–"/>
              <a:defRPr sz="2400"/>
            </a:lvl2pPr>
            <a:lvl3pPr indent="-317500" lvl="2" marL="1371600" rtl="0">
              <a:spcBef>
                <a:spcPts val="480"/>
              </a:spcBef>
              <a:spcAft>
                <a:spcPts val="0"/>
              </a:spcAft>
              <a:buSzPts val="1400"/>
              <a:buChar char="•"/>
              <a:defRPr sz="2000"/>
            </a:lvl3pPr>
            <a:lvl4pPr indent="-317500" lvl="3" marL="1828800" rtl="0">
              <a:spcBef>
                <a:spcPts val="400"/>
              </a:spcBef>
              <a:spcAft>
                <a:spcPts val="0"/>
              </a:spcAft>
              <a:buSzPts val="1400"/>
              <a:buChar char="–"/>
              <a:defRPr sz="1800"/>
            </a:lvl4pPr>
            <a:lvl5pPr indent="-317500" lvl="4" marL="2286000" rtl="0">
              <a:spcBef>
                <a:spcPts val="400"/>
              </a:spcBef>
              <a:spcAft>
                <a:spcPts val="0"/>
              </a:spcAft>
              <a:buSzPts val="1400"/>
              <a:buChar char="»"/>
              <a:defRPr sz="1800"/>
            </a:lvl5pPr>
            <a:lvl6pPr indent="-317500" lvl="5" marL="2743200" rtl="0">
              <a:spcBef>
                <a:spcPts val="400"/>
              </a:spcBef>
              <a:spcAft>
                <a:spcPts val="0"/>
              </a:spcAft>
              <a:buSzPts val="1400"/>
              <a:buChar char="»"/>
              <a:defRPr sz="1800"/>
            </a:lvl6pPr>
            <a:lvl7pPr indent="-317500" lvl="6" marL="3200400" rtl="0">
              <a:spcBef>
                <a:spcPts val="400"/>
              </a:spcBef>
              <a:spcAft>
                <a:spcPts val="0"/>
              </a:spcAft>
              <a:buSzPts val="1400"/>
              <a:buChar char="»"/>
              <a:defRPr sz="1800"/>
            </a:lvl7pPr>
            <a:lvl8pPr indent="-317500" lvl="7" marL="3657600" rtl="0">
              <a:spcBef>
                <a:spcPts val="400"/>
              </a:spcBef>
              <a:spcAft>
                <a:spcPts val="0"/>
              </a:spcAft>
              <a:buSzPts val="1400"/>
              <a:buChar char="»"/>
              <a:defRPr sz="1800"/>
            </a:lvl8pPr>
            <a:lvl9pPr indent="-317500" lvl="8" marL="4114800" rtl="0">
              <a:spcBef>
                <a:spcPts val="400"/>
              </a:spcBef>
              <a:spcAft>
                <a:spcPts val="0"/>
              </a:spcAft>
              <a:buSzPts val="1400"/>
              <a:buChar char="»"/>
              <a:defRPr sz="1800"/>
            </a:lvl9pPr>
          </a:lstStyle>
          <a:p/>
        </p:txBody>
      </p:sp>
      <p:sp>
        <p:nvSpPr>
          <p:cNvPr id="41" name="Shape 4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42" name="Shape 4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Char char="●"/>
              <a:defRPr/>
            </a:lvl1pPr>
            <a:lvl2pPr lvl="1" rtl="0">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rtl="0">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rtl="0">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rtl="0">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rtl="0">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46" name="Shape 4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Times New Roman"/>
              <a:buNone/>
              <a:defRPr b="1" sz="2400"/>
            </a:lvl1pPr>
            <a:lvl2pPr indent="-228600" lvl="1" marL="914400" rtl="0">
              <a:spcBef>
                <a:spcPts val="560"/>
              </a:spcBef>
              <a:spcAft>
                <a:spcPts val="0"/>
              </a:spcAft>
              <a:buSzPts val="1400"/>
              <a:buFont typeface="Times New Roman"/>
              <a:buNone/>
              <a:defRPr b="1" sz="2000"/>
            </a:lvl2pPr>
            <a:lvl3pPr indent="-228600" lvl="2" marL="1371600" rtl="0">
              <a:spcBef>
                <a:spcPts val="480"/>
              </a:spcBef>
              <a:spcAft>
                <a:spcPts val="0"/>
              </a:spcAft>
              <a:buSzPts val="1400"/>
              <a:buFont typeface="Times New Roman"/>
              <a:buNone/>
              <a:defRPr b="1" sz="1800"/>
            </a:lvl3pPr>
            <a:lvl4pPr indent="-228600" lvl="3" marL="1828800" rtl="0">
              <a:spcBef>
                <a:spcPts val="400"/>
              </a:spcBef>
              <a:spcAft>
                <a:spcPts val="0"/>
              </a:spcAft>
              <a:buSzPts val="1400"/>
              <a:buFont typeface="Times New Roman"/>
              <a:buNone/>
              <a:defRPr b="1" sz="1600"/>
            </a:lvl4pPr>
            <a:lvl5pPr indent="-228600" lvl="4" marL="2286000" rtl="0">
              <a:spcBef>
                <a:spcPts val="400"/>
              </a:spcBef>
              <a:spcAft>
                <a:spcPts val="0"/>
              </a:spcAft>
              <a:buSzPts val="1400"/>
              <a:buFont typeface="Times New Roman"/>
              <a:buNone/>
              <a:defRPr b="1" sz="1600"/>
            </a:lvl5pPr>
            <a:lvl6pPr indent="-228600" lvl="5" marL="2743200" rtl="0">
              <a:spcBef>
                <a:spcPts val="400"/>
              </a:spcBef>
              <a:spcAft>
                <a:spcPts val="0"/>
              </a:spcAft>
              <a:buSzPts val="1400"/>
              <a:buFont typeface="Times New Roman"/>
              <a:buNone/>
              <a:defRPr b="1" sz="1600"/>
            </a:lvl6pPr>
            <a:lvl7pPr indent="-228600" lvl="6" marL="3200400" rtl="0">
              <a:spcBef>
                <a:spcPts val="400"/>
              </a:spcBef>
              <a:spcAft>
                <a:spcPts val="0"/>
              </a:spcAft>
              <a:buSzPts val="1400"/>
              <a:buFont typeface="Times New Roman"/>
              <a:buNone/>
              <a:defRPr b="1" sz="1600"/>
            </a:lvl7pPr>
            <a:lvl8pPr indent="-228600" lvl="7" marL="3657600" rtl="0">
              <a:spcBef>
                <a:spcPts val="400"/>
              </a:spcBef>
              <a:spcAft>
                <a:spcPts val="0"/>
              </a:spcAft>
              <a:buSzPts val="1400"/>
              <a:buFont typeface="Times New Roman"/>
              <a:buNone/>
              <a:defRPr b="1" sz="1600"/>
            </a:lvl8pPr>
            <a:lvl9pPr indent="-228600" lvl="8" marL="4114800" rtl="0">
              <a:spcBef>
                <a:spcPts val="400"/>
              </a:spcBef>
              <a:spcAft>
                <a:spcPts val="0"/>
              </a:spcAft>
              <a:buSzPts val="1400"/>
              <a:buFont typeface="Times New Roman"/>
              <a:buNone/>
              <a:defRPr b="1" sz="1600"/>
            </a:lvl9pPr>
          </a:lstStyle>
          <a:p/>
        </p:txBody>
      </p:sp>
      <p:sp>
        <p:nvSpPr>
          <p:cNvPr id="47" name="Shape 4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400"/>
            </a:lvl1pPr>
            <a:lvl2pPr indent="-317500" lvl="1" marL="914400" rtl="0">
              <a:spcBef>
                <a:spcPts val="560"/>
              </a:spcBef>
              <a:spcAft>
                <a:spcPts val="0"/>
              </a:spcAft>
              <a:buSzPts val="1400"/>
              <a:buChar char="–"/>
              <a:defRPr sz="2000"/>
            </a:lvl2pPr>
            <a:lvl3pPr indent="-317500" lvl="2" marL="1371600" rtl="0">
              <a:spcBef>
                <a:spcPts val="480"/>
              </a:spcBef>
              <a:spcAft>
                <a:spcPts val="0"/>
              </a:spcAft>
              <a:buSzPts val="1400"/>
              <a:buChar char="•"/>
              <a:defRPr sz="1800"/>
            </a:lvl3pPr>
            <a:lvl4pPr indent="-317500" lvl="3" marL="1828800" rtl="0">
              <a:spcBef>
                <a:spcPts val="400"/>
              </a:spcBef>
              <a:spcAft>
                <a:spcPts val="0"/>
              </a:spcAft>
              <a:buSzPts val="1400"/>
              <a:buChar char="–"/>
              <a:defRPr sz="1600"/>
            </a:lvl4pPr>
            <a:lvl5pPr indent="-317500" lvl="4" marL="2286000" rtl="0">
              <a:spcBef>
                <a:spcPts val="400"/>
              </a:spcBef>
              <a:spcAft>
                <a:spcPts val="0"/>
              </a:spcAft>
              <a:buSzPts val="1400"/>
              <a:buChar char="»"/>
              <a:defRPr sz="1600"/>
            </a:lvl5pPr>
            <a:lvl6pPr indent="-317500" lvl="5" marL="2743200" rtl="0">
              <a:spcBef>
                <a:spcPts val="400"/>
              </a:spcBef>
              <a:spcAft>
                <a:spcPts val="0"/>
              </a:spcAft>
              <a:buSzPts val="1400"/>
              <a:buChar char="»"/>
              <a:defRPr sz="1600"/>
            </a:lvl6pPr>
            <a:lvl7pPr indent="-317500" lvl="6" marL="3200400" rtl="0">
              <a:spcBef>
                <a:spcPts val="400"/>
              </a:spcBef>
              <a:spcAft>
                <a:spcPts val="0"/>
              </a:spcAft>
              <a:buSzPts val="1400"/>
              <a:buChar char="»"/>
              <a:defRPr sz="1600"/>
            </a:lvl7pPr>
            <a:lvl8pPr indent="-317500" lvl="7" marL="3657600" rtl="0">
              <a:spcBef>
                <a:spcPts val="400"/>
              </a:spcBef>
              <a:spcAft>
                <a:spcPts val="0"/>
              </a:spcAft>
              <a:buSzPts val="1400"/>
              <a:buChar char="»"/>
              <a:defRPr sz="1600"/>
            </a:lvl8pPr>
            <a:lvl9pPr indent="-317500" lvl="8" marL="4114800" rtl="0">
              <a:spcBef>
                <a:spcPts val="400"/>
              </a:spcBef>
              <a:spcAft>
                <a:spcPts val="0"/>
              </a:spcAft>
              <a:buSzPts val="1400"/>
              <a:buChar char="»"/>
              <a:defRPr sz="1600"/>
            </a:lvl9pPr>
          </a:lstStyle>
          <a:p/>
        </p:txBody>
      </p:sp>
      <p:sp>
        <p:nvSpPr>
          <p:cNvPr id="48" name="Shape 48"/>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Times New Roman"/>
              <a:buNone/>
              <a:defRPr b="1" sz="2400"/>
            </a:lvl1pPr>
            <a:lvl2pPr indent="-228600" lvl="1" marL="914400" rtl="0">
              <a:spcBef>
                <a:spcPts val="560"/>
              </a:spcBef>
              <a:spcAft>
                <a:spcPts val="0"/>
              </a:spcAft>
              <a:buSzPts val="1400"/>
              <a:buFont typeface="Times New Roman"/>
              <a:buNone/>
              <a:defRPr b="1" sz="2000"/>
            </a:lvl2pPr>
            <a:lvl3pPr indent="-228600" lvl="2" marL="1371600" rtl="0">
              <a:spcBef>
                <a:spcPts val="480"/>
              </a:spcBef>
              <a:spcAft>
                <a:spcPts val="0"/>
              </a:spcAft>
              <a:buSzPts val="1400"/>
              <a:buFont typeface="Times New Roman"/>
              <a:buNone/>
              <a:defRPr b="1" sz="1800"/>
            </a:lvl3pPr>
            <a:lvl4pPr indent="-228600" lvl="3" marL="1828800" rtl="0">
              <a:spcBef>
                <a:spcPts val="400"/>
              </a:spcBef>
              <a:spcAft>
                <a:spcPts val="0"/>
              </a:spcAft>
              <a:buSzPts val="1400"/>
              <a:buFont typeface="Times New Roman"/>
              <a:buNone/>
              <a:defRPr b="1" sz="1600"/>
            </a:lvl4pPr>
            <a:lvl5pPr indent="-228600" lvl="4" marL="2286000" rtl="0">
              <a:spcBef>
                <a:spcPts val="400"/>
              </a:spcBef>
              <a:spcAft>
                <a:spcPts val="0"/>
              </a:spcAft>
              <a:buSzPts val="1400"/>
              <a:buFont typeface="Times New Roman"/>
              <a:buNone/>
              <a:defRPr b="1" sz="1600"/>
            </a:lvl5pPr>
            <a:lvl6pPr indent="-228600" lvl="5" marL="2743200" rtl="0">
              <a:spcBef>
                <a:spcPts val="400"/>
              </a:spcBef>
              <a:spcAft>
                <a:spcPts val="0"/>
              </a:spcAft>
              <a:buSzPts val="1400"/>
              <a:buFont typeface="Times New Roman"/>
              <a:buNone/>
              <a:defRPr b="1" sz="1600"/>
            </a:lvl6pPr>
            <a:lvl7pPr indent="-228600" lvl="6" marL="3200400" rtl="0">
              <a:spcBef>
                <a:spcPts val="400"/>
              </a:spcBef>
              <a:spcAft>
                <a:spcPts val="0"/>
              </a:spcAft>
              <a:buSzPts val="1400"/>
              <a:buFont typeface="Times New Roman"/>
              <a:buNone/>
              <a:defRPr b="1" sz="1600"/>
            </a:lvl7pPr>
            <a:lvl8pPr indent="-228600" lvl="7" marL="3657600" rtl="0">
              <a:spcBef>
                <a:spcPts val="400"/>
              </a:spcBef>
              <a:spcAft>
                <a:spcPts val="0"/>
              </a:spcAft>
              <a:buSzPts val="1400"/>
              <a:buFont typeface="Times New Roman"/>
              <a:buNone/>
              <a:defRPr b="1" sz="1600"/>
            </a:lvl8pPr>
            <a:lvl9pPr indent="-228600" lvl="8" marL="4114800" rtl="0">
              <a:spcBef>
                <a:spcPts val="400"/>
              </a:spcBef>
              <a:spcAft>
                <a:spcPts val="0"/>
              </a:spcAft>
              <a:buSzPts val="1400"/>
              <a:buFont typeface="Times New Roman"/>
              <a:buNone/>
              <a:defRPr b="1" sz="1600"/>
            </a:lvl9pPr>
          </a:lstStyle>
          <a:p/>
        </p:txBody>
      </p:sp>
      <p:sp>
        <p:nvSpPr>
          <p:cNvPr id="49" name="Shape 4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2400"/>
            </a:lvl1pPr>
            <a:lvl2pPr indent="-317500" lvl="1" marL="914400" rtl="0">
              <a:spcBef>
                <a:spcPts val="560"/>
              </a:spcBef>
              <a:spcAft>
                <a:spcPts val="0"/>
              </a:spcAft>
              <a:buSzPts val="1400"/>
              <a:buChar char="–"/>
              <a:defRPr sz="2000"/>
            </a:lvl2pPr>
            <a:lvl3pPr indent="-317500" lvl="2" marL="1371600" rtl="0">
              <a:spcBef>
                <a:spcPts val="480"/>
              </a:spcBef>
              <a:spcAft>
                <a:spcPts val="0"/>
              </a:spcAft>
              <a:buSzPts val="1400"/>
              <a:buChar char="•"/>
              <a:defRPr sz="1800"/>
            </a:lvl3pPr>
            <a:lvl4pPr indent="-317500" lvl="3" marL="1828800" rtl="0">
              <a:spcBef>
                <a:spcPts val="400"/>
              </a:spcBef>
              <a:spcAft>
                <a:spcPts val="0"/>
              </a:spcAft>
              <a:buSzPts val="1400"/>
              <a:buChar char="–"/>
              <a:defRPr sz="1600"/>
            </a:lvl4pPr>
            <a:lvl5pPr indent="-317500" lvl="4" marL="2286000" rtl="0">
              <a:spcBef>
                <a:spcPts val="400"/>
              </a:spcBef>
              <a:spcAft>
                <a:spcPts val="0"/>
              </a:spcAft>
              <a:buSzPts val="1400"/>
              <a:buChar char="»"/>
              <a:defRPr sz="1600"/>
            </a:lvl5pPr>
            <a:lvl6pPr indent="-317500" lvl="5" marL="2743200" rtl="0">
              <a:spcBef>
                <a:spcPts val="400"/>
              </a:spcBef>
              <a:spcAft>
                <a:spcPts val="0"/>
              </a:spcAft>
              <a:buSzPts val="1400"/>
              <a:buChar char="»"/>
              <a:defRPr sz="1600"/>
            </a:lvl6pPr>
            <a:lvl7pPr indent="-317500" lvl="6" marL="3200400" rtl="0">
              <a:spcBef>
                <a:spcPts val="400"/>
              </a:spcBef>
              <a:spcAft>
                <a:spcPts val="0"/>
              </a:spcAft>
              <a:buSzPts val="1400"/>
              <a:buChar char="»"/>
              <a:defRPr sz="1600"/>
            </a:lvl7pPr>
            <a:lvl8pPr indent="-317500" lvl="7" marL="3657600" rtl="0">
              <a:spcBef>
                <a:spcPts val="400"/>
              </a:spcBef>
              <a:spcAft>
                <a:spcPts val="0"/>
              </a:spcAft>
              <a:buSzPts val="1400"/>
              <a:buChar char="»"/>
              <a:defRPr sz="1600"/>
            </a:lvl8pPr>
            <a:lvl9pPr indent="-317500" lvl="8" marL="4114800" rtl="0">
              <a:spcBef>
                <a:spcPts val="400"/>
              </a:spcBef>
              <a:spcAft>
                <a:spcPts val="0"/>
              </a:spcAft>
              <a:buSzPts val="1400"/>
              <a:buChar char="»"/>
              <a:defRPr sz="1600"/>
            </a:lvl9pPr>
          </a:lstStyle>
          <a:p/>
        </p:txBody>
      </p:sp>
      <p:sp>
        <p:nvSpPr>
          <p:cNvPr id="50" name="Shape 5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51" name="Shape 5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53" name="Shape 53"/>
        <p:cNvGrpSpPr/>
        <p:nvPr/>
      </p:nvGrpSpPr>
      <p:grpSpPr>
        <a:xfrm>
          <a:off x="0" y="0"/>
          <a:ext cx="0" cy="0"/>
          <a:chOff x="0" y="0"/>
          <a:chExt cx="0" cy="0"/>
        </a:xfrm>
      </p:grpSpPr>
      <p:sp>
        <p:nvSpPr>
          <p:cNvPr id="54" name="Shape 54"/>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1pPr>
            <a:lvl2pPr lvl="1"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marL="4572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marL="9144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marL="13716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marL="1828800" rtl="0" algn="ctr">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55" name="Shape 5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Char char="●"/>
              <a:defRPr b="1" sz="2000"/>
            </a:lvl1pPr>
            <a:lvl2pPr lvl="1" rtl="0">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rtl="0">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rtl="0">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rtl="0">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rtl="0">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sz="3200"/>
            </a:lvl1pPr>
            <a:lvl2pPr indent="-317500" lvl="1" marL="914400" rtl="0">
              <a:spcBef>
                <a:spcPts val="560"/>
              </a:spcBef>
              <a:spcAft>
                <a:spcPts val="0"/>
              </a:spcAft>
              <a:buSzPts val="1400"/>
              <a:buChar char="–"/>
              <a:defRPr sz="2800"/>
            </a:lvl2pPr>
            <a:lvl3pPr indent="-317500" lvl="2" marL="1371600" rtl="0">
              <a:spcBef>
                <a:spcPts val="480"/>
              </a:spcBef>
              <a:spcAft>
                <a:spcPts val="0"/>
              </a:spcAft>
              <a:buSzPts val="1400"/>
              <a:buChar char="•"/>
              <a:defRPr sz="2400"/>
            </a:lvl3pPr>
            <a:lvl4pPr indent="-317500" lvl="3" marL="1828800" rtl="0">
              <a:spcBef>
                <a:spcPts val="400"/>
              </a:spcBef>
              <a:spcAft>
                <a:spcPts val="0"/>
              </a:spcAft>
              <a:buSzPts val="1400"/>
              <a:buChar char="–"/>
              <a:defRPr sz="2000"/>
            </a:lvl4pPr>
            <a:lvl5pPr indent="-317500" lvl="4" marL="2286000" rtl="0">
              <a:spcBef>
                <a:spcPts val="400"/>
              </a:spcBef>
              <a:spcAft>
                <a:spcPts val="0"/>
              </a:spcAft>
              <a:buSzPts val="1400"/>
              <a:buChar char="»"/>
              <a:defRPr sz="20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Times New Roman"/>
              <a:buNone/>
              <a:defRPr sz="1400"/>
            </a:lvl1pPr>
            <a:lvl2pPr indent="-228600" lvl="1" marL="914400" rtl="0">
              <a:spcBef>
                <a:spcPts val="560"/>
              </a:spcBef>
              <a:spcAft>
                <a:spcPts val="0"/>
              </a:spcAft>
              <a:buSzPts val="1400"/>
              <a:buFont typeface="Times New Roman"/>
              <a:buNone/>
              <a:defRPr sz="1200"/>
            </a:lvl2pPr>
            <a:lvl3pPr indent="-228600" lvl="2" marL="1371600" rtl="0">
              <a:spcBef>
                <a:spcPts val="480"/>
              </a:spcBef>
              <a:spcAft>
                <a:spcPts val="0"/>
              </a:spcAft>
              <a:buSzPts val="1400"/>
              <a:buFont typeface="Times New Roman"/>
              <a:buNone/>
              <a:defRPr sz="1000"/>
            </a:lvl3pPr>
            <a:lvl4pPr indent="-228600" lvl="3" marL="1828800" rtl="0">
              <a:spcBef>
                <a:spcPts val="400"/>
              </a:spcBef>
              <a:spcAft>
                <a:spcPts val="0"/>
              </a:spcAft>
              <a:buSzPts val="1400"/>
              <a:buFont typeface="Times New Roman"/>
              <a:buNone/>
              <a:defRPr sz="900"/>
            </a:lvl4pPr>
            <a:lvl5pPr indent="-228600" lvl="4" marL="2286000" rtl="0">
              <a:spcBef>
                <a:spcPts val="400"/>
              </a:spcBef>
              <a:spcAft>
                <a:spcPts val="0"/>
              </a:spcAft>
              <a:buSzPts val="1400"/>
              <a:buFont typeface="Times New Roman"/>
              <a:buNone/>
              <a:defRPr sz="900"/>
            </a:lvl5pPr>
            <a:lvl6pPr indent="-228600" lvl="5" marL="2743200" rtl="0">
              <a:spcBef>
                <a:spcPts val="400"/>
              </a:spcBef>
              <a:spcAft>
                <a:spcPts val="0"/>
              </a:spcAft>
              <a:buSzPts val="1400"/>
              <a:buFont typeface="Times New Roman"/>
              <a:buNone/>
              <a:defRPr sz="900"/>
            </a:lvl6pPr>
            <a:lvl7pPr indent="-228600" lvl="6" marL="3200400" rtl="0">
              <a:spcBef>
                <a:spcPts val="400"/>
              </a:spcBef>
              <a:spcAft>
                <a:spcPts val="0"/>
              </a:spcAft>
              <a:buSzPts val="1400"/>
              <a:buFont typeface="Times New Roman"/>
              <a:buNone/>
              <a:defRPr sz="900"/>
            </a:lvl7pPr>
            <a:lvl8pPr indent="-228600" lvl="7" marL="3657600" rtl="0">
              <a:spcBef>
                <a:spcPts val="400"/>
              </a:spcBef>
              <a:spcAft>
                <a:spcPts val="0"/>
              </a:spcAft>
              <a:buSzPts val="1400"/>
              <a:buFont typeface="Times New Roman"/>
              <a:buNone/>
              <a:defRPr sz="900"/>
            </a:lvl8pPr>
            <a:lvl9pPr indent="-228600" lvl="8" marL="4114800" rtl="0">
              <a:spcBef>
                <a:spcPts val="400"/>
              </a:spcBef>
              <a:spcAft>
                <a:spcPts val="0"/>
              </a:spcAft>
              <a:buSzPts val="1400"/>
              <a:buFont typeface="Times New Roman"/>
              <a:buNone/>
              <a:defRPr sz="900"/>
            </a:lvl9pPr>
          </a:lstStyle>
          <a:p/>
        </p:txBody>
      </p:sp>
      <p:sp>
        <p:nvSpPr>
          <p:cNvPr id="62" name="Shape 6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Char char="●"/>
              <a:defRPr b="1" sz="2000"/>
            </a:lvl1pPr>
            <a:lvl2pPr lvl="1" rtl="0">
              <a:spcBef>
                <a:spcPts val="0"/>
              </a:spcBef>
              <a:spcAft>
                <a:spcPts val="0"/>
              </a:spcAft>
              <a:buSzPts val="1400"/>
              <a:buChar char="○"/>
              <a:defRPr sz="4400">
                <a:solidFill>
                  <a:schemeClr val="dk2"/>
                </a:solidFill>
                <a:latin typeface="Times New Roman"/>
                <a:ea typeface="Times New Roman"/>
                <a:cs typeface="Times New Roman"/>
                <a:sym typeface="Times New Roman"/>
              </a:defRPr>
            </a:lvl2pPr>
            <a:lvl3pPr lvl="2" rtl="0">
              <a:spcBef>
                <a:spcPts val="0"/>
              </a:spcBef>
              <a:spcAft>
                <a:spcPts val="0"/>
              </a:spcAft>
              <a:buSzPts val="1400"/>
              <a:buChar char="■"/>
              <a:defRPr sz="4400">
                <a:solidFill>
                  <a:schemeClr val="dk2"/>
                </a:solidFill>
                <a:latin typeface="Times New Roman"/>
                <a:ea typeface="Times New Roman"/>
                <a:cs typeface="Times New Roman"/>
                <a:sym typeface="Times New Roman"/>
              </a:defRPr>
            </a:lvl3pPr>
            <a:lvl4pPr lvl="3" rtl="0">
              <a:spcBef>
                <a:spcPts val="0"/>
              </a:spcBef>
              <a:spcAft>
                <a:spcPts val="0"/>
              </a:spcAft>
              <a:buSzPts val="1400"/>
              <a:buChar char="●"/>
              <a:defRPr sz="4400">
                <a:solidFill>
                  <a:schemeClr val="dk2"/>
                </a:solidFill>
                <a:latin typeface="Times New Roman"/>
                <a:ea typeface="Times New Roman"/>
                <a:cs typeface="Times New Roman"/>
                <a:sym typeface="Times New Roman"/>
              </a:defRPr>
            </a:lvl4pPr>
            <a:lvl5pPr lvl="4" rtl="0">
              <a:spcBef>
                <a:spcPts val="0"/>
              </a:spcBef>
              <a:spcAft>
                <a:spcPts val="0"/>
              </a:spcAft>
              <a:buSzPts val="1400"/>
              <a:buChar char="○"/>
              <a:defRPr sz="4400">
                <a:solidFill>
                  <a:schemeClr val="dk2"/>
                </a:solidFill>
                <a:latin typeface="Times New Roman"/>
                <a:ea typeface="Times New Roman"/>
                <a:cs typeface="Times New Roman"/>
                <a:sym typeface="Times New Roman"/>
              </a:defRPr>
            </a:lvl5pPr>
            <a:lvl6pPr lvl="5" rtl="0">
              <a:spcBef>
                <a:spcPts val="0"/>
              </a:spcBef>
              <a:spcAft>
                <a:spcPts val="0"/>
              </a:spcAft>
              <a:buSzPts val="1400"/>
              <a:buChar char="■"/>
              <a:defRPr sz="4400">
                <a:solidFill>
                  <a:schemeClr val="dk2"/>
                </a:solidFill>
                <a:latin typeface="Times New Roman"/>
                <a:ea typeface="Times New Roman"/>
                <a:cs typeface="Times New Roman"/>
                <a:sym typeface="Times New Roman"/>
              </a:defRPr>
            </a:lvl6pPr>
            <a:lvl7pPr lvl="6" rtl="0">
              <a:spcBef>
                <a:spcPts val="0"/>
              </a:spcBef>
              <a:spcAft>
                <a:spcPts val="0"/>
              </a:spcAft>
              <a:buSzPts val="1400"/>
              <a:buChar char="●"/>
              <a:defRPr sz="4400">
                <a:solidFill>
                  <a:schemeClr val="dk2"/>
                </a:solidFill>
                <a:latin typeface="Times New Roman"/>
                <a:ea typeface="Times New Roman"/>
                <a:cs typeface="Times New Roman"/>
                <a:sym typeface="Times New Roman"/>
              </a:defRPr>
            </a:lvl7pPr>
            <a:lvl8pPr lvl="7" rtl="0">
              <a:spcBef>
                <a:spcPts val="0"/>
              </a:spcBef>
              <a:spcAft>
                <a:spcPts val="0"/>
              </a:spcAft>
              <a:buSzPts val="1400"/>
              <a:buChar char="○"/>
              <a:defRPr sz="4400">
                <a:solidFill>
                  <a:schemeClr val="dk2"/>
                </a:solidFill>
                <a:latin typeface="Times New Roman"/>
                <a:ea typeface="Times New Roman"/>
                <a:cs typeface="Times New Roman"/>
                <a:sym typeface="Times New Roman"/>
              </a:defRPr>
            </a:lvl8pPr>
            <a:lvl9pPr lvl="8" rtl="0">
              <a:spcBef>
                <a:spcPts val="0"/>
              </a:spcBef>
              <a:spcAft>
                <a:spcPts val="0"/>
              </a:spcAft>
              <a:buSzPts val="1400"/>
              <a:buChar char="■"/>
              <a:defRPr sz="4400">
                <a:solidFill>
                  <a:schemeClr val="dk2"/>
                </a:solidFill>
                <a:latin typeface="Times New Roman"/>
                <a:ea typeface="Times New Roman"/>
                <a:cs typeface="Times New Roman"/>
                <a:sym typeface="Times New Roman"/>
              </a:defRPr>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Clr>
                <a:schemeClr val="dk1"/>
              </a:buClr>
              <a:buSzPts val="1400"/>
              <a:buFont typeface="Times New Roman"/>
              <a:buNone/>
              <a:defRPr b="1" i="0" sz="2800" u="sng"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Clr>
                <a:schemeClr val="dk1"/>
              </a:buClr>
              <a:buSzPts val="1400"/>
              <a:buFont typeface="Times New Roman"/>
              <a:buNone/>
              <a:defRPr b="1" i="0" sz="2400" u="sng"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Clr>
                <a:schemeClr val="dk1"/>
              </a:buClr>
              <a:buSzPts val="1400"/>
              <a:buFont typeface="Times New Roman"/>
              <a:buNone/>
              <a:defRPr b="1" i="0" sz="2000" u="sng"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Clr>
                <a:schemeClr val="dk1"/>
              </a:buClr>
              <a:buSzPts val="1400"/>
              <a:buFont typeface="Times New Roman"/>
              <a:buNone/>
              <a:defRPr b="1" i="0" sz="2000" u="sng"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Clr>
                <a:schemeClr val="dk1"/>
              </a:buClr>
              <a:buSzPts val="1400"/>
              <a:buFont typeface="Times New Roman"/>
              <a:buNone/>
              <a:defRPr b="1" i="0" sz="2000" u="sng"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Clr>
                <a:schemeClr val="dk1"/>
              </a:buClr>
              <a:buSzPts val="1400"/>
              <a:buFont typeface="Times New Roman"/>
              <a:buNone/>
              <a:defRPr b="1" i="0" sz="2000" u="sng"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Clr>
                <a:schemeClr val="dk1"/>
              </a:buClr>
              <a:buSzPts val="1400"/>
              <a:buFont typeface="Times New Roman"/>
              <a:buNone/>
              <a:defRPr b="1" i="0" sz="2000" u="sng"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Clr>
                <a:schemeClr val="dk1"/>
              </a:buClr>
              <a:buSzPts val="1400"/>
              <a:buFont typeface="Times New Roman"/>
              <a:buNone/>
              <a:defRPr b="1" i="0" sz="2000" u="sng" cap="none" strike="noStrike">
                <a:solidFill>
                  <a:schemeClr val="dk1"/>
                </a:solidFill>
                <a:latin typeface="Times New Roman"/>
                <a:ea typeface="Times New Roman"/>
                <a:cs typeface="Times New Roman"/>
                <a:sym typeface="Times New Roman"/>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Times New Roman"/>
              <a:buNone/>
              <a:defRPr sz="1400"/>
            </a:lvl1pPr>
            <a:lvl2pPr indent="-228600" lvl="1" marL="914400" rtl="0">
              <a:spcBef>
                <a:spcPts val="560"/>
              </a:spcBef>
              <a:spcAft>
                <a:spcPts val="0"/>
              </a:spcAft>
              <a:buSzPts val="1400"/>
              <a:buFont typeface="Times New Roman"/>
              <a:buNone/>
              <a:defRPr sz="1200"/>
            </a:lvl2pPr>
            <a:lvl3pPr indent="-228600" lvl="2" marL="1371600" rtl="0">
              <a:spcBef>
                <a:spcPts val="480"/>
              </a:spcBef>
              <a:spcAft>
                <a:spcPts val="0"/>
              </a:spcAft>
              <a:buSzPts val="1400"/>
              <a:buFont typeface="Times New Roman"/>
              <a:buNone/>
              <a:defRPr sz="1000"/>
            </a:lvl3pPr>
            <a:lvl4pPr indent="-228600" lvl="3" marL="1828800" rtl="0">
              <a:spcBef>
                <a:spcPts val="400"/>
              </a:spcBef>
              <a:spcAft>
                <a:spcPts val="0"/>
              </a:spcAft>
              <a:buSzPts val="1400"/>
              <a:buFont typeface="Times New Roman"/>
              <a:buNone/>
              <a:defRPr sz="900"/>
            </a:lvl4pPr>
            <a:lvl5pPr indent="-228600" lvl="4" marL="2286000" rtl="0">
              <a:spcBef>
                <a:spcPts val="400"/>
              </a:spcBef>
              <a:spcAft>
                <a:spcPts val="0"/>
              </a:spcAft>
              <a:buSzPts val="1400"/>
              <a:buFont typeface="Times New Roman"/>
              <a:buNone/>
              <a:defRPr sz="900"/>
            </a:lvl5pPr>
            <a:lvl6pPr indent="-228600" lvl="5" marL="2743200" rtl="0">
              <a:spcBef>
                <a:spcPts val="400"/>
              </a:spcBef>
              <a:spcAft>
                <a:spcPts val="0"/>
              </a:spcAft>
              <a:buSzPts val="1400"/>
              <a:buFont typeface="Times New Roman"/>
              <a:buNone/>
              <a:defRPr sz="900"/>
            </a:lvl6pPr>
            <a:lvl7pPr indent="-228600" lvl="6" marL="3200400" rtl="0">
              <a:spcBef>
                <a:spcPts val="400"/>
              </a:spcBef>
              <a:spcAft>
                <a:spcPts val="0"/>
              </a:spcAft>
              <a:buSzPts val="1400"/>
              <a:buFont typeface="Times New Roman"/>
              <a:buNone/>
              <a:defRPr sz="900"/>
            </a:lvl7pPr>
            <a:lvl8pPr indent="-228600" lvl="7" marL="3657600" rtl="0">
              <a:spcBef>
                <a:spcPts val="400"/>
              </a:spcBef>
              <a:spcAft>
                <a:spcPts val="0"/>
              </a:spcAft>
              <a:buSzPts val="1400"/>
              <a:buFont typeface="Times New Roman"/>
              <a:buNone/>
              <a:defRPr sz="900"/>
            </a:lvl8pPr>
            <a:lvl9pPr indent="-228600" lvl="8" marL="4114800" rtl="0">
              <a:spcBef>
                <a:spcPts val="400"/>
              </a:spcBef>
              <a:spcAft>
                <a:spcPts val="0"/>
              </a:spcAft>
              <a:buSzPts val="1400"/>
              <a:buFont typeface="Times New Roman"/>
              <a:buNone/>
              <a:defRPr sz="900"/>
            </a:lvl9pPr>
          </a:lstStyle>
          <a:p/>
        </p:txBody>
      </p:sp>
      <p:sp>
        <p:nvSpPr>
          <p:cNvPr id="69" name="Shape 6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1pPr>
            <a:lvl2pPr indent="-88900" lvl="1"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2pPr>
            <a:lvl3pPr indent="-88900" lvl="2"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3pPr>
            <a:lvl4pPr indent="-88900" lvl="3"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4pPr>
            <a:lvl5pPr indent="-88900" lvl="4" marL="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5pPr>
            <a:lvl6pPr indent="-88900" lvl="5" marL="4572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6pPr>
            <a:lvl7pPr indent="-88900" lvl="6" marL="9144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7pPr>
            <a:lvl8pPr indent="-88900" lvl="7" marL="13716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8pPr>
            <a:lvl9pPr indent="-88900" lvl="8" marL="1828800" marR="0" rtl="0" algn="ctr">
              <a:spcBef>
                <a:spcPts val="0"/>
              </a:spcBef>
              <a:spcAft>
                <a:spcPts val="0"/>
              </a:spcAft>
              <a:buSzPts val="1400"/>
              <a:buChar char="■"/>
              <a:defRPr b="0" i="0" sz="44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lstStyle>
            <a:lvl1pPr indent="-317500" lvl="0" marL="457200" marR="0" rtl="0" algn="l">
              <a:spcBef>
                <a:spcPts val="640"/>
              </a:spcBef>
              <a:spcAft>
                <a:spcPts val="0"/>
              </a:spcAft>
              <a:buClr>
                <a:schemeClr val="dk1"/>
              </a:buClr>
              <a:buSzPts val="14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317500" lvl="1" marL="914400" marR="0" rtl="0" algn="l">
              <a:spcBef>
                <a:spcPts val="560"/>
              </a:spcBef>
              <a:spcAft>
                <a:spcPts val="0"/>
              </a:spcAft>
              <a:buClr>
                <a:schemeClr val="dk1"/>
              </a:buClr>
              <a:buSzPts val="14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17500" lvl="2" marL="1371600" marR="0" rtl="0" algn="l">
              <a:spcBef>
                <a:spcPts val="480"/>
              </a:spcBef>
              <a:spcAft>
                <a:spcPts val="0"/>
              </a:spcAft>
              <a:buClr>
                <a:schemeClr val="dk1"/>
              </a:buClr>
              <a:buSzPts val="1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17500" lvl="3" marL="1828800" marR="0" rtl="0" algn="l">
              <a:spcBef>
                <a:spcPts val="400"/>
              </a:spcBef>
              <a:spcAft>
                <a:spcPts val="0"/>
              </a:spcAft>
              <a:buClr>
                <a:schemeClr val="dk1"/>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17500" lvl="4" marL="2286000" marR="0" rtl="0" algn="l">
              <a:spcBef>
                <a:spcPts val="400"/>
              </a:spcBef>
              <a:spcAft>
                <a:spcPts val="0"/>
              </a:spcAft>
              <a:buClr>
                <a:schemeClr val="dk1"/>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17500" lvl="5" marL="2743200" marR="0" rtl="0" algn="l">
              <a:spcBef>
                <a:spcPts val="400"/>
              </a:spcBef>
              <a:spcAft>
                <a:spcPts val="0"/>
              </a:spcAft>
              <a:buClr>
                <a:schemeClr val="dk1"/>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17500" lvl="6" marL="3200400" marR="0" rtl="0" algn="l">
              <a:spcBef>
                <a:spcPts val="400"/>
              </a:spcBef>
              <a:spcAft>
                <a:spcPts val="0"/>
              </a:spcAft>
              <a:buClr>
                <a:schemeClr val="dk1"/>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17500" lvl="7" marL="3657600" marR="0" rtl="0" algn="l">
              <a:spcBef>
                <a:spcPts val="400"/>
              </a:spcBef>
              <a:spcAft>
                <a:spcPts val="0"/>
              </a:spcAft>
              <a:buClr>
                <a:schemeClr val="dk1"/>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17500" lvl="8" marL="4114800" marR="0" rtl="0" algn="l">
              <a:spcBef>
                <a:spcPts val="400"/>
              </a:spcBef>
              <a:spcAft>
                <a:spcPts val="0"/>
              </a:spcAft>
              <a:buClr>
                <a:schemeClr val="dk1"/>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indent="-88900" lvl="0" marL="0" marR="0" rtl="0" algn="ctr">
              <a:spcBef>
                <a:spcPts val="0"/>
              </a:spcBef>
              <a:spcAft>
                <a:spcPts val="0"/>
              </a:spcAft>
              <a:buSzPts val="1400"/>
              <a:buChar char="●"/>
              <a:defRPr b="0" i="0" sz="1400" u="none" cap="none" strike="noStrike">
                <a:solidFill>
                  <a:schemeClr val="dk1"/>
                </a:solidFill>
                <a:latin typeface="Times New Roman"/>
                <a:ea typeface="Times New Roman"/>
                <a:cs typeface="Times New Roman"/>
                <a:sym typeface="Times New Roman"/>
              </a:defRPr>
            </a:lvl1pPr>
            <a:lvl2pPr indent="-88900" lvl="1" marL="457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2pPr>
            <a:lvl3pPr indent="-88900" lvl="2" marL="914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3pPr>
            <a:lvl4pPr indent="-88900" lvl="3" marL="1371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4pPr>
            <a:lvl5pPr indent="-88900" lvl="4" marL="18288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5pPr>
            <a:lvl6pPr indent="-88900" lvl="5" marL="22860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6pPr>
            <a:lvl7pPr indent="-88900" lvl="6" marL="27432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7pPr>
            <a:lvl8pPr indent="-88900" lvl="7" marL="32004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8pPr>
            <a:lvl9pPr indent="-88900" lvl="8" marL="3657600" marR="0" rtl="0" algn="l">
              <a:spcBef>
                <a:spcPts val="0"/>
              </a:spcBef>
              <a:spcAft>
                <a:spcPts val="0"/>
              </a:spcAft>
              <a:buSzPts val="1400"/>
              <a:buChar char="■"/>
              <a:defRPr b="1" i="0" sz="2400" u="sng"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8.png"/><Relationship Id="rId5"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39.png"/><Relationship Id="rId5"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png"/><Relationship Id="rId4" Type="http://schemas.openxmlformats.org/officeDocument/2006/relationships/image" Target="../media/image43.png"/><Relationship Id="rId5"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45AE"/>
        </a:solidFill>
      </p:bgPr>
    </p:bg>
    <p:spTree>
      <p:nvGrpSpPr>
        <p:cNvPr id="87" name="Shape 87"/>
        <p:cNvGrpSpPr/>
        <p:nvPr/>
      </p:nvGrpSpPr>
      <p:grpSpPr>
        <a:xfrm>
          <a:off x="0" y="0"/>
          <a:ext cx="0" cy="0"/>
          <a:chOff x="0" y="0"/>
          <a:chExt cx="0" cy="0"/>
        </a:xfrm>
      </p:grpSpPr>
      <p:sp>
        <p:nvSpPr>
          <p:cNvPr id="88" name="Shape 88"/>
          <p:cNvSpPr/>
          <p:nvPr/>
        </p:nvSpPr>
        <p:spPr>
          <a:xfrm>
            <a:off x="457200" y="1500174"/>
            <a:ext cx="8543956" cy="936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FFFFFF"/>
                </a:solidFill>
                <a:latin typeface="Verdana"/>
                <a:ea typeface="Verdana"/>
                <a:cs typeface="Verdana"/>
                <a:sym typeface="Verdana"/>
              </a:rPr>
              <a:t>La Pesquería de Bacalao (</a:t>
            </a:r>
            <a:r>
              <a:rPr b="1" i="1" lang="en-US" sz="3200" u="none" cap="none" strike="noStrike">
                <a:solidFill>
                  <a:srgbClr val="FFFFFF"/>
                </a:solidFill>
                <a:latin typeface="Verdana"/>
                <a:ea typeface="Verdana"/>
                <a:cs typeface="Verdana"/>
                <a:sym typeface="Verdana"/>
              </a:rPr>
              <a:t>Dissostichus eleginoides</a:t>
            </a:r>
            <a:r>
              <a:rPr b="1" i="0" lang="en-US" sz="3200" u="none" cap="none" strike="noStrike">
                <a:solidFill>
                  <a:srgbClr val="FFFFFF"/>
                </a:solidFill>
                <a:latin typeface="Verdana"/>
                <a:ea typeface="Verdana"/>
                <a:cs typeface="Verdana"/>
                <a:sym typeface="Verdana"/>
              </a:rPr>
              <a:t>) en Chile</a:t>
            </a:r>
            <a:endParaRPr b="1" i="0" sz="3200" u="none" cap="none" strike="noStrike">
              <a:solidFill>
                <a:srgbClr val="FFFFFF"/>
              </a:solidFill>
              <a:latin typeface="Verdana"/>
              <a:ea typeface="Verdana"/>
              <a:cs typeface="Verdana"/>
              <a:sym typeface="Verdana"/>
            </a:endParaRPr>
          </a:p>
        </p:txBody>
      </p:sp>
      <p:pic>
        <p:nvPicPr>
          <p:cNvPr descr="logo_ppt.bmp" id="89" name="Shape 89"/>
          <p:cNvPicPr preferRelativeResize="0"/>
          <p:nvPr/>
        </p:nvPicPr>
        <p:blipFill rotWithShape="1">
          <a:blip r:embed="rId3">
            <a:alphaModFix/>
          </a:blip>
          <a:srcRect b="0" l="0" r="0" t="0"/>
          <a:stretch/>
        </p:blipFill>
        <p:spPr>
          <a:xfrm>
            <a:off x="531813" y="3325813"/>
            <a:ext cx="2311400" cy="3530600"/>
          </a:xfrm>
          <a:prstGeom prst="rect">
            <a:avLst/>
          </a:prstGeom>
          <a:noFill/>
          <a:ln>
            <a:noFill/>
          </a:ln>
        </p:spPr>
      </p:pic>
      <p:pic>
        <p:nvPicPr>
          <p:cNvPr descr="logo_ppt_sup.bmp" id="90" name="Shape 90"/>
          <p:cNvPicPr preferRelativeResize="0"/>
          <p:nvPr/>
        </p:nvPicPr>
        <p:blipFill rotWithShape="1">
          <a:blip r:embed="rId4">
            <a:alphaModFix/>
          </a:blip>
          <a:srcRect b="0" l="0" r="0" t="0"/>
          <a:stretch/>
        </p:blipFill>
        <p:spPr>
          <a:xfrm>
            <a:off x="531813" y="-3175"/>
            <a:ext cx="2311400" cy="1485900"/>
          </a:xfrm>
          <a:prstGeom prst="rect">
            <a:avLst/>
          </a:prstGeom>
          <a:noFill/>
          <a:ln>
            <a:noFill/>
          </a:ln>
        </p:spPr>
      </p:pic>
      <p:sp>
        <p:nvSpPr>
          <p:cNvPr id="91" name="Shape 91"/>
          <p:cNvSpPr txBox="1"/>
          <p:nvPr/>
        </p:nvSpPr>
        <p:spPr>
          <a:xfrm>
            <a:off x="3286116" y="3571876"/>
            <a:ext cx="4953008"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600" u="none" cap="none" strike="noStrike">
                <a:solidFill>
                  <a:srgbClr val="47FFD0"/>
                </a:solidFill>
                <a:latin typeface="Verdana"/>
                <a:ea typeface="Verdana"/>
                <a:cs typeface="Verdana"/>
                <a:sym typeface="Verdana"/>
              </a:rPr>
              <a:t>Darío Rivas</a:t>
            </a:r>
            <a:endParaRPr/>
          </a:p>
          <a:p>
            <a:pPr indent="0" lvl="0" marL="0" marR="0" rtl="0" algn="l">
              <a:spcBef>
                <a:spcPts val="320"/>
              </a:spcBef>
              <a:spcAft>
                <a:spcPts val="0"/>
              </a:spcAft>
              <a:buNone/>
            </a:pPr>
            <a:r>
              <a:rPr b="0" i="1" lang="en-US" sz="1600" u="none" cap="none" strike="noStrike">
                <a:solidFill>
                  <a:srgbClr val="47FFD0"/>
                </a:solidFill>
                <a:latin typeface="Verdana"/>
                <a:ea typeface="Verdana"/>
                <a:cs typeface="Verdana"/>
                <a:sym typeface="Verdana"/>
              </a:rPr>
              <a:t>Coordinador</a:t>
            </a:r>
            <a:endParaRPr/>
          </a:p>
          <a:p>
            <a:pPr indent="0" lvl="0" marL="0" marR="0" rtl="0" algn="l">
              <a:spcBef>
                <a:spcPts val="320"/>
              </a:spcBef>
              <a:spcAft>
                <a:spcPts val="0"/>
              </a:spcAft>
              <a:buNone/>
            </a:pPr>
            <a:r>
              <a:rPr b="0" i="1" lang="en-US" sz="1600" u="none" cap="none" strike="noStrike">
                <a:solidFill>
                  <a:srgbClr val="47FFD0"/>
                </a:solidFill>
                <a:latin typeface="Verdana"/>
                <a:ea typeface="Verdana"/>
                <a:cs typeface="Verdana"/>
                <a:sym typeface="Verdana"/>
              </a:rPr>
              <a:t>Unidad de Pesquerías de Aguas Profundas</a:t>
            </a:r>
            <a:endParaRPr b="0" i="1" sz="1600" u="none" cap="none" strike="noStrike">
              <a:solidFill>
                <a:srgbClr val="47FFD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65" name="Shape 165"/>
        <p:cNvGrpSpPr/>
        <p:nvPr/>
      </p:nvGrpSpPr>
      <p:grpSpPr>
        <a:xfrm>
          <a:off x="0" y="0"/>
          <a:ext cx="0" cy="0"/>
          <a:chOff x="0" y="0"/>
          <a:chExt cx="0" cy="0"/>
        </a:xfrm>
      </p:grpSpPr>
      <p:sp>
        <p:nvSpPr>
          <p:cNvPr id="166" name="Shape 166"/>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67" name="Shape 167"/>
          <p:cNvSpPr/>
          <p:nvPr/>
        </p:nvSpPr>
        <p:spPr>
          <a:xfrm>
            <a:off x="152400" y="152400"/>
            <a:ext cx="8164513" cy="5092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Pesquería Chilena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168" name="Shape 168"/>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169" name="Shape 169"/>
          <p:cNvPicPr preferRelativeResize="0"/>
          <p:nvPr/>
        </p:nvPicPr>
        <p:blipFill rotWithShape="1">
          <a:blip r:embed="rId4">
            <a:alphaModFix/>
          </a:blip>
          <a:srcRect b="0" l="0" r="0" t="0"/>
          <a:stretch/>
        </p:blipFill>
        <p:spPr>
          <a:xfrm>
            <a:off x="5971858" y="157155"/>
            <a:ext cx="2345055" cy="6224173"/>
          </a:xfrm>
          <a:prstGeom prst="rect">
            <a:avLst/>
          </a:prstGeom>
          <a:noFill/>
          <a:ln>
            <a:noFill/>
          </a:ln>
        </p:spPr>
      </p:pic>
      <p:sp>
        <p:nvSpPr>
          <p:cNvPr id="170" name="Shape 170"/>
          <p:cNvSpPr/>
          <p:nvPr/>
        </p:nvSpPr>
        <p:spPr>
          <a:xfrm>
            <a:off x="152400" y="785794"/>
            <a:ext cx="5499720" cy="55235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rgbClr val="FFFF00"/>
              </a:solidFill>
              <a:latin typeface="Verdana"/>
              <a:ea typeface="Verdana"/>
              <a:cs typeface="Verdana"/>
              <a:sym typeface="Verdana"/>
            </a:endParaRPr>
          </a:p>
          <a:p>
            <a:pPr indent="0" lvl="0" marL="0" marR="0" rtl="0" algn="l">
              <a:spcBef>
                <a:spcPts val="480"/>
              </a:spcBef>
              <a:spcAft>
                <a:spcPts val="0"/>
              </a:spcAft>
              <a:buNone/>
            </a:pPr>
            <a:r>
              <a:rPr b="0" i="0" lang="en-US" sz="2400" u="none" cap="none" strike="noStrike">
                <a:solidFill>
                  <a:srgbClr val="FFFF00"/>
                </a:solidFill>
                <a:latin typeface="Calibri"/>
                <a:ea typeface="Calibri"/>
                <a:cs typeface="Calibri"/>
                <a:sym typeface="Calibri"/>
              </a:rPr>
              <a:t>Dos áreas de pesquería:</a:t>
            </a:r>
            <a:endParaRPr/>
          </a:p>
          <a:p>
            <a:pPr indent="0" lvl="0" marL="0" marR="0" rtl="0" algn="l">
              <a:spcBef>
                <a:spcPts val="480"/>
              </a:spcBef>
              <a:spcAft>
                <a:spcPts val="0"/>
              </a:spcAft>
              <a:buNone/>
            </a:pPr>
            <a:r>
              <a:t/>
            </a:r>
            <a:endParaRPr b="0" i="0" sz="2400" u="none" cap="none" strike="noStrike">
              <a:solidFill>
                <a:srgbClr val="FFFF00"/>
              </a:solidFill>
              <a:latin typeface="Calibri"/>
              <a:ea typeface="Calibri"/>
              <a:cs typeface="Calibri"/>
              <a:sym typeface="Calibri"/>
            </a:endParaRPr>
          </a:p>
          <a:p>
            <a:pPr indent="-457200" lvl="0" marL="457200" marR="0" rtl="0" algn="l">
              <a:spcBef>
                <a:spcPts val="400"/>
              </a:spcBef>
              <a:spcAft>
                <a:spcPts val="0"/>
              </a:spcAft>
              <a:buClr>
                <a:srgbClr val="D9D9D9"/>
              </a:buClr>
              <a:buSzPts val="2000"/>
              <a:buFont typeface="Calibri"/>
              <a:buAutoNum type="alphaUcParenR"/>
            </a:pPr>
            <a:r>
              <a:rPr b="0" i="0" lang="en-US" sz="2000" u="none" cap="none" strike="noStrike">
                <a:solidFill>
                  <a:srgbClr val="FFFF00"/>
                </a:solidFill>
                <a:latin typeface="Calibri"/>
                <a:ea typeface="Calibri"/>
                <a:cs typeface="Calibri"/>
                <a:sym typeface="Calibri"/>
              </a:rPr>
              <a:t>Área de la Pesquería Artesanal: </a:t>
            </a:r>
            <a:r>
              <a:rPr b="0" i="0" lang="en-US" sz="1800" u="none" cap="none" strike="noStrike">
                <a:solidFill>
                  <a:schemeClr val="lt1"/>
                </a:solidFill>
                <a:latin typeface="Calibri"/>
                <a:ea typeface="Calibri"/>
                <a:cs typeface="Calibri"/>
                <a:sym typeface="Calibri"/>
              </a:rPr>
              <a:t>Desde el límite norte de la XV Región al paralelo 47° LS de la XI Región.</a:t>
            </a:r>
            <a:endParaRPr/>
          </a:p>
          <a:p>
            <a:pPr indent="-330200" lvl="0" marL="457200" marR="0" rtl="0" algn="l">
              <a:spcBef>
                <a:spcPts val="400"/>
              </a:spcBef>
              <a:spcAft>
                <a:spcPts val="0"/>
              </a:spcAft>
              <a:buClr>
                <a:srgbClr val="D9D9D9"/>
              </a:buClr>
              <a:buSzPts val="2000"/>
              <a:buFont typeface="Times New Roman"/>
              <a:buNone/>
            </a:pPr>
            <a:r>
              <a:t/>
            </a:r>
            <a:endParaRPr b="0" i="0" sz="2000" u="none" cap="none" strike="noStrike">
              <a:solidFill>
                <a:schemeClr val="lt1"/>
              </a:solidFill>
              <a:latin typeface="Calibri"/>
              <a:ea typeface="Calibri"/>
              <a:cs typeface="Calibri"/>
              <a:sym typeface="Calibri"/>
            </a:endParaRPr>
          </a:p>
          <a:p>
            <a:pPr indent="-457200" lvl="0" marL="457200" marR="0" rtl="0" algn="l">
              <a:spcBef>
                <a:spcPts val="400"/>
              </a:spcBef>
              <a:spcAft>
                <a:spcPts val="0"/>
              </a:spcAft>
              <a:buClr>
                <a:srgbClr val="D9D9D9"/>
              </a:buClr>
              <a:buSzPts val="2000"/>
              <a:buFont typeface="Calibri"/>
              <a:buAutoNum type="alphaUcParenR"/>
            </a:pPr>
            <a:r>
              <a:rPr b="0" i="0" lang="en-US" sz="2000" u="none" cap="none" strike="noStrike">
                <a:solidFill>
                  <a:srgbClr val="FFFF00"/>
                </a:solidFill>
                <a:latin typeface="Calibri"/>
                <a:ea typeface="Calibri"/>
                <a:cs typeface="Calibri"/>
                <a:sym typeface="Calibri"/>
              </a:rPr>
              <a:t>Área de la Unidad de Pesquería licitada: </a:t>
            </a:r>
            <a:r>
              <a:rPr b="0" i="0" lang="en-US" sz="1800" u="none" cap="none" strike="noStrike">
                <a:solidFill>
                  <a:schemeClr val="lt1"/>
                </a:solidFill>
                <a:latin typeface="Calibri"/>
                <a:ea typeface="Calibri"/>
                <a:cs typeface="Calibri"/>
                <a:sym typeface="Calibri"/>
              </a:rPr>
              <a:t>Desde el paralelo 47° LS de la XI Región hasta el límite de la Zona Económica Exclusiva de la XII Región, por fuera de las líneas de base rectas.</a:t>
            </a:r>
            <a:endParaRPr/>
          </a:p>
          <a:p>
            <a:pPr indent="-254000" lvl="1" marL="342900" marR="0" rtl="0" algn="l">
              <a:spcBef>
                <a:spcPts val="280"/>
              </a:spcBef>
              <a:spcAft>
                <a:spcPts val="0"/>
              </a:spcAft>
              <a:buClr>
                <a:srgbClr val="D9D9D9"/>
              </a:buClr>
              <a:buSzPts val="1400"/>
              <a:buFont typeface="Arial"/>
              <a:buNone/>
            </a:pPr>
            <a:r>
              <a:t/>
            </a:r>
            <a:endParaRPr b="0" i="0" sz="1400" u="none" cap="none" strike="noStrike">
              <a:solidFill>
                <a:srgbClr val="FFFFFF"/>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74" name="Shape 174"/>
        <p:cNvGrpSpPr/>
        <p:nvPr/>
      </p:nvGrpSpPr>
      <p:grpSpPr>
        <a:xfrm>
          <a:off x="0" y="0"/>
          <a:ext cx="0" cy="0"/>
          <a:chOff x="0" y="0"/>
          <a:chExt cx="0" cy="0"/>
        </a:xfrm>
      </p:grpSpPr>
      <p:sp>
        <p:nvSpPr>
          <p:cNvPr id="175" name="Shape 17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76" name="Shape 176"/>
          <p:cNvSpPr/>
          <p:nvPr/>
        </p:nvSpPr>
        <p:spPr>
          <a:xfrm>
            <a:off x="0" y="152400"/>
            <a:ext cx="8316913" cy="6333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a:p>
            <a:pPr indent="0" lvl="0" marL="0" marR="0" rtl="0" algn="l">
              <a:spcBef>
                <a:spcPts val="0"/>
              </a:spcBef>
              <a:spcAft>
                <a:spcPts val="0"/>
              </a:spcAft>
              <a:buNone/>
            </a:pPr>
            <a:r>
              <a:t/>
            </a:r>
            <a:endParaRPr b="0" i="0" sz="2400" u="none" cap="none" strike="noStrike">
              <a:solidFill>
                <a:schemeClr val="lt1"/>
              </a:solidFill>
              <a:latin typeface="Verdana"/>
              <a:ea typeface="Verdana"/>
              <a:cs typeface="Verdana"/>
              <a:sym typeface="Verdana"/>
            </a:endParaRPr>
          </a:p>
        </p:txBody>
      </p:sp>
      <p:sp>
        <p:nvSpPr>
          <p:cNvPr id="177" name="Shape 177"/>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178" name="Shape 178"/>
          <p:cNvSpPr/>
          <p:nvPr/>
        </p:nvSpPr>
        <p:spPr>
          <a:xfrm>
            <a:off x="3622430" y="713786"/>
            <a:ext cx="5342058" cy="55235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FF00"/>
                </a:solidFill>
                <a:latin typeface="Calibri"/>
                <a:ea typeface="Calibri"/>
                <a:cs typeface="Calibri"/>
                <a:sym typeface="Calibri"/>
              </a:rPr>
              <a:t>Fase incipiente</a:t>
            </a:r>
            <a:r>
              <a:rPr b="0" i="0" lang="en-US" sz="2000" u="none" cap="none" strike="noStrike">
                <a:solidFill>
                  <a:srgbClr val="FFFFFF"/>
                </a:solidFill>
                <a:latin typeface="Calibri"/>
                <a:ea typeface="Calibri"/>
                <a:cs typeface="Calibri"/>
                <a:sym typeface="Calibri"/>
              </a:rPr>
              <a:t>:</a:t>
            </a:r>
            <a:endParaRPr/>
          </a:p>
          <a:p>
            <a:pPr indent="-342900" lvl="1" marL="342900" marR="0" rtl="0" algn="l">
              <a:spcBef>
                <a:spcPts val="320"/>
              </a:spcBef>
              <a:spcAft>
                <a:spcPts val="0"/>
              </a:spcAft>
              <a:buClr>
                <a:srgbClr val="D9D9D9"/>
              </a:buClr>
              <a:buSzPts val="1600"/>
              <a:buFont typeface="Arial"/>
              <a:buChar char="•"/>
            </a:pPr>
            <a:r>
              <a:rPr b="1" i="0" lang="en-US" sz="1600" u="none" cap="none" strike="noStrike">
                <a:solidFill>
                  <a:srgbClr val="FFFFFF"/>
                </a:solidFill>
                <a:latin typeface="Calibri"/>
                <a:ea typeface="Calibri"/>
                <a:cs typeface="Calibri"/>
                <a:sym typeface="Calibri"/>
              </a:rPr>
              <a:t>1955</a:t>
            </a:r>
            <a:r>
              <a:rPr b="0" i="0" lang="en-US" sz="1600" u="none" cap="none" strike="noStrike">
                <a:solidFill>
                  <a:srgbClr val="FFFFFF"/>
                </a:solidFill>
                <a:latin typeface="Calibri"/>
                <a:ea typeface="Calibri"/>
                <a:cs typeface="Calibri"/>
                <a:sym typeface="Calibri"/>
              </a:rPr>
              <a:t>: se registran capturas de bacalao en faenas de congrio dorado en prospecciones pesqueras realizadas frente a Valparaíso.</a:t>
            </a:r>
            <a:endParaRPr/>
          </a:p>
          <a:p>
            <a:pPr indent="-342900" lvl="1" marL="342900" marR="0" rtl="0" algn="l">
              <a:spcBef>
                <a:spcPts val="320"/>
              </a:spcBef>
              <a:spcAft>
                <a:spcPts val="0"/>
              </a:spcAft>
              <a:buClr>
                <a:srgbClr val="D9D9D9"/>
              </a:buClr>
              <a:buSzPts val="1600"/>
              <a:buFont typeface="Arial"/>
              <a:buChar char="•"/>
            </a:pPr>
            <a:r>
              <a:rPr b="1" i="0" lang="en-US" sz="1600" u="none" cap="none" strike="noStrike">
                <a:solidFill>
                  <a:srgbClr val="FFFFFF"/>
                </a:solidFill>
                <a:latin typeface="Calibri"/>
                <a:ea typeface="Calibri"/>
                <a:cs typeface="Calibri"/>
                <a:sym typeface="Calibri"/>
              </a:rPr>
              <a:t>1960 - 1977</a:t>
            </a:r>
            <a:r>
              <a:rPr b="0" i="0" lang="en-US" sz="1600" u="none" cap="none" strike="noStrike">
                <a:solidFill>
                  <a:srgbClr val="FFFFFF"/>
                </a:solidFill>
                <a:latin typeface="Calibri"/>
                <a:ea typeface="Calibri"/>
                <a:cs typeface="Calibri"/>
                <a:sym typeface="Calibri"/>
              </a:rPr>
              <a:t>: estudios de tecnología pesquera en la V Región (arrastre vs. espinel de fondo), selectividad y rendimientos del espinel con diferentes diseños (N° de anzuelos, tiempos de reposo) y desempeño de redes de enmalle en la VIII Región</a:t>
            </a:r>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1978: inicio pesquería artesanal (38 t)</a:t>
            </a:r>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1979 – 87: crecimiento explosivo</a:t>
            </a:r>
            <a:endParaRPr/>
          </a:p>
          <a:p>
            <a:pPr indent="0" lvl="1" marL="0" marR="0" rtl="0" algn="l">
              <a:spcBef>
                <a:spcPts val="400"/>
              </a:spcBef>
              <a:spcAft>
                <a:spcPts val="0"/>
              </a:spcAft>
              <a:buNone/>
            </a:pPr>
            <a:r>
              <a:rPr b="1" i="0" lang="en-US" sz="2000" u="none" cap="none" strike="noStrike">
                <a:solidFill>
                  <a:srgbClr val="FFFFFF"/>
                </a:solidFill>
                <a:latin typeface="Calibri"/>
                <a:ea typeface="Calibri"/>
                <a:cs typeface="Calibri"/>
                <a:sym typeface="Calibri"/>
              </a:rPr>
              <a:t>Manejo Fase Incipiente</a:t>
            </a:r>
            <a:r>
              <a:rPr b="0" i="0" lang="en-US" sz="2000" u="none" cap="none" strike="noStrike">
                <a:solidFill>
                  <a:srgbClr val="FFFFFF"/>
                </a:solidFill>
                <a:latin typeface="Calibri"/>
                <a:ea typeface="Calibri"/>
                <a:cs typeface="Calibri"/>
                <a:sym typeface="Calibri"/>
              </a:rPr>
              <a:t>:</a:t>
            </a:r>
            <a:endParaRPr b="0" i="0" sz="2000" u="none" cap="none" strike="noStrike">
              <a:solidFill>
                <a:srgbClr val="FFFFFF"/>
              </a:solidFill>
              <a:latin typeface="Calibri"/>
              <a:ea typeface="Calibri"/>
              <a:cs typeface="Calibri"/>
              <a:sym typeface="Calibri"/>
            </a:endParaRPr>
          </a:p>
          <a:p>
            <a:pPr indent="0" lvl="1" marL="0" marR="0" rtl="0" algn="l">
              <a:spcBef>
                <a:spcPts val="280"/>
              </a:spcBef>
              <a:spcAft>
                <a:spcPts val="0"/>
              </a:spcAft>
              <a:buNone/>
            </a:pPr>
            <a:r>
              <a:rPr b="1" i="0" lang="en-US" sz="1400" u="none" cap="none" strike="noStrike">
                <a:solidFill>
                  <a:srgbClr val="FFFFFF"/>
                </a:solidFill>
                <a:latin typeface="Calibri"/>
                <a:ea typeface="Calibri"/>
                <a:cs typeface="Calibri"/>
                <a:sym typeface="Calibri"/>
              </a:rPr>
              <a:t>DS N° 439 (18/12/1985)</a:t>
            </a:r>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Establece máximo eslora embarcación: 15 m  y </a:t>
            </a:r>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Establece máximo N° de anzuelos: 12.000 unidades</a:t>
            </a:r>
            <a:endParaRPr/>
          </a:p>
          <a:p>
            <a:pPr indent="0" lvl="1" marL="0" marR="0" rtl="0" algn="l">
              <a:spcBef>
                <a:spcPts val="280"/>
              </a:spcBef>
              <a:spcAft>
                <a:spcPts val="0"/>
              </a:spcAft>
              <a:buNone/>
            </a:pPr>
            <a:r>
              <a:rPr b="1" i="0" lang="en-US" sz="1400" u="none" cap="none" strike="noStrike">
                <a:solidFill>
                  <a:srgbClr val="FFFFFF"/>
                </a:solidFill>
                <a:latin typeface="Calibri"/>
                <a:ea typeface="Calibri"/>
                <a:cs typeface="Calibri"/>
                <a:sym typeface="Calibri"/>
              </a:rPr>
              <a:t>DS N° 43 (05/02/1986): </a:t>
            </a:r>
            <a:endParaRPr b="1" i="0" sz="1400" u="none" cap="none" strike="noStrike">
              <a:solidFill>
                <a:srgbClr val="FFFFFF"/>
              </a:solidFill>
              <a:latin typeface="Calibri"/>
              <a:ea typeface="Calibri"/>
              <a:cs typeface="Calibri"/>
              <a:sym typeface="Calibri"/>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Modifica D. N° 439/1985</a:t>
            </a:r>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Permite operación embarcaciones hasta 18 m eslora en el área comprendida desde Pta. Liles (32°45’40’’L.S.) al Sur.</a:t>
            </a:r>
            <a:endParaRPr/>
          </a:p>
          <a:p>
            <a:pPr indent="-342900" lvl="1" marL="34290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Calibri"/>
                <a:ea typeface="Calibri"/>
                <a:cs typeface="Calibri"/>
                <a:sym typeface="Calibri"/>
              </a:rPr>
              <a:t>Mantiene la limitación del arte de pesca (anzuelos del espinel)</a:t>
            </a:r>
            <a:endParaRPr b="0" i="0" sz="1600" u="none" cap="none" strike="noStrike">
              <a:solidFill>
                <a:srgbClr val="FFFFFF"/>
              </a:solidFill>
              <a:latin typeface="Calibri"/>
              <a:ea typeface="Calibri"/>
              <a:cs typeface="Calibri"/>
              <a:sym typeface="Calibri"/>
            </a:endParaRPr>
          </a:p>
        </p:txBody>
      </p:sp>
      <p:pic>
        <p:nvPicPr>
          <p:cNvPr id="179" name="Shape 179"/>
          <p:cNvPicPr preferRelativeResize="0"/>
          <p:nvPr/>
        </p:nvPicPr>
        <p:blipFill rotWithShape="1">
          <a:blip r:embed="rId4">
            <a:alphaModFix/>
          </a:blip>
          <a:srcRect b="0" l="0" r="59378" t="0"/>
          <a:stretch/>
        </p:blipFill>
        <p:spPr>
          <a:xfrm>
            <a:off x="35496" y="692696"/>
            <a:ext cx="3586934" cy="56699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83" name="Shape 183"/>
        <p:cNvGrpSpPr/>
        <p:nvPr/>
      </p:nvGrpSpPr>
      <p:grpSpPr>
        <a:xfrm>
          <a:off x="0" y="0"/>
          <a:ext cx="0" cy="0"/>
          <a:chOff x="0" y="0"/>
          <a:chExt cx="0" cy="0"/>
        </a:xfrm>
      </p:grpSpPr>
      <p:sp>
        <p:nvSpPr>
          <p:cNvPr id="184" name="Shape 18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85" name="Shape 185"/>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Flota artesanal</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186" name="Shape 186"/>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187" name="Shape 187"/>
          <p:cNvPicPr preferRelativeResize="0"/>
          <p:nvPr/>
        </p:nvPicPr>
        <p:blipFill rotWithShape="1">
          <a:blip r:embed="rId4">
            <a:alphaModFix/>
          </a:blip>
          <a:srcRect b="0" l="0" r="0" t="0"/>
          <a:stretch/>
        </p:blipFill>
        <p:spPr>
          <a:xfrm>
            <a:off x="323528" y="1000108"/>
            <a:ext cx="6096000" cy="3810000"/>
          </a:xfrm>
          <a:prstGeom prst="rect">
            <a:avLst/>
          </a:prstGeom>
          <a:noFill/>
          <a:ln>
            <a:noFill/>
          </a:ln>
        </p:spPr>
      </p:pic>
      <p:pic>
        <p:nvPicPr>
          <p:cNvPr descr="http://www.revistanuestromar.cl/nm/wp-content/uploads/2014/08/bacalao.jpg" id="188" name="Shape 188"/>
          <p:cNvPicPr preferRelativeResize="0"/>
          <p:nvPr/>
        </p:nvPicPr>
        <p:blipFill rotWithShape="1">
          <a:blip r:embed="rId5">
            <a:alphaModFix/>
          </a:blip>
          <a:srcRect b="0" l="0" r="0" t="0"/>
          <a:stretch/>
        </p:blipFill>
        <p:spPr>
          <a:xfrm>
            <a:off x="4716016" y="4101682"/>
            <a:ext cx="3992538" cy="24324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92" name="Shape 192"/>
        <p:cNvGrpSpPr/>
        <p:nvPr/>
      </p:nvGrpSpPr>
      <p:grpSpPr>
        <a:xfrm>
          <a:off x="0" y="0"/>
          <a:ext cx="0" cy="0"/>
          <a:chOff x="0" y="0"/>
          <a:chExt cx="0" cy="0"/>
        </a:xfrm>
      </p:grpSpPr>
      <p:sp>
        <p:nvSpPr>
          <p:cNvPr id="193" name="Shape 19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94" name="Shape 194"/>
          <p:cNvSpPr/>
          <p:nvPr/>
        </p:nvSpPr>
        <p:spPr>
          <a:xfrm>
            <a:off x="0" y="152400"/>
            <a:ext cx="8316913" cy="612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195" name="Shape 19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196" name="Shape 196"/>
          <p:cNvPicPr preferRelativeResize="0"/>
          <p:nvPr/>
        </p:nvPicPr>
        <p:blipFill rotWithShape="1">
          <a:blip r:embed="rId4">
            <a:alphaModFix/>
          </a:blip>
          <a:srcRect b="0" l="0" r="43643" t="0"/>
          <a:stretch/>
        </p:blipFill>
        <p:spPr>
          <a:xfrm>
            <a:off x="107505" y="908720"/>
            <a:ext cx="4626542" cy="5619080"/>
          </a:xfrm>
          <a:prstGeom prst="rect">
            <a:avLst/>
          </a:prstGeom>
          <a:noFill/>
          <a:ln>
            <a:noFill/>
          </a:ln>
        </p:spPr>
      </p:pic>
      <p:sp>
        <p:nvSpPr>
          <p:cNvPr id="197" name="Shape 197"/>
          <p:cNvSpPr/>
          <p:nvPr/>
        </p:nvSpPr>
        <p:spPr>
          <a:xfrm>
            <a:off x="4734046" y="641778"/>
            <a:ext cx="4230441" cy="55235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rgbClr val="FFFF00"/>
                </a:solidFill>
                <a:latin typeface="Verdana"/>
                <a:ea typeface="Verdana"/>
                <a:cs typeface="Verdana"/>
                <a:sym typeface="Verdana"/>
              </a:rPr>
              <a:t>Desarrollo Pesquería Demersal en la Zona Sur y Austral</a:t>
            </a:r>
            <a:endParaRPr/>
          </a:p>
          <a:p>
            <a:pPr indent="-342900" lvl="1" marL="342900" marR="0" rtl="0" algn="l">
              <a:spcBef>
                <a:spcPts val="300"/>
              </a:spcBef>
              <a:spcAft>
                <a:spcPts val="0"/>
              </a:spcAft>
              <a:buClr>
                <a:srgbClr val="D9D9D9"/>
              </a:buClr>
              <a:buSzPts val="1500"/>
              <a:buFont typeface="Arial"/>
              <a:buChar char="•"/>
            </a:pPr>
            <a:r>
              <a:rPr b="0" i="0" lang="en-US" sz="1500" u="none" cap="none" strike="noStrike">
                <a:solidFill>
                  <a:srgbClr val="FFFFFF"/>
                </a:solidFill>
                <a:latin typeface="Calibri"/>
                <a:ea typeface="Calibri"/>
                <a:cs typeface="Calibri"/>
                <a:sym typeface="Calibri"/>
              </a:rPr>
              <a:t>La Pesquería de Peces Demersales de la Zona Austral se desarrolló desde mediados de los 70s y a mediados de los 80s había sobreexplotado los stocks de merluza del sur y congrio dorado (Aguayo et al., 1991). </a:t>
            </a:r>
            <a:endParaRPr b="1" i="0" sz="1500" u="none" cap="none" strike="noStrike">
              <a:solidFill>
                <a:srgbClr val="FFFFFF"/>
              </a:solidFill>
              <a:latin typeface="Calibri"/>
              <a:ea typeface="Calibri"/>
              <a:cs typeface="Calibri"/>
              <a:sym typeface="Calibri"/>
            </a:endParaRPr>
          </a:p>
          <a:p>
            <a:pPr indent="-342900" lvl="1" marL="342900" marR="0" rtl="0" algn="l">
              <a:spcBef>
                <a:spcPts val="300"/>
              </a:spcBef>
              <a:spcAft>
                <a:spcPts val="0"/>
              </a:spcAft>
              <a:buClr>
                <a:srgbClr val="D9D9D9"/>
              </a:buClr>
              <a:buSzPts val="1500"/>
              <a:buFont typeface="Arial"/>
              <a:buChar char="•"/>
            </a:pPr>
            <a:r>
              <a:rPr b="0" i="0" lang="en-US" sz="1500" u="none" cap="none" strike="noStrike">
                <a:solidFill>
                  <a:srgbClr val="FFFFFF"/>
                </a:solidFill>
                <a:latin typeface="Calibri"/>
                <a:ea typeface="Calibri"/>
                <a:cs typeface="Calibri"/>
                <a:sym typeface="Calibri"/>
              </a:rPr>
              <a:t>Lo anterior reorientó a esa flota hacia otros recursos (e. g, merluza de cola, merluza común), pero las flotas palangreras tenían menos opciones para re-orientar su esfuerzo de pesca.</a:t>
            </a:r>
            <a:endParaRPr/>
          </a:p>
          <a:p>
            <a:pPr indent="-342900" lvl="1" marL="342900" marR="0" rtl="0" algn="l">
              <a:spcBef>
                <a:spcPts val="300"/>
              </a:spcBef>
              <a:spcAft>
                <a:spcPts val="0"/>
              </a:spcAft>
              <a:buClr>
                <a:srgbClr val="D9D9D9"/>
              </a:buClr>
              <a:buSzPts val="1500"/>
              <a:buFont typeface="Arial"/>
              <a:buChar char="•"/>
            </a:pPr>
            <a:r>
              <a:rPr b="0" i="0" lang="en-US" sz="1500" u="none" cap="none" strike="noStrike">
                <a:solidFill>
                  <a:srgbClr val="FFFFFF"/>
                </a:solidFill>
                <a:latin typeface="Calibri"/>
                <a:ea typeface="Calibri"/>
                <a:cs typeface="Calibri"/>
                <a:sym typeface="Calibri"/>
              </a:rPr>
              <a:t>La Subsecretaría de Pesca adoptó políticas para desarrollar inversiones en tierra y diversificar la explotación hacia otras especies, con el objetivo de disminuir la presión de pesca sobre la merluza del sur y el congrio y aprovechar recursos alternativos que permitieran prolongar la operación de la flota a todo el año (Aguayo </a:t>
            </a:r>
            <a:r>
              <a:rPr b="0" i="1" lang="en-US" sz="1500" u="none" cap="none" strike="noStrike">
                <a:solidFill>
                  <a:srgbClr val="FFFFFF"/>
                </a:solidFill>
                <a:latin typeface="Calibri"/>
                <a:ea typeface="Calibri"/>
                <a:cs typeface="Calibri"/>
                <a:sym typeface="Calibri"/>
              </a:rPr>
              <a:t>et a</a:t>
            </a:r>
            <a:r>
              <a:rPr b="0" i="0" lang="en-US" sz="1500" u="none" cap="none" strike="noStrike">
                <a:solidFill>
                  <a:srgbClr val="FFFFFF"/>
                </a:solidFill>
                <a:latin typeface="Calibri"/>
                <a:ea typeface="Calibri"/>
                <a:cs typeface="Calibri"/>
                <a:sym typeface="Calibri"/>
              </a:rPr>
              <a:t>l., 1991; Young </a:t>
            </a:r>
            <a:r>
              <a:rPr b="0" i="1" lang="en-US" sz="1500" u="none" cap="none" strike="noStrike">
                <a:solidFill>
                  <a:srgbClr val="FFFFFF"/>
                </a:solidFill>
                <a:latin typeface="Calibri"/>
                <a:ea typeface="Calibri"/>
                <a:cs typeface="Calibri"/>
                <a:sym typeface="Calibri"/>
              </a:rPr>
              <a:t>et al</a:t>
            </a:r>
            <a:r>
              <a:rPr b="0" i="0" lang="en-US" sz="1500" u="none" cap="none" strike="noStrike">
                <a:solidFill>
                  <a:srgbClr val="FFFFFF"/>
                </a:solidFill>
                <a:latin typeface="Calibri"/>
                <a:ea typeface="Calibri"/>
                <a:cs typeface="Calibri"/>
                <a:sym typeface="Calibri"/>
              </a:rPr>
              <a:t>., 1995), autorizando la captura del bacalao como una alternativa, dado su alto valor comercial y posibilidad de captura selectiva.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01" name="Shape 201"/>
        <p:cNvGrpSpPr/>
        <p:nvPr/>
      </p:nvGrpSpPr>
      <p:grpSpPr>
        <a:xfrm>
          <a:off x="0" y="0"/>
          <a:ext cx="0" cy="0"/>
          <a:chOff x="0" y="0"/>
          <a:chExt cx="0" cy="0"/>
        </a:xfrm>
      </p:grpSpPr>
      <p:sp>
        <p:nvSpPr>
          <p:cNvPr id="202" name="Shape 202"/>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03" name="Shape 203"/>
          <p:cNvSpPr/>
          <p:nvPr/>
        </p:nvSpPr>
        <p:spPr>
          <a:xfrm>
            <a:off x="0" y="116632"/>
            <a:ext cx="8316913" cy="612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204" name="Shape 204"/>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05" name="Shape 205"/>
          <p:cNvPicPr preferRelativeResize="0"/>
          <p:nvPr/>
        </p:nvPicPr>
        <p:blipFill rotWithShape="1">
          <a:blip r:embed="rId4">
            <a:alphaModFix/>
          </a:blip>
          <a:srcRect b="0" l="0" r="43643" t="0"/>
          <a:stretch/>
        </p:blipFill>
        <p:spPr>
          <a:xfrm>
            <a:off x="107505" y="908720"/>
            <a:ext cx="4626542" cy="5619080"/>
          </a:xfrm>
          <a:prstGeom prst="rect">
            <a:avLst/>
          </a:prstGeom>
          <a:noFill/>
          <a:ln>
            <a:noFill/>
          </a:ln>
        </p:spPr>
      </p:pic>
      <p:sp>
        <p:nvSpPr>
          <p:cNvPr id="206" name="Shape 206"/>
          <p:cNvSpPr/>
          <p:nvPr/>
        </p:nvSpPr>
        <p:spPr>
          <a:xfrm>
            <a:off x="4734046" y="785794"/>
            <a:ext cx="4230441" cy="55235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rgbClr val="FFFF00"/>
                </a:solidFill>
                <a:latin typeface="Verdana"/>
                <a:ea typeface="Verdana"/>
                <a:cs typeface="Verdana"/>
                <a:sym typeface="Verdana"/>
              </a:rPr>
              <a:t>Inicios Pesquería Industrial</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FF"/>
                </a:solidFill>
                <a:latin typeface="Verdana"/>
                <a:ea typeface="Verdana"/>
                <a:cs typeface="Verdana"/>
                <a:sym typeface="Verdana"/>
              </a:rPr>
              <a:t>Se autorizaron pescas exploratorias industriales en la XI y XII Región entre 1990-1991 (Young </a:t>
            </a:r>
            <a:r>
              <a:rPr b="0" i="1" lang="en-US" sz="1400" u="none" cap="none" strike="noStrike">
                <a:solidFill>
                  <a:srgbClr val="FFFFFF"/>
                </a:solidFill>
                <a:latin typeface="Verdana"/>
                <a:ea typeface="Verdana"/>
                <a:cs typeface="Verdana"/>
                <a:sym typeface="Verdana"/>
              </a:rPr>
              <a:t>et al</a:t>
            </a:r>
            <a:r>
              <a:rPr b="0" i="0" lang="en-US" sz="1400" u="none" cap="none" strike="noStrike">
                <a:solidFill>
                  <a:srgbClr val="FFFFFF"/>
                </a:solidFill>
                <a:latin typeface="Verdana"/>
                <a:ea typeface="Verdana"/>
                <a:cs typeface="Verdana"/>
                <a:sym typeface="Verdana"/>
              </a:rPr>
              <a:t>., 1995).</a:t>
            </a:r>
            <a:endParaRPr/>
          </a:p>
          <a:p>
            <a:pPr indent="0" lvl="1" marL="0" marR="0" rtl="0" algn="l">
              <a:spcBef>
                <a:spcPts val="360"/>
              </a:spcBef>
              <a:spcAft>
                <a:spcPts val="0"/>
              </a:spcAft>
              <a:buNone/>
            </a:pPr>
            <a:r>
              <a:t/>
            </a:r>
            <a:endParaRPr b="0" i="0" sz="1800" u="none" cap="none" strike="noStrike">
              <a:solidFill>
                <a:srgbClr val="FFFFFF"/>
              </a:solidFill>
              <a:latin typeface="Verdana"/>
              <a:ea typeface="Verdana"/>
              <a:cs typeface="Verdana"/>
              <a:sym typeface="Verdana"/>
            </a:endParaRPr>
          </a:p>
          <a:p>
            <a:pPr indent="0" lvl="1" marL="0"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D. Ex.N°525 (05/11/1991)</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FF"/>
                </a:solidFill>
                <a:latin typeface="Verdana"/>
                <a:ea typeface="Verdana"/>
                <a:cs typeface="Verdana"/>
                <a:sym typeface="Verdana"/>
              </a:rPr>
              <a:t>Suspensión autorizaciones de pesca industrial al sur del paralelo 47° L.S. (estudio prefactibilidad)</a:t>
            </a:r>
            <a:endParaRPr b="0" i="0" sz="1400" u="none" cap="none" strike="noStrike">
              <a:solidFill>
                <a:srgbClr val="FFFFFF"/>
              </a:solidFill>
              <a:latin typeface="Verdana"/>
              <a:ea typeface="Verdana"/>
              <a:cs typeface="Verdana"/>
              <a:sym typeface="Verdana"/>
            </a:endParaRPr>
          </a:p>
          <a:p>
            <a:pPr indent="0" lvl="1" marL="0"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D.S. N°328 (26/06/1992)</a:t>
            </a:r>
            <a:endParaRPr/>
          </a:p>
          <a:p>
            <a:pPr indent="-342900" lvl="1" marL="342900" marR="0" rtl="0" algn="l">
              <a:spcBef>
                <a:spcPts val="280"/>
              </a:spcBef>
              <a:spcAft>
                <a:spcPts val="0"/>
              </a:spcAft>
              <a:buClr>
                <a:srgbClr val="D9D9D9"/>
              </a:buClr>
              <a:buSzPts val="1400"/>
              <a:buFont typeface="Arial"/>
              <a:buChar char="•"/>
            </a:pPr>
            <a:r>
              <a:rPr b="1" i="0" lang="en-US" sz="1400" u="none" cap="none" strike="noStrike">
                <a:solidFill>
                  <a:srgbClr val="FFFF00"/>
                </a:solidFill>
                <a:latin typeface="Verdana"/>
                <a:ea typeface="Verdana"/>
                <a:cs typeface="Verdana"/>
                <a:sym typeface="Verdana"/>
              </a:rPr>
              <a:t>Declara Régimen de Pesquería en Desarrollo Incipiente en el mar exterior al sur del paralelo 47° L.S</a:t>
            </a:r>
            <a:r>
              <a:rPr b="0" i="0" lang="en-US" sz="1400" u="none" cap="none" strike="noStrike">
                <a:solidFill>
                  <a:srgbClr val="FFFFFF"/>
                </a:solidFill>
                <a:latin typeface="Verdana"/>
                <a:ea typeface="Verdana"/>
                <a:cs typeface="Verdana"/>
                <a:sym typeface="Verdana"/>
              </a:rPr>
              <a:t>.</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FF"/>
                </a:solidFill>
                <a:latin typeface="Verdana"/>
                <a:ea typeface="Verdana"/>
                <a:cs typeface="Verdana"/>
                <a:sym typeface="Verdana"/>
              </a:rPr>
              <a:t>Se crea la </a:t>
            </a:r>
            <a:r>
              <a:rPr b="1" i="0" lang="en-US" sz="1400" u="none" cap="none" strike="noStrike">
                <a:solidFill>
                  <a:srgbClr val="FFFF00"/>
                </a:solidFill>
                <a:latin typeface="Verdana"/>
                <a:ea typeface="Verdana"/>
                <a:cs typeface="Verdana"/>
                <a:sym typeface="Verdana"/>
              </a:rPr>
              <a:t>Unidad de Pesquería del bacalao</a:t>
            </a:r>
            <a:r>
              <a:rPr b="1" i="0" lang="en-US" sz="1400" u="none" cap="none" strike="noStrike">
                <a:solidFill>
                  <a:srgbClr val="FFFFFF"/>
                </a:solidFill>
                <a:latin typeface="Verdana"/>
                <a:ea typeface="Verdana"/>
                <a:cs typeface="Verdana"/>
                <a:sym typeface="Verdana"/>
              </a:rPr>
              <a:t> </a:t>
            </a:r>
            <a:r>
              <a:rPr b="0" i="0" lang="en-US" sz="1400" u="none" cap="none" strike="noStrike">
                <a:solidFill>
                  <a:srgbClr val="FFFFFF"/>
                </a:solidFill>
                <a:latin typeface="Verdana"/>
                <a:ea typeface="Verdana"/>
                <a:cs typeface="Verdana"/>
                <a:sym typeface="Verdana"/>
              </a:rPr>
              <a:t>(al sur del paralelo 47° LS), con el </a:t>
            </a:r>
            <a:r>
              <a:rPr b="1" i="0" lang="en-US" sz="1400" u="none" cap="none" strike="noStrike">
                <a:solidFill>
                  <a:srgbClr val="FFFF00"/>
                </a:solidFill>
                <a:latin typeface="Verdana"/>
                <a:ea typeface="Verdana"/>
                <a:cs typeface="Verdana"/>
                <a:sym typeface="Verdana"/>
              </a:rPr>
              <a:t>Régimen de Pesquería en Desarrollo Incipiente</a:t>
            </a:r>
            <a:r>
              <a:rPr b="0" i="0" lang="en-US" sz="1400" u="none" cap="none" strike="noStrike">
                <a:solidFill>
                  <a:srgbClr val="FFFFFF"/>
                </a:solidFill>
                <a:latin typeface="Verdana"/>
                <a:ea typeface="Verdana"/>
                <a:cs typeface="Verdana"/>
                <a:sym typeface="Verdana"/>
              </a:rPr>
              <a:t> (≈“ITQ”), con Permisos Extraordinarios de Pesca (PEPs) que se extinguen al 10% anual.</a:t>
            </a:r>
            <a:endParaRPr/>
          </a:p>
          <a:p>
            <a:pPr indent="-254000" lvl="1" marL="342900" marR="0" rtl="0" algn="l">
              <a:spcBef>
                <a:spcPts val="280"/>
              </a:spcBef>
              <a:spcAft>
                <a:spcPts val="0"/>
              </a:spcAft>
              <a:buClr>
                <a:srgbClr val="D9D9D9"/>
              </a:buClr>
              <a:buSzPts val="1400"/>
              <a:buFont typeface="Arial"/>
              <a:buNone/>
            </a:pPr>
            <a:r>
              <a:t/>
            </a:r>
            <a:endParaRPr b="0" i="0" sz="1400" u="none" cap="none" strike="noStrike">
              <a:solidFill>
                <a:srgbClr val="FFFFFF"/>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0" name="Shape 210"/>
        <p:cNvGrpSpPr/>
        <p:nvPr/>
      </p:nvGrpSpPr>
      <p:grpSpPr>
        <a:xfrm>
          <a:off x="0" y="0"/>
          <a:ext cx="0" cy="0"/>
          <a:chOff x="0" y="0"/>
          <a:chExt cx="0" cy="0"/>
        </a:xfrm>
      </p:grpSpPr>
      <p:sp>
        <p:nvSpPr>
          <p:cNvPr id="211" name="Shape 211"/>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12" name="Shape 212"/>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Flota industrial (Buques Fábrica)</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213" name="Shape 213"/>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descr="http://www.laprensaaustral.cl/images/noticias/8GLOBALPESCA_BARCOS_PESQUEROS_EN_EL_PUERTO__BB7.jpg" id="214" name="Shape 214"/>
          <p:cNvPicPr preferRelativeResize="0"/>
          <p:nvPr/>
        </p:nvPicPr>
        <p:blipFill rotWithShape="1">
          <a:blip r:embed="rId4">
            <a:alphaModFix/>
          </a:blip>
          <a:srcRect b="0" l="0" r="0" t="0"/>
          <a:stretch/>
        </p:blipFill>
        <p:spPr>
          <a:xfrm>
            <a:off x="539551" y="1000108"/>
            <a:ext cx="7908359" cy="5021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8" name="Shape 218"/>
        <p:cNvGrpSpPr/>
        <p:nvPr/>
      </p:nvGrpSpPr>
      <p:grpSpPr>
        <a:xfrm>
          <a:off x="0" y="0"/>
          <a:ext cx="0" cy="0"/>
          <a:chOff x="0" y="0"/>
          <a:chExt cx="0" cy="0"/>
        </a:xfrm>
      </p:grpSpPr>
      <p:sp>
        <p:nvSpPr>
          <p:cNvPr id="219" name="Shape 219"/>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20" name="Shape 220"/>
          <p:cNvSpPr/>
          <p:nvPr/>
        </p:nvSpPr>
        <p:spPr>
          <a:xfrm>
            <a:off x="0" y="116632"/>
            <a:ext cx="8316913" cy="612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221" name="Shape 221"/>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22" name="Shape 222"/>
          <p:cNvPicPr preferRelativeResize="0"/>
          <p:nvPr/>
        </p:nvPicPr>
        <p:blipFill rotWithShape="1">
          <a:blip r:embed="rId4">
            <a:alphaModFix/>
          </a:blip>
          <a:srcRect b="0" l="0" r="43643" t="0"/>
          <a:stretch/>
        </p:blipFill>
        <p:spPr>
          <a:xfrm>
            <a:off x="107505" y="908720"/>
            <a:ext cx="4626542" cy="5619080"/>
          </a:xfrm>
          <a:prstGeom prst="rect">
            <a:avLst/>
          </a:prstGeom>
          <a:noFill/>
          <a:ln>
            <a:noFill/>
          </a:ln>
        </p:spPr>
      </p:pic>
      <p:sp>
        <p:nvSpPr>
          <p:cNvPr id="223" name="Shape 223"/>
          <p:cNvSpPr/>
          <p:nvPr/>
        </p:nvSpPr>
        <p:spPr>
          <a:xfrm>
            <a:off x="4734046" y="785794"/>
            <a:ext cx="4409954" cy="5523526"/>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0" i="0" lang="en-US" sz="1800" u="none" cap="none" strike="noStrike">
                <a:solidFill>
                  <a:srgbClr val="FFFF00"/>
                </a:solidFill>
                <a:latin typeface="Verdana"/>
                <a:ea typeface="Verdana"/>
                <a:cs typeface="Verdana"/>
                <a:sym typeface="Verdana"/>
              </a:rPr>
              <a:t>Resolución N° 136 (14/02/1992)</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00"/>
                </a:solidFill>
                <a:latin typeface="Verdana"/>
                <a:ea typeface="Verdana"/>
                <a:cs typeface="Verdana"/>
                <a:sym typeface="Verdana"/>
              </a:rPr>
              <a:t>Establece que la pesquería del bacalao es </a:t>
            </a:r>
            <a:r>
              <a:rPr b="1" i="0" lang="en-US" sz="1400" u="none" cap="none" strike="noStrike">
                <a:solidFill>
                  <a:srgbClr val="FFFF00"/>
                </a:solidFill>
                <a:latin typeface="Verdana"/>
                <a:ea typeface="Verdana"/>
                <a:cs typeface="Verdana"/>
                <a:sym typeface="Verdana"/>
              </a:rPr>
              <a:t>demersal de gran profundidad</a:t>
            </a:r>
            <a:r>
              <a:rPr b="0" i="0" lang="en-US" sz="1400" u="none" cap="none" strike="noStrike">
                <a:solidFill>
                  <a:srgbClr val="FFFF00"/>
                </a:solidFill>
                <a:latin typeface="Verdana"/>
                <a:ea typeface="Verdana"/>
                <a:cs typeface="Verdana"/>
                <a:sym typeface="Verdana"/>
              </a:rPr>
              <a:t>.</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00"/>
                </a:solidFill>
                <a:latin typeface="Verdana"/>
                <a:ea typeface="Verdana"/>
                <a:cs typeface="Verdana"/>
                <a:sym typeface="Verdana"/>
              </a:rPr>
              <a:t>Autoriza a la flota artesanal para </a:t>
            </a:r>
            <a:r>
              <a:rPr b="1" i="0" lang="en-US" sz="1400" u="none" cap="none" strike="noStrike">
                <a:solidFill>
                  <a:srgbClr val="FFFF00"/>
                </a:solidFill>
                <a:latin typeface="Verdana"/>
                <a:ea typeface="Verdana"/>
                <a:cs typeface="Verdana"/>
                <a:sym typeface="Verdana"/>
              </a:rPr>
              <a:t>extender su área de operaciones al litoral de más de una Región en el area de la XV a la XI Región (hasta el 47° L.S.)</a:t>
            </a:r>
            <a:r>
              <a:rPr b="0" i="0" lang="en-US" sz="1400" u="none" cap="none" strike="noStrike">
                <a:solidFill>
                  <a:srgbClr val="FFFF00"/>
                </a:solidFill>
                <a:latin typeface="Verdana"/>
                <a:ea typeface="Verdana"/>
                <a:cs typeface="Verdana"/>
                <a:sym typeface="Verdana"/>
              </a:rPr>
              <a:t>.</a:t>
            </a:r>
            <a:endParaRPr/>
          </a:p>
          <a:p>
            <a:pPr indent="0" lvl="1" marL="0" marR="0" rtl="0" algn="l">
              <a:spcBef>
                <a:spcPts val="360"/>
              </a:spcBef>
              <a:spcAft>
                <a:spcPts val="0"/>
              </a:spcAft>
              <a:buNone/>
            </a:pPr>
            <a:r>
              <a:rPr b="0" i="0" lang="en-US" sz="1800" u="none" cap="none" strike="noStrike">
                <a:solidFill>
                  <a:srgbClr val="00FFFF"/>
                </a:solidFill>
                <a:latin typeface="Verdana"/>
                <a:ea typeface="Verdana"/>
                <a:cs typeface="Verdana"/>
                <a:sym typeface="Verdana"/>
              </a:rPr>
              <a:t>D.S N°273 (29/11/1996)</a:t>
            </a:r>
            <a:endParaRPr b="0" i="0" sz="1800" u="none" cap="none" strike="noStrike">
              <a:solidFill>
                <a:srgbClr val="00FFFF"/>
              </a:solidFill>
              <a:latin typeface="Verdana"/>
              <a:ea typeface="Verdana"/>
              <a:cs typeface="Verdana"/>
              <a:sym typeface="Verdana"/>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00FFFF"/>
                </a:solidFill>
                <a:latin typeface="Verdana"/>
                <a:ea typeface="Verdana"/>
                <a:cs typeface="Verdana"/>
                <a:sym typeface="Verdana"/>
              </a:rPr>
              <a:t>Establece </a:t>
            </a:r>
            <a:r>
              <a:rPr b="1" i="0" lang="en-US" sz="1400" u="none" cap="none" strike="noStrike">
                <a:solidFill>
                  <a:srgbClr val="00FFFF"/>
                </a:solidFill>
                <a:latin typeface="Verdana"/>
                <a:ea typeface="Verdana"/>
                <a:cs typeface="Verdana"/>
                <a:sym typeface="Verdana"/>
              </a:rPr>
              <a:t>veda biológica reproductiva entre el 01 de junio y el 31 de agosto</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00FFFF"/>
                </a:solidFill>
                <a:latin typeface="Verdana"/>
                <a:ea typeface="Verdana"/>
                <a:cs typeface="Verdana"/>
                <a:sym typeface="Verdana"/>
              </a:rPr>
              <a:t>Se aplica al área comprendida por los paralelos 53° al 57° LS (área de desove)</a:t>
            </a:r>
            <a:endParaRPr/>
          </a:p>
          <a:p>
            <a:pPr indent="0" lvl="1" marL="0" marR="0" rtl="0" algn="l">
              <a:spcBef>
                <a:spcPts val="360"/>
              </a:spcBef>
              <a:spcAft>
                <a:spcPts val="0"/>
              </a:spcAft>
              <a:buNone/>
            </a:pPr>
            <a:r>
              <a:rPr b="0" i="0" lang="en-US" sz="1800" u="none" cap="none" strike="noStrike">
                <a:solidFill>
                  <a:srgbClr val="FFFFFF"/>
                </a:solidFill>
                <a:latin typeface="Verdana"/>
                <a:ea typeface="Verdana"/>
                <a:cs typeface="Verdana"/>
                <a:sym typeface="Verdana"/>
              </a:rPr>
              <a:t>D. S. N° 322 (28/08/2001)</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FF"/>
                </a:solidFill>
                <a:latin typeface="Verdana"/>
                <a:ea typeface="Verdana"/>
                <a:cs typeface="Verdana"/>
                <a:sym typeface="Verdana"/>
              </a:rPr>
              <a:t>Modifica DS 328/1992 en el sentido de precisar el área de la Unidad de Pesquería de bacalao</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FF"/>
                </a:solidFill>
                <a:latin typeface="Verdana"/>
                <a:ea typeface="Verdana"/>
                <a:cs typeface="Verdana"/>
                <a:sym typeface="Verdana"/>
              </a:rPr>
              <a:t>Desde el paralelo 47°S hasta el límite sur de la ZEE de la XII Región, exceptuando el área de las bocas occidentales y orientales del Estrecho de Magallanes (límite con Argentina)</a:t>
            </a:r>
            <a:endParaRPr/>
          </a:p>
          <a:p>
            <a:pPr indent="-342900" lvl="1" marL="342900" marR="0" rtl="0" algn="l">
              <a:spcBef>
                <a:spcPts val="280"/>
              </a:spcBef>
              <a:spcAft>
                <a:spcPts val="0"/>
              </a:spcAft>
              <a:buClr>
                <a:srgbClr val="D9D9D9"/>
              </a:buClr>
              <a:buSzPts val="1400"/>
              <a:buFont typeface="Arial"/>
              <a:buChar char="•"/>
            </a:pPr>
            <a:r>
              <a:rPr b="0" i="0" lang="en-US" sz="1400" u="none" cap="none" strike="noStrike">
                <a:solidFill>
                  <a:srgbClr val="FFFFFF"/>
                </a:solidFill>
                <a:latin typeface="Verdana"/>
                <a:ea typeface="Verdana"/>
                <a:cs typeface="Verdana"/>
                <a:sym typeface="Verdana"/>
              </a:rPr>
              <a:t>Las aguas al interior de las líneas de base rectas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27" name="Shape 227"/>
        <p:cNvGrpSpPr/>
        <p:nvPr/>
      </p:nvGrpSpPr>
      <p:grpSpPr>
        <a:xfrm>
          <a:off x="0" y="0"/>
          <a:ext cx="0" cy="0"/>
          <a:chOff x="0" y="0"/>
          <a:chExt cx="0" cy="0"/>
        </a:xfrm>
      </p:grpSpPr>
      <p:sp>
        <p:nvSpPr>
          <p:cNvPr id="228" name="Shape 228"/>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29" name="Shape 229"/>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230" name="Shape 230"/>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31" name="Shape 231"/>
          <p:cNvPicPr preferRelativeResize="0"/>
          <p:nvPr/>
        </p:nvPicPr>
        <p:blipFill rotWithShape="1">
          <a:blip r:embed="rId4">
            <a:alphaModFix/>
          </a:blip>
          <a:srcRect b="0" l="0" r="18173" t="0"/>
          <a:stretch/>
        </p:blipFill>
        <p:spPr>
          <a:xfrm>
            <a:off x="90223" y="908720"/>
            <a:ext cx="6786034" cy="5472608"/>
          </a:xfrm>
          <a:prstGeom prst="rect">
            <a:avLst/>
          </a:prstGeom>
          <a:noFill/>
          <a:ln>
            <a:noFill/>
          </a:ln>
        </p:spPr>
      </p:pic>
      <p:sp>
        <p:nvSpPr>
          <p:cNvPr id="232" name="Shape 232"/>
          <p:cNvSpPr/>
          <p:nvPr/>
        </p:nvSpPr>
        <p:spPr>
          <a:xfrm>
            <a:off x="6876256" y="1000108"/>
            <a:ext cx="2123727" cy="1692771"/>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600" u="none" cap="none" strike="noStrike">
                <a:solidFill>
                  <a:srgbClr val="FFFFFF"/>
                </a:solidFill>
                <a:latin typeface="Verdana"/>
                <a:ea typeface="Verdana"/>
                <a:cs typeface="Verdana"/>
                <a:sym typeface="Verdana"/>
              </a:rPr>
              <a:t>Fenómenos emergentes: </a:t>
            </a:r>
            <a:endParaRPr/>
          </a:p>
          <a:p>
            <a:pPr indent="0" lvl="1" marL="0" marR="0" rtl="0" algn="l">
              <a:spcBef>
                <a:spcPts val="320"/>
              </a:spcBef>
              <a:spcAft>
                <a:spcPts val="0"/>
              </a:spcAft>
              <a:buNone/>
            </a:pPr>
            <a:r>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rPr b="1" i="0" lang="en-US" sz="1600" u="none" cap="none" strike="noStrike">
                <a:solidFill>
                  <a:srgbClr val="FFFFFF"/>
                </a:solidFill>
                <a:latin typeface="Verdana"/>
                <a:ea typeface="Verdana"/>
                <a:cs typeface="Verdana"/>
                <a:sym typeface="Verdana"/>
              </a:rPr>
              <a:t>I) Interacciones</a:t>
            </a:r>
            <a:endParaRPr/>
          </a:p>
          <a:p>
            <a:pPr indent="0" lvl="1" marL="0"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 </a:t>
            </a:r>
            <a:endParaRPr/>
          </a:p>
          <a:p>
            <a:pPr indent="-342900" lvl="1" marL="342900" marR="0" rtl="0" algn="l">
              <a:spcBef>
                <a:spcPts val="280"/>
              </a:spcBef>
              <a:spcAft>
                <a:spcPts val="0"/>
              </a:spcAft>
              <a:buClr>
                <a:srgbClr val="D9D9D9"/>
              </a:buClr>
              <a:buSzPts val="1400"/>
              <a:buFont typeface="Verdana"/>
              <a:buAutoNum type="arabicParenR"/>
            </a:pPr>
            <a:r>
              <a:rPr b="0" i="0" lang="en-US" sz="1400" u="none" cap="none" strike="noStrike">
                <a:solidFill>
                  <a:srgbClr val="FFFFFF"/>
                </a:solidFill>
                <a:latin typeface="Verdana"/>
                <a:ea typeface="Verdana"/>
                <a:cs typeface="Verdana"/>
                <a:sym typeface="Verdana"/>
              </a:rPr>
              <a:t>Parásitos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36" name="Shape 236"/>
        <p:cNvGrpSpPr/>
        <p:nvPr/>
      </p:nvGrpSpPr>
      <p:grpSpPr>
        <a:xfrm>
          <a:off x="0" y="0"/>
          <a:ext cx="0" cy="0"/>
          <a:chOff x="0" y="0"/>
          <a:chExt cx="0" cy="0"/>
        </a:xfrm>
      </p:grpSpPr>
      <p:sp>
        <p:nvSpPr>
          <p:cNvPr id="237" name="Shape 237"/>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38" name="Shape 238"/>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Interacciones: </a:t>
            </a:r>
            <a:r>
              <a:rPr b="0" i="0" lang="en-US" sz="2400" u="none" cap="none" strike="noStrike">
                <a:solidFill>
                  <a:srgbClr val="FFFFFF"/>
                </a:solidFill>
                <a:latin typeface="Verdana"/>
                <a:ea typeface="Verdana"/>
                <a:cs typeface="Verdana"/>
                <a:sym typeface="Verdana"/>
              </a:rPr>
              <a:t>Parásitos</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239" name="Shape 239"/>
          <p:cNvSpPr/>
          <p:nvPr/>
        </p:nvSpPr>
        <p:spPr>
          <a:xfrm>
            <a:off x="323528" y="5712546"/>
            <a:ext cx="8461604" cy="678661"/>
          </a:xfrm>
          <a:prstGeom prst="rect">
            <a:avLst/>
          </a:prstGeom>
          <a:noFill/>
          <a:ln>
            <a:noFill/>
          </a:ln>
        </p:spPr>
        <p:txBody>
          <a:bodyPr anchorCtr="0" anchor="t" bIns="45700" lIns="91425" spcFirstLastPara="1" rIns="91425" wrap="square" tIns="45700">
            <a:noAutofit/>
          </a:bodyPr>
          <a:lstStyle/>
          <a:p>
            <a:pPr indent="9525" lvl="1" marL="447675" marR="0" rtl="0" algn="l">
              <a:spcBef>
                <a:spcPts val="0"/>
              </a:spcBef>
              <a:spcAft>
                <a:spcPts val="0"/>
              </a:spcAft>
              <a:buNone/>
            </a:pPr>
            <a:r>
              <a:rPr b="0" i="0" lang="en-US" sz="1400" u="none" cap="none" strike="noStrike">
                <a:solidFill>
                  <a:srgbClr val="FFFFFF"/>
                </a:solidFill>
                <a:latin typeface="Verdana"/>
                <a:ea typeface="Verdana"/>
                <a:cs typeface="Verdana"/>
                <a:sym typeface="Verdana"/>
              </a:rPr>
              <a:t>2 microsporideos, 4 myxozoos, 3 digeneos, 3 monogeneos y un acantocefalo.</a:t>
            </a:r>
            <a:endParaRPr/>
          </a:p>
          <a:p>
            <a:pPr indent="9525" lvl="1" marL="447675"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Tomado de Collins </a:t>
            </a:r>
            <a:r>
              <a:rPr b="0" i="1" lang="en-US" sz="1400" u="none" cap="none" strike="noStrike">
                <a:solidFill>
                  <a:srgbClr val="FFFFFF"/>
                </a:solidFill>
                <a:latin typeface="Verdana"/>
                <a:ea typeface="Verdana"/>
                <a:cs typeface="Verdana"/>
                <a:sym typeface="Verdana"/>
              </a:rPr>
              <a:t>et al</a:t>
            </a:r>
            <a:r>
              <a:rPr b="0" i="0" lang="en-US" sz="1400" u="none" cap="none" strike="noStrike">
                <a:solidFill>
                  <a:srgbClr val="FFFFFF"/>
                </a:solidFill>
                <a:latin typeface="Verdana"/>
                <a:ea typeface="Verdana"/>
                <a:cs typeface="Verdana"/>
                <a:sym typeface="Verdana"/>
              </a:rPr>
              <a:t> (2010)</a:t>
            </a:r>
            <a:endParaRPr/>
          </a:p>
        </p:txBody>
      </p:sp>
      <p:sp>
        <p:nvSpPr>
          <p:cNvPr id="240" name="Shape 240"/>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41" name="Shape 241"/>
          <p:cNvPicPr preferRelativeResize="0"/>
          <p:nvPr/>
        </p:nvPicPr>
        <p:blipFill rotWithShape="1">
          <a:blip r:embed="rId4">
            <a:alphaModFix/>
          </a:blip>
          <a:srcRect b="0" l="0" r="0" t="0"/>
          <a:stretch/>
        </p:blipFill>
        <p:spPr>
          <a:xfrm>
            <a:off x="1503673" y="858900"/>
            <a:ext cx="5904656" cy="48536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45" name="Shape 245"/>
        <p:cNvGrpSpPr/>
        <p:nvPr/>
      </p:nvGrpSpPr>
      <p:grpSpPr>
        <a:xfrm>
          <a:off x="0" y="0"/>
          <a:ext cx="0" cy="0"/>
          <a:chOff x="0" y="0"/>
          <a:chExt cx="0" cy="0"/>
        </a:xfrm>
      </p:grpSpPr>
      <p:sp>
        <p:nvSpPr>
          <p:cNvPr id="246" name="Shape 246"/>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47" name="Shape 247"/>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248" name="Shape 248"/>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49" name="Shape 249"/>
          <p:cNvPicPr preferRelativeResize="0"/>
          <p:nvPr/>
        </p:nvPicPr>
        <p:blipFill rotWithShape="1">
          <a:blip r:embed="rId4">
            <a:alphaModFix/>
          </a:blip>
          <a:srcRect b="0" l="0" r="18173" t="0"/>
          <a:stretch/>
        </p:blipFill>
        <p:spPr>
          <a:xfrm>
            <a:off x="90223" y="908720"/>
            <a:ext cx="6786034" cy="5472608"/>
          </a:xfrm>
          <a:prstGeom prst="rect">
            <a:avLst/>
          </a:prstGeom>
          <a:noFill/>
          <a:ln>
            <a:noFill/>
          </a:ln>
        </p:spPr>
      </p:pic>
      <p:sp>
        <p:nvSpPr>
          <p:cNvPr id="250" name="Shape 250"/>
          <p:cNvSpPr/>
          <p:nvPr/>
        </p:nvSpPr>
        <p:spPr>
          <a:xfrm>
            <a:off x="6876256" y="1000108"/>
            <a:ext cx="2123727" cy="2468368"/>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600" u="none" cap="none" strike="noStrike">
                <a:solidFill>
                  <a:srgbClr val="FFFFFF"/>
                </a:solidFill>
                <a:latin typeface="Verdana"/>
                <a:ea typeface="Verdana"/>
                <a:cs typeface="Verdana"/>
                <a:sym typeface="Verdana"/>
              </a:rPr>
              <a:t>Fenómenos emergentes: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rPr b="1" i="0" lang="en-US" sz="1600" u="none" cap="none" strike="noStrike">
                <a:solidFill>
                  <a:srgbClr val="FFFFFF"/>
                </a:solidFill>
                <a:latin typeface="Verdana"/>
                <a:ea typeface="Verdana"/>
                <a:cs typeface="Verdana"/>
                <a:sym typeface="Verdana"/>
              </a:rPr>
              <a:t>I) Interacciones</a:t>
            </a:r>
            <a:endParaRPr b="1" i="0" sz="1600" u="none" cap="none" strike="noStrike">
              <a:solidFill>
                <a:srgbClr val="FFFFFF"/>
              </a:solidFill>
              <a:latin typeface="Verdana"/>
              <a:ea typeface="Verdana"/>
              <a:cs typeface="Verdana"/>
              <a:sym typeface="Verdana"/>
            </a:endParaRPr>
          </a:p>
          <a:p>
            <a:pPr indent="0" lvl="1" marL="0"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 </a:t>
            </a:r>
            <a:endParaRPr/>
          </a:p>
          <a:p>
            <a:pPr indent="-342900" lvl="1" marL="342900" marR="0" rtl="0" algn="l">
              <a:spcBef>
                <a:spcPts val="280"/>
              </a:spcBef>
              <a:spcAft>
                <a:spcPts val="0"/>
              </a:spcAft>
              <a:buClr>
                <a:srgbClr val="D9D9D9"/>
              </a:buClr>
              <a:buSzPts val="1400"/>
              <a:buFont typeface="Verdana"/>
              <a:buAutoNum type="arabicParenR"/>
            </a:pPr>
            <a:r>
              <a:rPr b="0" i="1" lang="en-US" sz="1400" u="none" cap="none" strike="noStrike">
                <a:solidFill>
                  <a:srgbClr val="A5A5A5"/>
                </a:solidFill>
                <a:latin typeface="Verdana"/>
                <a:ea typeface="Verdana"/>
                <a:cs typeface="Verdana"/>
                <a:sym typeface="Verdana"/>
              </a:rPr>
              <a:t>Parásitos</a:t>
            </a:r>
            <a:endParaRPr/>
          </a:p>
          <a:p>
            <a:pPr indent="-342900" lvl="1" marL="342900" marR="0" rtl="0" algn="l">
              <a:spcBef>
                <a:spcPts val="280"/>
              </a:spcBef>
              <a:spcAft>
                <a:spcPts val="0"/>
              </a:spcAft>
              <a:buClr>
                <a:srgbClr val="D9D9D9"/>
              </a:buClr>
              <a:buSzPts val="1400"/>
              <a:buFont typeface="Verdana"/>
              <a:buAutoNum type="arabicParenR"/>
            </a:pPr>
            <a:r>
              <a:rPr b="0" i="1" lang="en-US" sz="1400" u="none" cap="none" strike="noStrike">
                <a:solidFill>
                  <a:srgbClr val="FFFFFF"/>
                </a:solidFill>
                <a:latin typeface="Verdana"/>
                <a:ea typeface="Verdana"/>
                <a:cs typeface="Verdana"/>
                <a:sym typeface="Verdana"/>
              </a:rPr>
              <a:t>Mamíferos: </a:t>
            </a:r>
            <a:endParaRPr/>
          </a:p>
          <a:p>
            <a:pPr indent="-347663" lvl="2" marL="538163" marR="0" rtl="0" algn="l">
              <a:spcBef>
                <a:spcPts val="280"/>
              </a:spcBef>
              <a:spcAft>
                <a:spcPts val="0"/>
              </a:spcAft>
              <a:buClr>
                <a:srgbClr val="D9D9D9"/>
              </a:buClr>
              <a:buSzPts val="1400"/>
              <a:buFont typeface="Times New Roman"/>
              <a:buAutoNum type="alphaLcPeriod"/>
            </a:pPr>
            <a:r>
              <a:rPr b="0" i="1" lang="en-US" sz="1400" u="none" cap="none" strike="noStrike">
                <a:solidFill>
                  <a:srgbClr val="FFFFFF"/>
                </a:solidFill>
                <a:latin typeface="Verdana"/>
                <a:ea typeface="Verdana"/>
                <a:cs typeface="Verdana"/>
                <a:sym typeface="Verdana"/>
              </a:rPr>
              <a:t>Killer Whales</a:t>
            </a:r>
            <a:endParaRPr b="0" i="1" sz="1400" u="none" cap="none" strike="noStrike">
              <a:solidFill>
                <a:srgbClr val="FFFFFF"/>
              </a:solidFill>
              <a:latin typeface="Verdana"/>
              <a:ea typeface="Verdana"/>
              <a:cs typeface="Verdana"/>
              <a:sym typeface="Verdana"/>
            </a:endParaRPr>
          </a:p>
          <a:p>
            <a:pPr indent="-347663" lvl="2" marL="538163" marR="0" rtl="0" algn="l">
              <a:spcBef>
                <a:spcPts val="280"/>
              </a:spcBef>
              <a:spcAft>
                <a:spcPts val="0"/>
              </a:spcAft>
              <a:buClr>
                <a:srgbClr val="D9D9D9"/>
              </a:buClr>
              <a:buSzPts val="1400"/>
              <a:buFont typeface="Times New Roman"/>
              <a:buAutoNum type="alphaLcPeriod"/>
            </a:pPr>
            <a:r>
              <a:rPr b="0" i="1" lang="en-US" sz="1400" u="none" cap="none" strike="noStrike">
                <a:solidFill>
                  <a:srgbClr val="BFBFBF"/>
                </a:solidFill>
                <a:latin typeface="Verdana"/>
                <a:ea typeface="Verdana"/>
                <a:cs typeface="Verdana"/>
                <a:sym typeface="Verdana"/>
              </a:rPr>
              <a:t>Sperm whales</a:t>
            </a:r>
            <a:endParaRPr b="0" i="0" sz="1400" u="none" cap="none" strike="noStrike">
              <a:solidFill>
                <a:srgbClr val="BFBFB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5" name="Shape 95"/>
        <p:cNvGrpSpPr/>
        <p:nvPr/>
      </p:nvGrpSpPr>
      <p:grpSpPr>
        <a:xfrm>
          <a:off x="0" y="0"/>
          <a:ext cx="0" cy="0"/>
          <a:chOff x="0" y="0"/>
          <a:chExt cx="0" cy="0"/>
        </a:xfrm>
      </p:grpSpPr>
      <p:sp>
        <p:nvSpPr>
          <p:cNvPr id="96" name="Shape 96"/>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97" name="Shape 97"/>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98" name="Shape 98"/>
          <p:cNvSpPr/>
          <p:nvPr/>
        </p:nvSpPr>
        <p:spPr>
          <a:xfrm>
            <a:off x="285720" y="1071546"/>
            <a:ext cx="6096000" cy="48577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chemeClr val="lt1"/>
                </a:solidFill>
                <a:latin typeface="Verdana"/>
                <a:ea typeface="Verdana"/>
                <a:cs typeface="Verdana"/>
                <a:sym typeface="Verdana"/>
              </a:rPr>
              <a:t>Biología,</a:t>
            </a:r>
            <a:endParaRPr/>
          </a:p>
          <a:p>
            <a:pPr indent="0" lvl="0" marL="0" marR="0" rtl="0" algn="l">
              <a:spcBef>
                <a:spcPts val="0"/>
              </a:spcBef>
              <a:spcAft>
                <a:spcPts val="0"/>
              </a:spcAft>
              <a:buNone/>
            </a:pPr>
            <a:r>
              <a:rPr b="1" i="0" lang="en-US" sz="5400" u="none" cap="none" strike="noStrike">
                <a:solidFill>
                  <a:schemeClr val="lt1"/>
                </a:solidFill>
                <a:latin typeface="Verdana"/>
                <a:ea typeface="Verdana"/>
                <a:cs typeface="Verdana"/>
                <a:sym typeface="Verdana"/>
              </a:rPr>
              <a:t>hábitat y distribución del </a:t>
            </a:r>
            <a:r>
              <a:rPr b="1" i="1" lang="en-US" sz="5400" u="none" cap="none" strike="noStrike">
                <a:solidFill>
                  <a:srgbClr val="00FFFF"/>
                </a:solidFill>
                <a:latin typeface="Verdana"/>
                <a:ea typeface="Verdana"/>
                <a:cs typeface="Verdana"/>
                <a:sym typeface="Verdana"/>
              </a:rPr>
              <a:t>Dissostichus eleginoides</a:t>
            </a:r>
            <a:endParaRPr b="0" i="1" sz="5400" u="none" cap="none" strike="noStrike">
              <a:solidFill>
                <a:srgbClr val="00FFFF"/>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54" name="Shape 254"/>
        <p:cNvGrpSpPr/>
        <p:nvPr/>
      </p:nvGrpSpPr>
      <p:grpSpPr>
        <a:xfrm>
          <a:off x="0" y="0"/>
          <a:ext cx="0" cy="0"/>
          <a:chOff x="0" y="0"/>
          <a:chExt cx="0" cy="0"/>
        </a:xfrm>
      </p:grpSpPr>
      <p:sp>
        <p:nvSpPr>
          <p:cNvPr id="255" name="Shape 25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56" name="Shape 256"/>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Interacciones con mamíferos: Orcas</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257" name="Shape 257"/>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58" name="Shape 258"/>
          <p:cNvPicPr preferRelativeResize="0"/>
          <p:nvPr/>
        </p:nvPicPr>
        <p:blipFill rotWithShape="1">
          <a:blip r:embed="rId4">
            <a:alphaModFix/>
          </a:blip>
          <a:srcRect b="0" l="0" r="0" t="0"/>
          <a:stretch/>
        </p:blipFill>
        <p:spPr>
          <a:xfrm>
            <a:off x="2584931" y="784966"/>
            <a:ext cx="6529477" cy="3220098"/>
          </a:xfrm>
          <a:prstGeom prst="rect">
            <a:avLst/>
          </a:prstGeom>
          <a:noFill/>
          <a:ln>
            <a:noFill/>
          </a:ln>
        </p:spPr>
      </p:pic>
      <p:pic>
        <p:nvPicPr>
          <p:cNvPr id="259" name="Shape 259"/>
          <p:cNvPicPr preferRelativeResize="0"/>
          <p:nvPr/>
        </p:nvPicPr>
        <p:blipFill rotWithShape="1">
          <a:blip r:embed="rId5">
            <a:alphaModFix/>
          </a:blip>
          <a:srcRect b="0" l="0" r="0" t="0"/>
          <a:stretch/>
        </p:blipFill>
        <p:spPr>
          <a:xfrm>
            <a:off x="53713" y="2288375"/>
            <a:ext cx="5576787" cy="3971873"/>
          </a:xfrm>
          <a:prstGeom prst="rect">
            <a:avLst/>
          </a:prstGeom>
          <a:noFill/>
          <a:ln>
            <a:noFill/>
          </a:ln>
        </p:spPr>
      </p:pic>
      <p:sp>
        <p:nvSpPr>
          <p:cNvPr id="260" name="Shape 260"/>
          <p:cNvSpPr/>
          <p:nvPr/>
        </p:nvSpPr>
        <p:spPr>
          <a:xfrm>
            <a:off x="5724128" y="4725144"/>
            <a:ext cx="324036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rgbClr val="C1FEEF"/>
                </a:solidFill>
                <a:latin typeface="Calibri"/>
                <a:ea typeface="Calibri"/>
                <a:cs typeface="Calibri"/>
                <a:sym typeface="Calibri"/>
              </a:rPr>
              <a:t>Tomado de Collins </a:t>
            </a:r>
            <a:r>
              <a:rPr b="1" i="1" lang="en-US" sz="1400" u="none" cap="none" strike="noStrike">
                <a:solidFill>
                  <a:srgbClr val="C1FEEF"/>
                </a:solidFill>
                <a:latin typeface="Calibri"/>
                <a:ea typeface="Calibri"/>
                <a:cs typeface="Calibri"/>
                <a:sym typeface="Calibri"/>
              </a:rPr>
              <a:t>et al.</a:t>
            </a:r>
            <a:r>
              <a:rPr b="1" i="0" lang="en-US" sz="1400" u="none" cap="none" strike="noStrike">
                <a:solidFill>
                  <a:srgbClr val="C1FEEF"/>
                </a:solidFill>
                <a:latin typeface="Calibri"/>
                <a:ea typeface="Calibri"/>
                <a:cs typeface="Calibri"/>
                <a:sym typeface="Calibri"/>
              </a:rPr>
              <a:t> (2010)</a:t>
            </a:r>
            <a:endParaRPr b="0" i="0" sz="1400" u="none" cap="none" strike="noStrike">
              <a:solidFill>
                <a:srgbClr val="C1FEE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4" name="Shape 264"/>
        <p:cNvGrpSpPr/>
        <p:nvPr/>
      </p:nvGrpSpPr>
      <p:grpSpPr>
        <a:xfrm>
          <a:off x="0" y="0"/>
          <a:ext cx="0" cy="0"/>
          <a:chOff x="0" y="0"/>
          <a:chExt cx="0" cy="0"/>
        </a:xfrm>
      </p:grpSpPr>
      <p:sp>
        <p:nvSpPr>
          <p:cNvPr id="265" name="Shape 26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66" name="Shape 266"/>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267" name="Shape 267"/>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68" name="Shape 268"/>
          <p:cNvPicPr preferRelativeResize="0"/>
          <p:nvPr/>
        </p:nvPicPr>
        <p:blipFill rotWithShape="1">
          <a:blip r:embed="rId4">
            <a:alphaModFix/>
          </a:blip>
          <a:srcRect b="0" l="0" r="18173" t="0"/>
          <a:stretch/>
        </p:blipFill>
        <p:spPr>
          <a:xfrm>
            <a:off x="90223" y="908720"/>
            <a:ext cx="6786034" cy="5472608"/>
          </a:xfrm>
          <a:prstGeom prst="rect">
            <a:avLst/>
          </a:prstGeom>
          <a:noFill/>
          <a:ln>
            <a:noFill/>
          </a:ln>
        </p:spPr>
      </p:pic>
      <p:sp>
        <p:nvSpPr>
          <p:cNvPr id="269" name="Shape 269"/>
          <p:cNvSpPr/>
          <p:nvPr/>
        </p:nvSpPr>
        <p:spPr>
          <a:xfrm>
            <a:off x="6876256" y="1000108"/>
            <a:ext cx="2123727" cy="2468368"/>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600" u="none" cap="none" strike="noStrike">
                <a:solidFill>
                  <a:srgbClr val="FFFFFF"/>
                </a:solidFill>
                <a:latin typeface="Verdana"/>
                <a:ea typeface="Verdana"/>
                <a:cs typeface="Verdana"/>
                <a:sym typeface="Verdana"/>
              </a:rPr>
              <a:t>Fenómenos emergentes: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rPr b="1" i="0" lang="en-US" sz="1600" u="none" cap="none" strike="noStrike">
                <a:solidFill>
                  <a:srgbClr val="FFFFFF"/>
                </a:solidFill>
                <a:latin typeface="Verdana"/>
                <a:ea typeface="Verdana"/>
                <a:cs typeface="Verdana"/>
                <a:sym typeface="Verdana"/>
              </a:rPr>
              <a:t>I) Interacciones</a:t>
            </a:r>
            <a:endParaRPr b="1" i="0" sz="1600" u="none" cap="none" strike="noStrike">
              <a:solidFill>
                <a:srgbClr val="FFFFFF"/>
              </a:solidFill>
              <a:latin typeface="Verdana"/>
              <a:ea typeface="Verdana"/>
              <a:cs typeface="Verdana"/>
              <a:sym typeface="Verdana"/>
            </a:endParaRPr>
          </a:p>
          <a:p>
            <a:pPr indent="0" lvl="1" marL="0"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 </a:t>
            </a:r>
            <a:endParaRPr b="0" i="0" sz="1400" u="none" cap="none" strike="noStrike">
              <a:solidFill>
                <a:srgbClr val="FFFFFF"/>
              </a:solidFill>
              <a:latin typeface="Verdana"/>
              <a:ea typeface="Verdana"/>
              <a:cs typeface="Verdana"/>
              <a:sym typeface="Verdana"/>
            </a:endParaRPr>
          </a:p>
          <a:p>
            <a:pPr indent="-342900" lvl="1" marL="342900" marR="0" rtl="0" algn="l">
              <a:spcBef>
                <a:spcPts val="280"/>
              </a:spcBef>
              <a:spcAft>
                <a:spcPts val="0"/>
              </a:spcAft>
              <a:buClr>
                <a:srgbClr val="D9D9D9"/>
              </a:buClr>
              <a:buSzPts val="1400"/>
              <a:buFont typeface="Verdana"/>
              <a:buAutoNum type="arabicParenR"/>
            </a:pPr>
            <a:r>
              <a:rPr b="0" i="1" lang="en-US" sz="1400" u="none" cap="none" strike="noStrike">
                <a:solidFill>
                  <a:srgbClr val="A5A5A5"/>
                </a:solidFill>
                <a:latin typeface="Verdana"/>
                <a:ea typeface="Verdana"/>
                <a:cs typeface="Verdana"/>
                <a:sym typeface="Verdana"/>
              </a:rPr>
              <a:t>Parásitos</a:t>
            </a:r>
            <a:endParaRPr/>
          </a:p>
          <a:p>
            <a:pPr indent="-342900" lvl="1" marL="342900" marR="0" rtl="0" algn="l">
              <a:spcBef>
                <a:spcPts val="280"/>
              </a:spcBef>
              <a:spcAft>
                <a:spcPts val="0"/>
              </a:spcAft>
              <a:buClr>
                <a:srgbClr val="D9D9D9"/>
              </a:buClr>
              <a:buSzPts val="1400"/>
              <a:buFont typeface="Verdana"/>
              <a:buAutoNum type="arabicParenR"/>
            </a:pPr>
            <a:r>
              <a:rPr b="0" i="1" lang="en-US" sz="1400" u="none" cap="none" strike="noStrike">
                <a:solidFill>
                  <a:srgbClr val="FFFFFF"/>
                </a:solidFill>
                <a:latin typeface="Verdana"/>
                <a:ea typeface="Verdana"/>
                <a:cs typeface="Verdana"/>
                <a:sym typeface="Verdana"/>
              </a:rPr>
              <a:t>Mamíferos: </a:t>
            </a:r>
            <a:endParaRPr/>
          </a:p>
          <a:p>
            <a:pPr indent="-347663" lvl="2" marL="538163" marR="0" rtl="0" algn="l">
              <a:spcBef>
                <a:spcPts val="280"/>
              </a:spcBef>
              <a:spcAft>
                <a:spcPts val="0"/>
              </a:spcAft>
              <a:buClr>
                <a:srgbClr val="D9D9D9"/>
              </a:buClr>
              <a:buSzPts val="1400"/>
              <a:buFont typeface="Times New Roman"/>
              <a:buAutoNum type="alphaLcPeriod"/>
            </a:pPr>
            <a:r>
              <a:rPr b="0" i="1" lang="en-US" sz="1400" u="none" cap="none" strike="noStrike">
                <a:solidFill>
                  <a:srgbClr val="BFBFBF"/>
                </a:solidFill>
                <a:latin typeface="Verdana"/>
                <a:ea typeface="Verdana"/>
                <a:cs typeface="Verdana"/>
                <a:sym typeface="Verdana"/>
              </a:rPr>
              <a:t>Killer Whales</a:t>
            </a:r>
            <a:endParaRPr b="0" i="1" sz="1400" u="none" cap="none" strike="noStrike">
              <a:solidFill>
                <a:srgbClr val="BFBFBF"/>
              </a:solidFill>
              <a:latin typeface="Verdana"/>
              <a:ea typeface="Verdana"/>
              <a:cs typeface="Verdana"/>
              <a:sym typeface="Verdana"/>
            </a:endParaRPr>
          </a:p>
          <a:p>
            <a:pPr indent="-347663" lvl="2" marL="538163" marR="0" rtl="0" algn="l">
              <a:spcBef>
                <a:spcPts val="280"/>
              </a:spcBef>
              <a:spcAft>
                <a:spcPts val="0"/>
              </a:spcAft>
              <a:buClr>
                <a:srgbClr val="D9D9D9"/>
              </a:buClr>
              <a:buSzPts val="1400"/>
              <a:buFont typeface="Times New Roman"/>
              <a:buAutoNum type="alphaLcPeriod"/>
            </a:pPr>
            <a:r>
              <a:rPr b="0" i="1" lang="en-US" sz="1400" u="none" cap="none" strike="noStrike">
                <a:solidFill>
                  <a:srgbClr val="FFFFFF"/>
                </a:solidFill>
                <a:latin typeface="Verdana"/>
                <a:ea typeface="Verdana"/>
                <a:cs typeface="Verdana"/>
                <a:sym typeface="Verdana"/>
              </a:rPr>
              <a:t>Sperm whales</a:t>
            </a:r>
            <a:endParaRPr b="0" i="1" sz="1400" u="none" cap="none" strike="noStrike">
              <a:solidFill>
                <a:srgbClr val="FFFFFF"/>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73" name="Shape 273"/>
        <p:cNvGrpSpPr/>
        <p:nvPr/>
      </p:nvGrpSpPr>
      <p:grpSpPr>
        <a:xfrm>
          <a:off x="0" y="0"/>
          <a:ext cx="0" cy="0"/>
          <a:chOff x="0" y="0"/>
          <a:chExt cx="0" cy="0"/>
        </a:xfrm>
      </p:grpSpPr>
      <p:sp>
        <p:nvSpPr>
          <p:cNvPr id="274" name="Shape 27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75" name="Shape 275"/>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Interacciones con mamíferos: Cachalotes</a:t>
            </a:r>
            <a:endParaRPr b="0" i="0" sz="2400" u="none" cap="none" strike="noStrike">
              <a:solidFill>
                <a:schemeClr val="lt1"/>
              </a:solidFill>
              <a:latin typeface="Verdana"/>
              <a:ea typeface="Verdana"/>
              <a:cs typeface="Verdana"/>
              <a:sym typeface="Verdana"/>
            </a:endParaRPr>
          </a:p>
        </p:txBody>
      </p:sp>
      <p:sp>
        <p:nvSpPr>
          <p:cNvPr id="276" name="Shape 276"/>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77" name="Shape 277"/>
          <p:cNvPicPr preferRelativeResize="0"/>
          <p:nvPr/>
        </p:nvPicPr>
        <p:blipFill rotWithShape="1">
          <a:blip r:embed="rId4">
            <a:alphaModFix/>
          </a:blip>
          <a:srcRect b="0" l="0" r="0" t="0"/>
          <a:stretch/>
        </p:blipFill>
        <p:spPr>
          <a:xfrm>
            <a:off x="1979712" y="620688"/>
            <a:ext cx="7008190" cy="3459659"/>
          </a:xfrm>
          <a:prstGeom prst="rect">
            <a:avLst/>
          </a:prstGeom>
          <a:noFill/>
          <a:ln>
            <a:noFill/>
          </a:ln>
        </p:spPr>
      </p:pic>
      <p:pic>
        <p:nvPicPr>
          <p:cNvPr id="278" name="Shape 278"/>
          <p:cNvPicPr preferRelativeResize="0"/>
          <p:nvPr/>
        </p:nvPicPr>
        <p:blipFill rotWithShape="1">
          <a:blip r:embed="rId5">
            <a:alphaModFix/>
          </a:blip>
          <a:srcRect b="0" l="0" r="0" t="0"/>
          <a:stretch/>
        </p:blipFill>
        <p:spPr>
          <a:xfrm>
            <a:off x="152401" y="1484784"/>
            <a:ext cx="4212910" cy="4538960"/>
          </a:xfrm>
          <a:prstGeom prst="rect">
            <a:avLst/>
          </a:prstGeom>
          <a:noFill/>
          <a:ln>
            <a:noFill/>
          </a:ln>
        </p:spPr>
      </p:pic>
      <p:pic>
        <p:nvPicPr>
          <p:cNvPr id="279" name="Shape 279"/>
          <p:cNvPicPr preferRelativeResize="0"/>
          <p:nvPr/>
        </p:nvPicPr>
        <p:blipFill rotWithShape="1">
          <a:blip r:embed="rId6">
            <a:alphaModFix/>
          </a:blip>
          <a:srcRect b="0" l="2382" r="0" t="0"/>
          <a:stretch/>
        </p:blipFill>
        <p:spPr>
          <a:xfrm>
            <a:off x="4427984" y="4113461"/>
            <a:ext cx="4189076" cy="24838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83" name="Shape 283"/>
        <p:cNvGrpSpPr/>
        <p:nvPr/>
      </p:nvGrpSpPr>
      <p:grpSpPr>
        <a:xfrm>
          <a:off x="0" y="0"/>
          <a:ext cx="0" cy="0"/>
          <a:chOff x="0" y="0"/>
          <a:chExt cx="0" cy="0"/>
        </a:xfrm>
      </p:grpSpPr>
      <p:sp>
        <p:nvSpPr>
          <p:cNvPr id="284" name="Shape 28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85" name="Shape 285"/>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286" name="Shape 286"/>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87" name="Shape 287"/>
          <p:cNvPicPr preferRelativeResize="0"/>
          <p:nvPr/>
        </p:nvPicPr>
        <p:blipFill rotWithShape="1">
          <a:blip r:embed="rId4">
            <a:alphaModFix/>
          </a:blip>
          <a:srcRect b="0" l="0" r="18173" t="0"/>
          <a:stretch/>
        </p:blipFill>
        <p:spPr>
          <a:xfrm>
            <a:off x="90223" y="908720"/>
            <a:ext cx="6786034" cy="5472608"/>
          </a:xfrm>
          <a:prstGeom prst="rect">
            <a:avLst/>
          </a:prstGeom>
          <a:noFill/>
          <a:ln>
            <a:noFill/>
          </a:ln>
        </p:spPr>
      </p:pic>
      <p:sp>
        <p:nvSpPr>
          <p:cNvPr id="288" name="Shape 288"/>
          <p:cNvSpPr/>
          <p:nvPr/>
        </p:nvSpPr>
        <p:spPr>
          <a:xfrm>
            <a:off x="6876256" y="1000108"/>
            <a:ext cx="2123727" cy="2431435"/>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600" u="none" cap="none" strike="noStrike">
                <a:solidFill>
                  <a:srgbClr val="FFFFFF"/>
                </a:solidFill>
                <a:latin typeface="Verdana"/>
                <a:ea typeface="Verdana"/>
                <a:cs typeface="Verdana"/>
                <a:sym typeface="Verdana"/>
              </a:rPr>
              <a:t>Fenómenos emergentes: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rPr b="1" i="0" lang="en-US" sz="1600" u="none" cap="none" strike="noStrike">
                <a:solidFill>
                  <a:srgbClr val="FFFFFF"/>
                </a:solidFill>
                <a:latin typeface="Verdana"/>
                <a:ea typeface="Verdana"/>
                <a:cs typeface="Verdana"/>
                <a:sym typeface="Verdana"/>
              </a:rPr>
              <a:t>I) Interacciones</a:t>
            </a:r>
            <a:endParaRPr b="1" i="0" sz="1600" u="none" cap="none" strike="noStrike">
              <a:solidFill>
                <a:srgbClr val="FFFFFF"/>
              </a:solidFill>
              <a:latin typeface="Verdana"/>
              <a:ea typeface="Verdana"/>
              <a:cs typeface="Verdana"/>
              <a:sym typeface="Verdana"/>
            </a:endParaRPr>
          </a:p>
          <a:p>
            <a:pPr indent="0" lvl="1" marL="0"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 </a:t>
            </a:r>
            <a:endParaRPr/>
          </a:p>
          <a:p>
            <a:pPr indent="-342900" lvl="1" marL="342900" marR="0" rtl="0" algn="l">
              <a:spcBef>
                <a:spcPts val="280"/>
              </a:spcBef>
              <a:spcAft>
                <a:spcPts val="0"/>
              </a:spcAft>
              <a:buClr>
                <a:srgbClr val="D9D9D9"/>
              </a:buClr>
              <a:buSzPts val="1400"/>
              <a:buFont typeface="Verdana"/>
              <a:buAutoNum type="arabicParenR"/>
            </a:pPr>
            <a:r>
              <a:rPr b="0" i="1" lang="en-US" sz="1400" u="none" cap="none" strike="noStrike">
                <a:solidFill>
                  <a:srgbClr val="A5A5A5"/>
                </a:solidFill>
                <a:latin typeface="Verdana"/>
                <a:ea typeface="Verdana"/>
                <a:cs typeface="Verdana"/>
                <a:sym typeface="Verdana"/>
              </a:rPr>
              <a:t>Parásitos</a:t>
            </a:r>
            <a:endParaRPr/>
          </a:p>
          <a:p>
            <a:pPr indent="-342900" lvl="1" marL="342900" marR="0" rtl="0" algn="l">
              <a:spcBef>
                <a:spcPts val="280"/>
              </a:spcBef>
              <a:spcAft>
                <a:spcPts val="0"/>
              </a:spcAft>
              <a:buClr>
                <a:srgbClr val="D9D9D9"/>
              </a:buClr>
              <a:buSzPts val="1400"/>
              <a:buFont typeface="Verdana"/>
              <a:buAutoNum type="arabicParenR"/>
            </a:pPr>
            <a:r>
              <a:rPr b="0" i="1" lang="en-US" sz="1400" u="none" cap="none" strike="noStrike">
                <a:solidFill>
                  <a:srgbClr val="A5A5A5"/>
                </a:solidFill>
                <a:latin typeface="Verdana"/>
                <a:ea typeface="Verdana"/>
                <a:cs typeface="Verdana"/>
                <a:sym typeface="Verdana"/>
              </a:rPr>
              <a:t>Mamíferos: </a:t>
            </a:r>
            <a:endParaRPr/>
          </a:p>
          <a:p>
            <a:pPr indent="-347663" lvl="2" marL="538163" marR="0" rtl="0" algn="l">
              <a:spcBef>
                <a:spcPts val="280"/>
              </a:spcBef>
              <a:spcAft>
                <a:spcPts val="0"/>
              </a:spcAft>
              <a:buClr>
                <a:srgbClr val="D9D9D9"/>
              </a:buClr>
              <a:buSzPts val="1400"/>
              <a:buFont typeface="Times New Roman"/>
              <a:buAutoNum type="alphaLcPeriod"/>
            </a:pPr>
            <a:r>
              <a:rPr b="0" i="1" lang="en-US" sz="1400" u="none" cap="none" strike="noStrike">
                <a:solidFill>
                  <a:srgbClr val="A5A5A5"/>
                </a:solidFill>
                <a:latin typeface="Verdana"/>
                <a:ea typeface="Verdana"/>
                <a:cs typeface="Verdana"/>
                <a:sym typeface="Verdana"/>
              </a:rPr>
              <a:t>Killer Whales</a:t>
            </a:r>
            <a:endParaRPr b="0" i="1" sz="1400" u="none" cap="none" strike="noStrike">
              <a:solidFill>
                <a:srgbClr val="A5A5A5"/>
              </a:solidFill>
              <a:latin typeface="Verdana"/>
              <a:ea typeface="Verdana"/>
              <a:cs typeface="Verdana"/>
              <a:sym typeface="Verdana"/>
            </a:endParaRPr>
          </a:p>
          <a:p>
            <a:pPr indent="-347663" lvl="2" marL="538163" marR="0" rtl="0" algn="l">
              <a:spcBef>
                <a:spcPts val="280"/>
              </a:spcBef>
              <a:spcAft>
                <a:spcPts val="0"/>
              </a:spcAft>
              <a:buClr>
                <a:srgbClr val="D9D9D9"/>
              </a:buClr>
              <a:buSzPts val="1400"/>
              <a:buFont typeface="Times New Roman"/>
              <a:buAutoNum type="alphaLcPeriod"/>
            </a:pPr>
            <a:r>
              <a:rPr b="0" i="1" lang="en-US" sz="1400" u="none" cap="none" strike="noStrike">
                <a:solidFill>
                  <a:srgbClr val="A5A5A5"/>
                </a:solidFill>
                <a:latin typeface="Verdana"/>
                <a:ea typeface="Verdana"/>
                <a:cs typeface="Verdana"/>
                <a:sym typeface="Verdana"/>
              </a:rPr>
              <a:t>Sperm whales</a:t>
            </a:r>
            <a:endParaRPr b="0" i="1" sz="1400" u="none" cap="none" strike="noStrike">
              <a:solidFill>
                <a:srgbClr val="A5A5A5"/>
              </a:solidFill>
              <a:latin typeface="Verdana"/>
              <a:ea typeface="Verdana"/>
              <a:cs typeface="Verdana"/>
              <a:sym typeface="Verdana"/>
            </a:endParaRPr>
          </a:p>
          <a:p>
            <a:pPr indent="-80963" lvl="1" marL="80963" marR="0" rtl="0" algn="l">
              <a:spcBef>
                <a:spcPts val="280"/>
              </a:spcBef>
              <a:spcAft>
                <a:spcPts val="0"/>
              </a:spcAft>
              <a:buClr>
                <a:srgbClr val="D9D9D9"/>
              </a:buClr>
              <a:buSzPts val="1400"/>
              <a:buFont typeface="Times New Roman"/>
              <a:buAutoNum type="arabicParenR"/>
            </a:pPr>
            <a:r>
              <a:rPr b="0" i="1" lang="en-US" sz="1400" u="none" cap="none" strike="noStrike">
                <a:solidFill>
                  <a:srgbClr val="FFFFFF"/>
                </a:solidFill>
                <a:latin typeface="Verdana"/>
                <a:ea typeface="Verdana"/>
                <a:cs typeface="Verdana"/>
                <a:sym typeface="Verdana"/>
              </a:rPr>
              <a:t>Aves</a:t>
            </a:r>
            <a:endParaRPr b="0" i="1" sz="1400" u="none" cap="none" strike="noStrike">
              <a:solidFill>
                <a:srgbClr val="FFFFFF"/>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92" name="Shape 292"/>
        <p:cNvGrpSpPr/>
        <p:nvPr/>
      </p:nvGrpSpPr>
      <p:grpSpPr>
        <a:xfrm>
          <a:off x="0" y="0"/>
          <a:ext cx="0" cy="0"/>
          <a:chOff x="0" y="0"/>
          <a:chExt cx="0" cy="0"/>
        </a:xfrm>
      </p:grpSpPr>
      <p:sp>
        <p:nvSpPr>
          <p:cNvPr id="293" name="Shape 29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294" name="Shape 294"/>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Interacciones con aves: efecto “cachalotera”</a:t>
            </a:r>
            <a:endParaRPr b="0" i="0" sz="2400" u="none" cap="none" strike="noStrike">
              <a:solidFill>
                <a:schemeClr val="lt1"/>
              </a:solidFill>
              <a:latin typeface="Verdana"/>
              <a:ea typeface="Verdana"/>
              <a:cs typeface="Verdana"/>
              <a:sym typeface="Verdana"/>
            </a:endParaRPr>
          </a:p>
        </p:txBody>
      </p:sp>
      <p:sp>
        <p:nvSpPr>
          <p:cNvPr id="295" name="Shape 29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296" name="Shape 296"/>
          <p:cNvPicPr preferRelativeResize="0"/>
          <p:nvPr/>
        </p:nvPicPr>
        <p:blipFill rotWithShape="1">
          <a:blip r:embed="rId4">
            <a:alphaModFix/>
          </a:blip>
          <a:srcRect b="0" l="0" r="0" t="0"/>
          <a:stretch/>
        </p:blipFill>
        <p:spPr>
          <a:xfrm>
            <a:off x="2286851" y="4189437"/>
            <a:ext cx="3517810" cy="2466032"/>
          </a:xfrm>
          <a:prstGeom prst="rect">
            <a:avLst/>
          </a:prstGeom>
          <a:noFill/>
          <a:ln>
            <a:noFill/>
          </a:ln>
        </p:spPr>
      </p:pic>
      <p:pic>
        <p:nvPicPr>
          <p:cNvPr id="297" name="Shape 297"/>
          <p:cNvPicPr preferRelativeResize="0"/>
          <p:nvPr/>
        </p:nvPicPr>
        <p:blipFill rotWithShape="1">
          <a:blip r:embed="rId5">
            <a:alphaModFix/>
          </a:blip>
          <a:srcRect b="0" l="0" r="0" t="0"/>
          <a:stretch/>
        </p:blipFill>
        <p:spPr>
          <a:xfrm>
            <a:off x="4644008" y="576254"/>
            <a:ext cx="3787346" cy="3567240"/>
          </a:xfrm>
          <a:prstGeom prst="rect">
            <a:avLst/>
          </a:prstGeom>
          <a:noFill/>
          <a:ln>
            <a:noFill/>
          </a:ln>
        </p:spPr>
      </p:pic>
      <p:pic>
        <p:nvPicPr>
          <p:cNvPr id="298" name="Shape 298"/>
          <p:cNvPicPr preferRelativeResize="0"/>
          <p:nvPr/>
        </p:nvPicPr>
        <p:blipFill rotWithShape="1">
          <a:blip r:embed="rId6">
            <a:alphaModFix/>
          </a:blip>
          <a:srcRect b="0" l="0" r="0" t="0"/>
          <a:stretch/>
        </p:blipFill>
        <p:spPr>
          <a:xfrm>
            <a:off x="138584" y="764705"/>
            <a:ext cx="3907172" cy="34316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02" name="Shape 302"/>
        <p:cNvGrpSpPr/>
        <p:nvPr/>
      </p:nvGrpSpPr>
      <p:grpSpPr>
        <a:xfrm>
          <a:off x="0" y="0"/>
          <a:ext cx="0" cy="0"/>
          <a:chOff x="0" y="0"/>
          <a:chExt cx="0" cy="0"/>
        </a:xfrm>
      </p:grpSpPr>
      <p:sp>
        <p:nvSpPr>
          <p:cNvPr id="303" name="Shape 30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04" name="Shape 304"/>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05" name="Shape 30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306" name="Shape 306"/>
          <p:cNvPicPr preferRelativeResize="0"/>
          <p:nvPr/>
        </p:nvPicPr>
        <p:blipFill rotWithShape="1">
          <a:blip r:embed="rId4">
            <a:alphaModFix/>
          </a:blip>
          <a:srcRect b="0" l="0" r="18173" t="0"/>
          <a:stretch/>
        </p:blipFill>
        <p:spPr>
          <a:xfrm>
            <a:off x="90223" y="908720"/>
            <a:ext cx="6786034" cy="5472608"/>
          </a:xfrm>
          <a:prstGeom prst="rect">
            <a:avLst/>
          </a:prstGeom>
          <a:noFill/>
          <a:ln>
            <a:noFill/>
          </a:ln>
        </p:spPr>
      </p:pic>
      <p:sp>
        <p:nvSpPr>
          <p:cNvPr id="307" name="Shape 307"/>
          <p:cNvSpPr/>
          <p:nvPr/>
        </p:nvSpPr>
        <p:spPr>
          <a:xfrm>
            <a:off x="6876256" y="1000108"/>
            <a:ext cx="2123727" cy="4038029"/>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600" u="none" cap="none" strike="noStrike">
                <a:solidFill>
                  <a:srgbClr val="FFFFFF"/>
                </a:solidFill>
                <a:latin typeface="Verdana"/>
                <a:ea typeface="Verdana"/>
                <a:cs typeface="Verdana"/>
                <a:sym typeface="Verdana"/>
              </a:rPr>
              <a:t>Fenómenos emergentes: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t/>
            </a:r>
            <a:endParaRPr b="1" i="0" sz="1600" u="none" cap="none" strike="noStrike">
              <a:solidFill>
                <a:srgbClr val="FFFFFF"/>
              </a:solidFill>
              <a:latin typeface="Verdana"/>
              <a:ea typeface="Verdana"/>
              <a:cs typeface="Verdana"/>
              <a:sym typeface="Verdana"/>
            </a:endParaRPr>
          </a:p>
          <a:p>
            <a:pPr indent="0" lvl="1" marL="0" marR="0" rtl="0" algn="l">
              <a:spcBef>
                <a:spcPts val="320"/>
              </a:spcBef>
              <a:spcAft>
                <a:spcPts val="0"/>
              </a:spcAft>
              <a:buNone/>
            </a:pPr>
            <a:r>
              <a:rPr b="1" i="0" lang="en-US" sz="1600" u="none" cap="none" strike="noStrike">
                <a:solidFill>
                  <a:srgbClr val="FFFFFF"/>
                </a:solidFill>
                <a:latin typeface="Verdana"/>
                <a:ea typeface="Verdana"/>
                <a:cs typeface="Verdana"/>
                <a:sym typeface="Verdana"/>
              </a:rPr>
              <a:t>II Uso y diseño de las artes de pesca</a:t>
            </a:r>
            <a:endParaRPr b="1" i="0" sz="1600" u="none" cap="none" strike="noStrike">
              <a:solidFill>
                <a:srgbClr val="FFFFFF"/>
              </a:solidFill>
              <a:latin typeface="Verdana"/>
              <a:ea typeface="Verdana"/>
              <a:cs typeface="Verdana"/>
              <a:sym typeface="Verdana"/>
            </a:endParaRPr>
          </a:p>
          <a:p>
            <a:pPr indent="0" lvl="1" marL="0"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 </a:t>
            </a:r>
            <a:endParaRPr b="0" i="1" sz="1400" u="none" cap="none" strike="noStrike">
              <a:solidFill>
                <a:srgbClr val="FFFFFF"/>
              </a:solidFill>
              <a:latin typeface="Verdana"/>
              <a:ea typeface="Verdana"/>
              <a:cs typeface="Verdana"/>
              <a:sym typeface="Verdana"/>
            </a:endParaRPr>
          </a:p>
          <a:p>
            <a:pPr indent="0" lvl="1" marL="0" marR="0" rtl="0" algn="l">
              <a:spcBef>
                <a:spcPts val="280"/>
              </a:spcBef>
              <a:spcAft>
                <a:spcPts val="0"/>
              </a:spcAft>
              <a:buNone/>
            </a:pPr>
            <a:r>
              <a:rPr b="0" i="0" lang="en-US" sz="1400" u="none" cap="none" strike="noStrike">
                <a:solidFill>
                  <a:srgbClr val="FFFFFF"/>
                </a:solidFill>
                <a:latin typeface="Verdana"/>
                <a:ea typeface="Verdana"/>
                <a:cs typeface="Verdana"/>
                <a:sym typeface="Verdana"/>
              </a:rPr>
              <a:t>Cambio en artes de pesca:</a:t>
            </a:r>
            <a:endParaRPr/>
          </a:p>
          <a:p>
            <a:pPr indent="-342900" lvl="1" marL="342900" marR="0" rtl="0" algn="l">
              <a:spcBef>
                <a:spcPts val="280"/>
              </a:spcBef>
              <a:spcAft>
                <a:spcPts val="0"/>
              </a:spcAft>
              <a:buClr>
                <a:srgbClr val="D9D9D9"/>
              </a:buClr>
              <a:buSzPts val="1400"/>
              <a:buFont typeface="Times New Roman"/>
              <a:buAutoNum type="alphaLcPeriod"/>
            </a:pPr>
            <a:r>
              <a:rPr b="0" i="0" lang="en-US" sz="1400" u="none" cap="none" strike="noStrike">
                <a:solidFill>
                  <a:schemeClr val="lt1"/>
                </a:solidFill>
                <a:latin typeface="Verdana"/>
                <a:ea typeface="Verdana"/>
                <a:cs typeface="Verdana"/>
                <a:sym typeface="Verdana"/>
              </a:rPr>
              <a:t>Palangre (</a:t>
            </a:r>
            <a:r>
              <a:rPr b="0" i="1" lang="en-US" sz="1400" u="none" cap="none" strike="noStrike">
                <a:solidFill>
                  <a:schemeClr val="lt1"/>
                </a:solidFill>
                <a:latin typeface="Verdana"/>
                <a:ea typeface="Verdana"/>
                <a:cs typeface="Verdana"/>
                <a:sym typeface="Verdana"/>
              </a:rPr>
              <a:t>long lines)</a:t>
            </a:r>
            <a:endParaRPr/>
          </a:p>
          <a:p>
            <a:pPr indent="-342900" lvl="1" marL="342900" marR="0" rtl="0" algn="l">
              <a:spcBef>
                <a:spcPts val="280"/>
              </a:spcBef>
              <a:spcAft>
                <a:spcPts val="0"/>
              </a:spcAft>
              <a:buClr>
                <a:srgbClr val="D9D9D9"/>
              </a:buClr>
              <a:buSzPts val="1400"/>
              <a:buFont typeface="Times New Roman"/>
              <a:buAutoNum type="alphaLcPeriod"/>
            </a:pPr>
            <a:r>
              <a:rPr b="0" i="0" lang="en-US" sz="1400" u="none" cap="none" strike="noStrike">
                <a:solidFill>
                  <a:schemeClr val="lt1"/>
                </a:solidFill>
                <a:latin typeface="Verdana"/>
                <a:ea typeface="Verdana"/>
                <a:cs typeface="Verdana"/>
                <a:sym typeface="Verdana"/>
              </a:rPr>
              <a:t>“Cachaloteras” (</a:t>
            </a:r>
            <a:r>
              <a:rPr b="0" i="1" lang="en-US" sz="1400" u="none" cap="none" strike="noStrike">
                <a:solidFill>
                  <a:schemeClr val="lt1"/>
                </a:solidFill>
                <a:latin typeface="Verdana"/>
                <a:ea typeface="Verdana"/>
                <a:cs typeface="Verdana"/>
                <a:sym typeface="Verdana"/>
              </a:rPr>
              <a:t>Trotline</a:t>
            </a:r>
            <a:r>
              <a:rPr b="0" i="0" lang="en-US" sz="1400" u="none" cap="none" strike="noStrike">
                <a:solidFill>
                  <a:schemeClr val="lt1"/>
                </a:solidFill>
                <a:latin typeface="Verdana"/>
                <a:ea typeface="Verdana"/>
                <a:cs typeface="Verdana"/>
                <a:sym typeface="Verdana"/>
              </a:rPr>
              <a:t>)</a:t>
            </a:r>
            <a:endParaRPr/>
          </a:p>
          <a:p>
            <a:pPr indent="-342900" lvl="1" marL="342900" marR="0" rtl="0" algn="l">
              <a:spcBef>
                <a:spcPts val="280"/>
              </a:spcBef>
              <a:spcAft>
                <a:spcPts val="0"/>
              </a:spcAft>
              <a:buClr>
                <a:srgbClr val="D9D9D9"/>
              </a:buClr>
              <a:buSzPts val="1400"/>
              <a:buFont typeface="Times New Roman"/>
              <a:buAutoNum type="alphaLcPeriod"/>
            </a:pPr>
            <a:r>
              <a:rPr b="0" i="0" lang="en-US" sz="1400" u="none" cap="none" strike="noStrike">
                <a:solidFill>
                  <a:schemeClr val="lt1"/>
                </a:solidFill>
                <a:latin typeface="Verdana"/>
                <a:ea typeface="Verdana"/>
                <a:cs typeface="Verdana"/>
                <a:sym typeface="Verdana"/>
              </a:rPr>
              <a:t>Variabilidad de diseños (BF vs lanchas)</a:t>
            </a:r>
            <a:endParaRPr b="0" i="0" sz="1400" u="none" cap="none" strike="noStrike">
              <a:solidFill>
                <a:schemeClr val="lt1"/>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11" name="Shape 311"/>
        <p:cNvGrpSpPr/>
        <p:nvPr/>
      </p:nvGrpSpPr>
      <p:grpSpPr>
        <a:xfrm>
          <a:off x="0" y="0"/>
          <a:ext cx="0" cy="0"/>
          <a:chOff x="0" y="0"/>
          <a:chExt cx="0" cy="0"/>
        </a:xfrm>
      </p:grpSpPr>
      <p:sp>
        <p:nvSpPr>
          <p:cNvPr id="312" name="Shape 312"/>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13" name="Shape 313"/>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Artes de pesca</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314" name="Shape 314"/>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315" name="Shape 315"/>
          <p:cNvPicPr preferRelativeResize="0"/>
          <p:nvPr/>
        </p:nvPicPr>
        <p:blipFill rotWithShape="1">
          <a:blip r:embed="rId4">
            <a:alphaModFix/>
          </a:blip>
          <a:srcRect b="0" l="0" r="0" t="0"/>
          <a:stretch/>
        </p:blipFill>
        <p:spPr>
          <a:xfrm>
            <a:off x="467544" y="756565"/>
            <a:ext cx="7849369" cy="5154617"/>
          </a:xfrm>
          <a:prstGeom prst="rect">
            <a:avLst/>
          </a:prstGeom>
          <a:noFill/>
          <a:ln>
            <a:noFill/>
          </a:ln>
        </p:spPr>
      </p:pic>
      <p:sp>
        <p:nvSpPr>
          <p:cNvPr id="316" name="Shape 316"/>
          <p:cNvSpPr/>
          <p:nvPr/>
        </p:nvSpPr>
        <p:spPr>
          <a:xfrm>
            <a:off x="539552" y="5911182"/>
            <a:ext cx="631844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rgbClr val="C1FEEF"/>
                </a:solidFill>
                <a:latin typeface="Calibri"/>
                <a:ea typeface="Calibri"/>
                <a:cs typeface="Calibri"/>
                <a:sym typeface="Calibri"/>
              </a:rPr>
              <a:t>Tomado de Collins et al (2010)</a:t>
            </a:r>
            <a:endParaRPr b="0" i="0" sz="1400" u="none" cap="none" strike="noStrike">
              <a:solidFill>
                <a:srgbClr val="C1FEE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20" name="Shape 320"/>
        <p:cNvGrpSpPr/>
        <p:nvPr/>
      </p:nvGrpSpPr>
      <p:grpSpPr>
        <a:xfrm>
          <a:off x="0" y="0"/>
          <a:ext cx="0" cy="0"/>
          <a:chOff x="0" y="0"/>
          <a:chExt cx="0" cy="0"/>
        </a:xfrm>
      </p:grpSpPr>
      <p:sp>
        <p:nvSpPr>
          <p:cNvPr id="321" name="Shape 321"/>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22" name="Shape 322"/>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“Cachalotera”</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323" name="Shape 323"/>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324" name="Shape 324"/>
          <p:cNvPicPr preferRelativeResize="0"/>
          <p:nvPr/>
        </p:nvPicPr>
        <p:blipFill rotWithShape="1">
          <a:blip r:embed="rId4">
            <a:alphaModFix/>
          </a:blip>
          <a:srcRect b="0" l="0" r="0" t="0"/>
          <a:stretch/>
        </p:blipFill>
        <p:spPr>
          <a:xfrm>
            <a:off x="4817961" y="3573016"/>
            <a:ext cx="4326039" cy="2808312"/>
          </a:xfrm>
          <a:prstGeom prst="rect">
            <a:avLst/>
          </a:prstGeom>
          <a:noFill/>
          <a:ln>
            <a:noFill/>
          </a:ln>
        </p:spPr>
      </p:pic>
      <p:pic>
        <p:nvPicPr>
          <p:cNvPr id="325" name="Shape 325"/>
          <p:cNvPicPr preferRelativeResize="0"/>
          <p:nvPr/>
        </p:nvPicPr>
        <p:blipFill rotWithShape="1">
          <a:blip r:embed="rId5">
            <a:alphaModFix/>
          </a:blip>
          <a:srcRect b="0" l="0" r="0" t="0"/>
          <a:stretch/>
        </p:blipFill>
        <p:spPr>
          <a:xfrm>
            <a:off x="176359" y="576255"/>
            <a:ext cx="5339304" cy="4076882"/>
          </a:xfrm>
          <a:prstGeom prst="rect">
            <a:avLst/>
          </a:prstGeom>
          <a:noFill/>
          <a:ln>
            <a:noFill/>
          </a:ln>
        </p:spPr>
      </p:pic>
      <p:sp>
        <p:nvSpPr>
          <p:cNvPr id="326" name="Shape 326"/>
          <p:cNvSpPr/>
          <p:nvPr/>
        </p:nvSpPr>
        <p:spPr>
          <a:xfrm>
            <a:off x="539552" y="5911182"/>
            <a:ext cx="631844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rgbClr val="C1FEEF"/>
                </a:solidFill>
                <a:latin typeface="Calibri"/>
                <a:ea typeface="Calibri"/>
                <a:cs typeface="Calibri"/>
                <a:sym typeface="Calibri"/>
              </a:rPr>
              <a:t>Tomado de Collins et al (2010)</a:t>
            </a:r>
            <a:endParaRPr b="0" i="0" sz="1400" u="none" cap="none" strike="noStrike">
              <a:solidFill>
                <a:srgbClr val="C1FEEF"/>
              </a:solidFill>
              <a:latin typeface="Calibri"/>
              <a:ea typeface="Calibri"/>
              <a:cs typeface="Calibri"/>
              <a:sym typeface="Calibri"/>
            </a:endParaRPr>
          </a:p>
        </p:txBody>
      </p:sp>
      <p:sp>
        <p:nvSpPr>
          <p:cNvPr id="327" name="Shape 327"/>
          <p:cNvSpPr/>
          <p:nvPr/>
        </p:nvSpPr>
        <p:spPr>
          <a:xfrm>
            <a:off x="5652120" y="1340768"/>
            <a:ext cx="335380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rgbClr val="C1FEEF"/>
                </a:solidFill>
                <a:latin typeface="Calibri"/>
                <a:ea typeface="Calibri"/>
                <a:cs typeface="Calibri"/>
                <a:sym typeface="Calibri"/>
              </a:rPr>
              <a:t>Tomado de Rulilar y Zuleta (2013)</a:t>
            </a:r>
            <a:endParaRPr b="0" i="0" sz="1400" u="none" cap="none" strike="noStrike">
              <a:solidFill>
                <a:srgbClr val="C1FEE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31" name="Shape 331"/>
        <p:cNvGrpSpPr/>
        <p:nvPr/>
      </p:nvGrpSpPr>
      <p:grpSpPr>
        <a:xfrm>
          <a:off x="0" y="0"/>
          <a:ext cx="0" cy="0"/>
          <a:chOff x="0" y="0"/>
          <a:chExt cx="0" cy="0"/>
        </a:xfrm>
      </p:grpSpPr>
      <p:sp>
        <p:nvSpPr>
          <p:cNvPr id="332" name="Shape 332"/>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33" name="Shape 333"/>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Desarrollo pesquería nacional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34" name="Shape 334"/>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335" name="Shape 335"/>
          <p:cNvPicPr preferRelativeResize="0"/>
          <p:nvPr/>
        </p:nvPicPr>
        <p:blipFill rotWithShape="1">
          <a:blip r:embed="rId4">
            <a:alphaModFix/>
          </a:blip>
          <a:srcRect b="0" l="0" r="0" t="0"/>
          <a:stretch/>
        </p:blipFill>
        <p:spPr>
          <a:xfrm>
            <a:off x="323528" y="798822"/>
            <a:ext cx="8280920" cy="55104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39" name="Shape 339"/>
        <p:cNvGrpSpPr/>
        <p:nvPr/>
      </p:nvGrpSpPr>
      <p:grpSpPr>
        <a:xfrm>
          <a:off x="0" y="0"/>
          <a:ext cx="0" cy="0"/>
          <a:chOff x="0" y="0"/>
          <a:chExt cx="0" cy="0"/>
        </a:xfrm>
      </p:grpSpPr>
      <p:sp>
        <p:nvSpPr>
          <p:cNvPr id="340" name="Shape 340"/>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41" name="Shape 341"/>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Cuotas y consumos por área de pesquería</a:t>
            </a:r>
            <a:endParaRPr b="0" i="0" sz="1800" u="none" cap="none" strike="noStrike">
              <a:solidFill>
                <a:srgbClr val="FFFF00"/>
              </a:solidFill>
              <a:latin typeface="Verdana"/>
              <a:ea typeface="Verdana"/>
              <a:cs typeface="Verdana"/>
              <a:sym typeface="Verdana"/>
            </a:endParaRPr>
          </a:p>
        </p:txBody>
      </p:sp>
      <p:sp>
        <p:nvSpPr>
          <p:cNvPr id="342" name="Shape 342"/>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343" name="Shape 343"/>
          <p:cNvPicPr preferRelativeResize="0"/>
          <p:nvPr/>
        </p:nvPicPr>
        <p:blipFill rotWithShape="1">
          <a:blip r:embed="rId4">
            <a:alphaModFix/>
          </a:blip>
          <a:srcRect b="0" l="0" r="0" t="0"/>
          <a:stretch/>
        </p:blipFill>
        <p:spPr>
          <a:xfrm>
            <a:off x="755576" y="986792"/>
            <a:ext cx="7380043" cy="5106504"/>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p:nvPr/>
        </p:nvSpPr>
        <p:spPr>
          <a:xfrm>
            <a:off x="152400" y="152400"/>
            <a:ext cx="8164513" cy="7762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6CB7"/>
                </a:solidFill>
                <a:latin typeface="Verdana"/>
                <a:ea typeface="Verdana"/>
                <a:cs typeface="Verdana"/>
                <a:sym typeface="Verdana"/>
              </a:rPr>
              <a:t>Características biológicas de </a:t>
            </a:r>
            <a:r>
              <a:rPr b="0" i="1" lang="en-US" sz="2400" u="none" cap="none" strike="noStrike">
                <a:solidFill>
                  <a:srgbClr val="006CB7"/>
                </a:solidFill>
                <a:latin typeface="Verdana"/>
                <a:ea typeface="Verdana"/>
                <a:cs typeface="Verdana"/>
                <a:sym typeface="Verdana"/>
              </a:rPr>
              <a:t>D. eleginoides</a:t>
            </a:r>
            <a:endParaRPr b="0" i="0" sz="1800" u="none" cap="none" strike="noStrike">
              <a:solidFill>
                <a:srgbClr val="EF4144"/>
              </a:solidFill>
              <a:latin typeface="Verdana"/>
              <a:ea typeface="Verdana"/>
              <a:cs typeface="Verdana"/>
              <a:sym typeface="Verdana"/>
            </a:endParaRPr>
          </a:p>
        </p:txBody>
      </p:sp>
      <p:sp>
        <p:nvSpPr>
          <p:cNvPr id="104" name="Shape 104"/>
          <p:cNvSpPr txBox="1"/>
          <p:nvPr/>
        </p:nvSpPr>
        <p:spPr>
          <a:xfrm>
            <a:off x="19050" y="6527800"/>
            <a:ext cx="7981974" cy="33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898989"/>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rgbClr val="898989"/>
              </a:solidFill>
              <a:latin typeface="Verdana"/>
              <a:ea typeface="Verdana"/>
              <a:cs typeface="Verdana"/>
              <a:sym typeface="Verdana"/>
            </a:endParaRPr>
          </a:p>
        </p:txBody>
      </p:sp>
      <p:sp>
        <p:nvSpPr>
          <p:cNvPr id="105" name="Shape 10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06" name="Shape 106"/>
          <p:cNvSpPr txBox="1"/>
          <p:nvPr/>
        </p:nvSpPr>
        <p:spPr>
          <a:xfrm>
            <a:off x="35496" y="536957"/>
            <a:ext cx="4213132" cy="6032421"/>
          </a:xfrm>
          <a:prstGeom prst="rect">
            <a:avLst/>
          </a:prstGeom>
          <a:noFill/>
          <a:ln>
            <a:noFill/>
          </a:ln>
        </p:spPr>
        <p:txBody>
          <a:bodyPr anchorCtr="0" anchor="t" bIns="45700" lIns="91425" spcFirstLastPara="1" rIns="91425" wrap="square" tIns="45700">
            <a:noAutofit/>
          </a:bodyPr>
          <a:lstStyle/>
          <a:p>
            <a:pPr indent="-85725" lvl="0" marL="85725" marR="0" rtl="0" algn="l">
              <a:spcBef>
                <a:spcPts val="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Productividad: media a baja</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Longevidad: 54 años </a:t>
            </a:r>
            <a:r>
              <a:rPr b="0" i="0" lang="en-US" sz="1400" u="none" cap="none" strike="noStrike">
                <a:solidFill>
                  <a:srgbClr val="2A58DA"/>
                </a:solidFill>
                <a:latin typeface="Calibri"/>
                <a:ea typeface="Calibri"/>
                <a:cs typeface="Calibri"/>
                <a:sym typeface="Calibri"/>
              </a:rPr>
              <a:t>(Horn, 2002)</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Talla máxima: 209,7 cm </a:t>
            </a:r>
            <a:r>
              <a:rPr b="0" i="0" lang="en-US" sz="1400" u="none" cap="none" strike="noStrike">
                <a:solidFill>
                  <a:srgbClr val="2A58DA"/>
                </a:solidFill>
                <a:latin typeface="Calibri"/>
                <a:ea typeface="Calibri"/>
                <a:cs typeface="Calibri"/>
                <a:sym typeface="Calibri"/>
              </a:rPr>
              <a:t>(Young </a:t>
            </a:r>
            <a:r>
              <a:rPr b="0" i="1" lang="en-US" sz="1400" u="none" cap="none" strike="noStrike">
                <a:solidFill>
                  <a:srgbClr val="2A58DA"/>
                </a:solidFill>
                <a:latin typeface="Calibri"/>
                <a:ea typeface="Calibri"/>
                <a:cs typeface="Calibri"/>
                <a:sym typeface="Calibri"/>
              </a:rPr>
              <a:t>et al</a:t>
            </a:r>
            <a:r>
              <a:rPr b="0" i="0" lang="en-US" sz="1400" u="none" cap="none" strike="noStrike">
                <a:solidFill>
                  <a:srgbClr val="2A58DA"/>
                </a:solidFill>
                <a:latin typeface="Calibri"/>
                <a:ea typeface="Calibri"/>
                <a:cs typeface="Calibri"/>
                <a:sym typeface="Calibri"/>
              </a:rPr>
              <a:t>., 1992)</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Talla 1° madurez (50%): 117 cm</a:t>
            </a:r>
            <a:r>
              <a:rPr b="0" i="0" lang="en-US" sz="1400" u="none" cap="none" strike="noStrike">
                <a:solidFill>
                  <a:srgbClr val="2A58DA"/>
                </a:solidFill>
                <a:latin typeface="Calibri"/>
                <a:ea typeface="Calibri"/>
                <a:cs typeface="Calibri"/>
                <a:sym typeface="Calibri"/>
              </a:rPr>
              <a:t> (Young </a:t>
            </a:r>
            <a:r>
              <a:rPr b="0" i="1" lang="en-US" sz="1400" u="none" cap="none" strike="noStrike">
                <a:solidFill>
                  <a:srgbClr val="2A58DA"/>
                </a:solidFill>
                <a:latin typeface="Calibri"/>
                <a:ea typeface="Calibri"/>
                <a:cs typeface="Calibri"/>
                <a:sym typeface="Calibri"/>
              </a:rPr>
              <a:t>et al</a:t>
            </a:r>
            <a:r>
              <a:rPr b="0" i="0" lang="en-US" sz="1400" u="none" cap="none" strike="noStrike">
                <a:solidFill>
                  <a:srgbClr val="2A58DA"/>
                </a:solidFill>
                <a:latin typeface="Calibri"/>
                <a:ea typeface="Calibri"/>
                <a:cs typeface="Calibri"/>
                <a:sym typeface="Calibri"/>
              </a:rPr>
              <a:t>, 1999)</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Dieta: </a:t>
            </a:r>
            <a:r>
              <a:rPr b="0" i="0" lang="en-US" sz="1400" u="none" cap="none" strike="noStrike">
                <a:solidFill>
                  <a:srgbClr val="2A58DA"/>
                </a:solidFill>
                <a:latin typeface="Calibri"/>
                <a:ea typeface="Calibri"/>
                <a:cs typeface="Calibri"/>
                <a:sym typeface="Calibri"/>
              </a:rPr>
              <a:t>piscívora (mictófidos, gadiformes,  macrúridos, ofídidos, nototénidos), crustáceos (eufáusidos, anfipodos) y cefalópodos (calamares). Adultos carroñeros (?)</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Desove</a:t>
            </a:r>
            <a:r>
              <a:rPr b="0" i="0" lang="en-US" sz="1400" u="none" cap="none" strike="noStrike">
                <a:solidFill>
                  <a:srgbClr val="2A58DA"/>
                </a:solidFill>
                <a:latin typeface="Calibri"/>
                <a:ea typeface="Calibri"/>
                <a:cs typeface="Calibri"/>
                <a:sym typeface="Calibri"/>
              </a:rPr>
              <a:t>: en invierno, en aguas profundas</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Huevos</a:t>
            </a:r>
            <a:r>
              <a:rPr b="0" i="0" lang="en-US" sz="1400" u="none" cap="none" strike="noStrike">
                <a:solidFill>
                  <a:srgbClr val="2A58DA"/>
                </a:solidFill>
                <a:latin typeface="Calibri"/>
                <a:ea typeface="Calibri"/>
                <a:cs typeface="Calibri"/>
                <a:sym typeface="Calibri"/>
              </a:rPr>
              <a:t>: grandes (4,3–4,7 mm de diámetro) con alto contenido oleoso (boyantez positiva)</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Larvas y juveniles:</a:t>
            </a:r>
            <a:r>
              <a:rPr b="0" i="0" lang="en-US" sz="1400" u="none" cap="none" strike="noStrike">
                <a:solidFill>
                  <a:srgbClr val="2A58DA"/>
                </a:solidFill>
                <a:latin typeface="Calibri"/>
                <a:ea typeface="Calibri"/>
                <a:cs typeface="Calibri"/>
                <a:sym typeface="Calibri"/>
              </a:rPr>
              <a:t> viven en ambiente bento-pelágico (plataforma continental) hasta los 4 a 5 años. Entre 50 a 70 cm comienzan a profundizarse (cambio de dieta)</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Comportamiento de Juveniles:</a:t>
            </a:r>
            <a:r>
              <a:rPr b="0" i="0" lang="en-US" sz="1400" u="none" cap="none" strike="noStrike">
                <a:solidFill>
                  <a:srgbClr val="2A58DA"/>
                </a:solidFill>
                <a:latin typeface="Calibri"/>
                <a:ea typeface="Calibri"/>
                <a:cs typeface="Calibri"/>
                <a:sym typeface="Calibri"/>
              </a:rPr>
              <a:t> grandes desplazamientos (2 mil millas), transportados por las masas circumantárticas de aguas frías (AIA). </a:t>
            </a:r>
            <a:endParaRPr b="0" i="0" sz="1400" u="none" cap="none" strike="noStrike">
              <a:solidFill>
                <a:srgbClr val="2A58DA"/>
              </a:solidFill>
              <a:latin typeface="Calibri"/>
              <a:ea typeface="Calibri"/>
              <a:cs typeface="Calibri"/>
              <a:sym typeface="Calibri"/>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Adultos : </a:t>
            </a:r>
            <a:r>
              <a:rPr b="0" i="0" lang="en-US" sz="1400" u="none" cap="none" strike="noStrike">
                <a:solidFill>
                  <a:srgbClr val="2A58DA"/>
                </a:solidFill>
                <a:latin typeface="Calibri"/>
                <a:ea typeface="Calibri"/>
                <a:cs typeface="Calibri"/>
                <a:sym typeface="Calibri"/>
              </a:rPr>
              <a:t>en aguas profundas (bajo 500 m)</a:t>
            </a:r>
            <a:endParaRPr/>
          </a:p>
          <a:p>
            <a:pPr indent="-85725" lvl="0" marL="85725" marR="0" rtl="0" algn="l">
              <a:spcBef>
                <a:spcPts val="60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Morfología:</a:t>
            </a:r>
            <a:r>
              <a:rPr b="0" i="0" lang="en-US" sz="1400" u="none" cap="none" strike="noStrike">
                <a:solidFill>
                  <a:srgbClr val="2A58DA"/>
                </a:solidFill>
                <a:latin typeface="Calibri"/>
                <a:ea typeface="Calibri"/>
                <a:cs typeface="Calibri"/>
                <a:sym typeface="Calibri"/>
              </a:rPr>
              <a:t> carecen de vejiga natatoria (no hidroacustables) pero por el gran contenido de grasa en las fibras musculares  y desmineralización ósea tienen boyantez neutra</a:t>
            </a:r>
            <a:endParaRPr/>
          </a:p>
          <a:p>
            <a:pPr indent="-85725" lvl="0" marL="85725" marR="0" rtl="0" algn="l">
              <a:spcBef>
                <a:spcPts val="0"/>
              </a:spcBef>
              <a:spcAft>
                <a:spcPts val="0"/>
              </a:spcAft>
              <a:buClr>
                <a:srgbClr val="2A58DA"/>
              </a:buClr>
              <a:buSzPts val="1400"/>
              <a:buFont typeface="Arial"/>
              <a:buChar char="•"/>
            </a:pPr>
            <a:r>
              <a:rPr b="1" i="0" lang="en-US" sz="1400" u="none" cap="none" strike="noStrike">
                <a:solidFill>
                  <a:srgbClr val="2A58DA"/>
                </a:solidFill>
                <a:latin typeface="Calibri"/>
                <a:ea typeface="Calibri"/>
                <a:cs typeface="Calibri"/>
                <a:sym typeface="Calibri"/>
              </a:rPr>
              <a:t>Filopatría:</a:t>
            </a:r>
            <a:r>
              <a:rPr b="0" i="0" lang="en-US" sz="1400" u="none" cap="none" strike="noStrike">
                <a:solidFill>
                  <a:srgbClr val="2A58DA"/>
                </a:solidFill>
                <a:latin typeface="Calibri"/>
                <a:ea typeface="Calibri"/>
                <a:cs typeface="Calibri"/>
                <a:sym typeface="Calibri"/>
              </a:rPr>
              <a:t>  observado principalmente en hembras (dispersión de machos)</a:t>
            </a:r>
            <a:endParaRPr/>
          </a:p>
        </p:txBody>
      </p:sp>
      <p:pic>
        <p:nvPicPr>
          <p:cNvPr id="107" name="Shape 107"/>
          <p:cNvPicPr preferRelativeResize="0"/>
          <p:nvPr/>
        </p:nvPicPr>
        <p:blipFill rotWithShape="1">
          <a:blip r:embed="rId3">
            <a:alphaModFix/>
          </a:blip>
          <a:srcRect b="0" l="0" r="16455" t="0"/>
          <a:stretch/>
        </p:blipFill>
        <p:spPr>
          <a:xfrm>
            <a:off x="4286248" y="1000108"/>
            <a:ext cx="4786346" cy="4786346"/>
          </a:xfrm>
          <a:prstGeom prst="rect">
            <a:avLst/>
          </a:prstGeom>
          <a:noFill/>
          <a:ln>
            <a:noFill/>
          </a:ln>
        </p:spPr>
      </p:pic>
      <p:sp>
        <p:nvSpPr>
          <p:cNvPr id="108" name="Shape 108"/>
          <p:cNvSpPr/>
          <p:nvPr/>
        </p:nvSpPr>
        <p:spPr>
          <a:xfrm>
            <a:off x="4427984" y="5847655"/>
            <a:ext cx="4572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accent2"/>
                </a:solidFill>
                <a:latin typeface="Calibri"/>
                <a:ea typeface="Calibri"/>
                <a:cs typeface="Calibri"/>
                <a:sym typeface="Calibri"/>
              </a:rPr>
              <a:t>Ilustración esquemática de la distribución vertical de </a:t>
            </a:r>
            <a:r>
              <a:rPr b="0" i="1" lang="en-US" sz="1200" u="none" cap="none" strike="noStrike">
                <a:solidFill>
                  <a:schemeClr val="accent2"/>
                </a:solidFill>
                <a:latin typeface="Calibri"/>
                <a:ea typeface="Calibri"/>
                <a:cs typeface="Calibri"/>
                <a:sym typeface="Calibri"/>
              </a:rPr>
              <a:t>Dissostichus eleginoides</a:t>
            </a:r>
            <a:r>
              <a:rPr b="0" i="0" lang="en-US" sz="1200" u="none" cap="none" strike="noStrike">
                <a:solidFill>
                  <a:schemeClr val="accent2"/>
                </a:solidFill>
                <a:latin typeface="Calibri"/>
                <a:ea typeface="Calibri"/>
                <a:cs typeface="Calibri"/>
                <a:sym typeface="Calibri"/>
              </a:rPr>
              <a:t> (tomado de Collins </a:t>
            </a:r>
            <a:r>
              <a:rPr b="0" i="1" lang="en-US" sz="1200" u="none" cap="none" strike="noStrike">
                <a:solidFill>
                  <a:schemeClr val="accent2"/>
                </a:solidFill>
                <a:latin typeface="Calibri"/>
                <a:ea typeface="Calibri"/>
                <a:cs typeface="Calibri"/>
                <a:sym typeface="Calibri"/>
              </a:rPr>
              <a:t>et al,</a:t>
            </a:r>
            <a:r>
              <a:rPr b="0" i="0" lang="en-US" sz="1200" u="none" cap="none" strike="noStrike">
                <a:solidFill>
                  <a:schemeClr val="accent2"/>
                </a:solidFill>
                <a:latin typeface="Calibri"/>
                <a:ea typeface="Calibri"/>
                <a:cs typeface="Calibri"/>
                <a:sym typeface="Calibri"/>
              </a:rPr>
              <a:t> 2010).</a:t>
            </a:r>
            <a:endParaRPr b="0" i="0" sz="1200" u="none" cap="none" strike="noStrike">
              <a:solidFill>
                <a:schemeClr val="accent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47" name="Shape 347"/>
        <p:cNvGrpSpPr/>
        <p:nvPr/>
      </p:nvGrpSpPr>
      <p:grpSpPr>
        <a:xfrm>
          <a:off x="0" y="0"/>
          <a:ext cx="0" cy="0"/>
          <a:chOff x="0" y="0"/>
          <a:chExt cx="0" cy="0"/>
        </a:xfrm>
      </p:grpSpPr>
      <p:sp>
        <p:nvSpPr>
          <p:cNvPr id="348" name="Shape 348"/>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49" name="Shape 349"/>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350" name="Shape 350"/>
          <p:cNvSpPr/>
          <p:nvPr/>
        </p:nvSpPr>
        <p:spPr>
          <a:xfrm>
            <a:off x="285720" y="1071546"/>
            <a:ext cx="6096000" cy="48577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chemeClr val="lt1"/>
                </a:solidFill>
                <a:latin typeface="Verdana"/>
                <a:ea typeface="Verdana"/>
                <a:cs typeface="Verdana"/>
                <a:sym typeface="Verdana"/>
              </a:rPr>
              <a:t>Estudios del bacalao</a:t>
            </a:r>
            <a:endParaRPr b="0" i="0" sz="5400" u="none" cap="none" strike="noStrike">
              <a:solidFill>
                <a:schemeClr val="lt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54" name="Shape 354"/>
        <p:cNvGrpSpPr/>
        <p:nvPr/>
      </p:nvGrpSpPr>
      <p:grpSpPr>
        <a:xfrm>
          <a:off x="0" y="0"/>
          <a:ext cx="0" cy="0"/>
          <a:chOff x="0" y="0"/>
          <a:chExt cx="0" cy="0"/>
        </a:xfrm>
      </p:grpSpPr>
      <p:sp>
        <p:nvSpPr>
          <p:cNvPr id="355" name="Shape 35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56" name="Shape 356"/>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57" name="Shape 357"/>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358" name="Shape 358"/>
          <p:cNvSpPr/>
          <p:nvPr/>
        </p:nvSpPr>
        <p:spPr>
          <a:xfrm>
            <a:off x="21619" y="576254"/>
            <a:ext cx="8802476" cy="578619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Asesoría Integral para la Pesca y Acuicultura. Programa de Seguimiento de las Pesquerías Demersales y Aguas Profundas: Recursos de Aguas Profundas</a:t>
            </a:r>
            <a:r>
              <a:rPr b="0" i="0" lang="en-US" sz="1600" u="none" cap="none" strike="noStrike">
                <a:solidFill>
                  <a:srgbClr val="FFFF00"/>
                </a:solidFill>
                <a:latin typeface="Calibri"/>
                <a:ea typeface="Calibri"/>
                <a:cs typeface="Calibri"/>
                <a:sym typeface="Calibri"/>
              </a:rPr>
              <a:t> </a:t>
            </a:r>
            <a:endParaRPr/>
          </a:p>
          <a:p>
            <a:pPr indent="0" lvl="2" marL="914400" marR="0" rtl="0" algn="l">
              <a:spcBef>
                <a:spcPts val="0"/>
              </a:spcBef>
              <a:spcAft>
                <a:spcPts val="0"/>
              </a:spcAft>
              <a:buNone/>
            </a:pPr>
            <a:r>
              <a:rPr b="0" i="0" lang="en-US" sz="1600" u="none" cap="none" strike="noStrike">
                <a:solidFill>
                  <a:srgbClr val="DCF3E9"/>
                </a:solidFill>
                <a:latin typeface="Calibri"/>
                <a:ea typeface="Calibri"/>
                <a:cs typeface="Calibri"/>
                <a:sym typeface="Calibri"/>
              </a:rPr>
              <a:t>Levantamiento y análisis de información biológica, pesquera y comercial de los recursos demersales de aguas profundas a nivel nacional (principalmente desde la V a la XII Región).</a:t>
            </a:r>
            <a:endParaRPr/>
          </a:p>
          <a:p>
            <a:pPr indent="0" lvl="2" marL="914400" marR="0" rtl="0" algn="l">
              <a:spcBef>
                <a:spcPts val="0"/>
              </a:spcBef>
              <a:spcAft>
                <a:spcPts val="0"/>
              </a:spcAft>
              <a:buNone/>
            </a:pPr>
            <a:r>
              <a:t/>
            </a:r>
            <a:endParaRPr b="0" i="0" sz="1600" u="none" cap="none" strike="noStrike">
              <a:solidFill>
                <a:srgbClr val="DCF3E9"/>
              </a:solidFill>
              <a:latin typeface="Calibri"/>
              <a:ea typeface="Calibri"/>
              <a:cs typeface="Calibri"/>
              <a:sym typeface="Calibri"/>
            </a:endParaRPr>
          </a:p>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Estatus y posibilidades de explotación biológicamente sustentables de los principales recursos pesqueros nacionales. Bacalao de profundidad</a:t>
            </a:r>
            <a:endParaRPr b="0" i="0" sz="1800" u="none" cap="none" strike="noStrike">
              <a:solidFill>
                <a:srgbClr val="FFFF00"/>
              </a:solidFill>
              <a:latin typeface="Calibri"/>
              <a:ea typeface="Calibri"/>
              <a:cs typeface="Calibri"/>
              <a:sym typeface="Calibri"/>
            </a:endParaRPr>
          </a:p>
          <a:p>
            <a:pPr indent="0" lvl="2" marL="914400" marR="0" rtl="0" algn="l">
              <a:spcBef>
                <a:spcPts val="0"/>
              </a:spcBef>
              <a:spcAft>
                <a:spcPts val="0"/>
              </a:spcAft>
              <a:buNone/>
            </a:pPr>
            <a:r>
              <a:rPr b="0" i="0" lang="en-US" sz="1600" u="none" cap="none" strike="noStrike">
                <a:solidFill>
                  <a:srgbClr val="DCF3E9"/>
                </a:solidFill>
                <a:latin typeface="Calibri"/>
                <a:ea typeface="Calibri"/>
                <a:cs typeface="Calibri"/>
                <a:sym typeface="Calibri"/>
              </a:rPr>
              <a:t>Estudio cuantitativo para determinar el estatus del recurso y asesorar sobre el rango de CBA al Comité Científico Técnico de los Recursos Demersales de Aguas Profundas.</a:t>
            </a:r>
            <a:endParaRPr/>
          </a:p>
          <a:p>
            <a:pPr indent="0" lvl="2" marL="914400" marR="0" rtl="0" algn="l">
              <a:spcBef>
                <a:spcPts val="0"/>
              </a:spcBef>
              <a:spcAft>
                <a:spcPts val="0"/>
              </a:spcAft>
              <a:buNone/>
            </a:pPr>
            <a:r>
              <a:t/>
            </a:r>
            <a:endParaRPr b="0" i="0" sz="1600" u="none" cap="none" strike="noStrike">
              <a:solidFill>
                <a:srgbClr val="DCF3E9"/>
              </a:solidFill>
              <a:latin typeface="Calibri"/>
              <a:ea typeface="Calibri"/>
              <a:cs typeface="Calibri"/>
              <a:sym typeface="Calibri"/>
            </a:endParaRPr>
          </a:p>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Programa Plurianual de Marcaje y Recaptura de Bacalao de profundidad a escala nacional, Etapa I, año 2014 (FIP 2014-03)</a:t>
            </a:r>
            <a:endParaRPr b="0" i="0" sz="1800" u="none" cap="none" strike="noStrike">
              <a:solidFill>
                <a:srgbClr val="FFFF00"/>
              </a:solidFill>
              <a:latin typeface="Calibri"/>
              <a:ea typeface="Calibri"/>
              <a:cs typeface="Calibri"/>
              <a:sym typeface="Calibri"/>
            </a:endParaRPr>
          </a:p>
          <a:p>
            <a:pPr indent="0" lvl="2" marL="914400" marR="0" rtl="0" algn="l">
              <a:spcBef>
                <a:spcPts val="0"/>
              </a:spcBef>
              <a:spcAft>
                <a:spcPts val="0"/>
              </a:spcAft>
              <a:buNone/>
            </a:pPr>
            <a:r>
              <a:rPr b="0" i="0" lang="en-US" sz="1600" u="none" cap="none" strike="noStrike">
                <a:solidFill>
                  <a:srgbClr val="DCF3E9"/>
                </a:solidFill>
                <a:latin typeface="Calibri"/>
                <a:ea typeface="Calibri"/>
                <a:cs typeface="Calibri"/>
                <a:sym typeface="Calibri"/>
              </a:rPr>
              <a:t>Estudio piloto orientado al desarrollo metodológico para implementar un Programa de Marcaje y Recaptura de esta especie durante los próximos años a nivel nacional y con estándares internacionales, con fines de generar índices de abundancia independientes de la pesquería apropiados para la evaluación de stock de este recurso.</a:t>
            </a:r>
            <a:endParaRPr/>
          </a:p>
          <a:p>
            <a:pPr indent="0" lvl="2" marL="914400" marR="0" rtl="0" algn="l">
              <a:spcBef>
                <a:spcPts val="0"/>
              </a:spcBef>
              <a:spcAft>
                <a:spcPts val="0"/>
              </a:spcAft>
              <a:buNone/>
            </a:pPr>
            <a:r>
              <a:t/>
            </a:r>
            <a:endParaRPr b="0" i="0" sz="1600" u="none" cap="none" strike="noStrike">
              <a:solidFill>
                <a:srgbClr val="DCF3E9"/>
              </a:solidFill>
              <a:latin typeface="Calibri"/>
              <a:ea typeface="Calibri"/>
              <a:cs typeface="Calibri"/>
              <a:sym typeface="Calibri"/>
            </a:endParaRPr>
          </a:p>
          <a:p>
            <a:pPr indent="-285750" lvl="2"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Programa Anual de Revisión Experta a la Asesoría Científica de las Principales Pesquerías Nacionales, año 2013: Bacalao de profundidad (</a:t>
            </a:r>
            <a:r>
              <a:rPr b="1" i="1" lang="en-US" sz="1800" u="none" cap="none" strike="noStrike">
                <a:solidFill>
                  <a:srgbClr val="FFFF00"/>
                </a:solidFill>
                <a:latin typeface="Calibri"/>
                <a:ea typeface="Calibri"/>
                <a:cs typeface="Calibri"/>
                <a:sym typeface="Calibri"/>
              </a:rPr>
              <a:t>Dissostichus eleginoides</a:t>
            </a:r>
            <a:r>
              <a:rPr b="1" i="0" lang="en-US" sz="1800" u="none" cap="none" strike="noStrike">
                <a:solidFill>
                  <a:srgbClr val="FFFF00"/>
                </a:solidFill>
                <a:latin typeface="Calibri"/>
                <a:ea typeface="Calibri"/>
                <a:cs typeface="Calibri"/>
                <a:sym typeface="Calibri"/>
              </a:rPr>
              <a:t>) y Camarón naylon (</a:t>
            </a:r>
            <a:r>
              <a:rPr b="1" i="1" lang="en-US" sz="1800" u="none" cap="none" strike="noStrike">
                <a:solidFill>
                  <a:srgbClr val="FFFF00"/>
                </a:solidFill>
                <a:latin typeface="Calibri"/>
                <a:ea typeface="Calibri"/>
                <a:cs typeface="Calibri"/>
                <a:sym typeface="Calibri"/>
              </a:rPr>
              <a:t>Heterocarpus reedi</a:t>
            </a:r>
            <a:r>
              <a:rPr b="1" i="0" lang="en-US" sz="1800" u="none" cap="none" strike="noStrike">
                <a:solidFill>
                  <a:srgbClr val="FFFF00"/>
                </a:solidFill>
                <a:latin typeface="Calibri"/>
                <a:ea typeface="Calibri"/>
                <a:cs typeface="Calibri"/>
                <a:sym typeface="Calibri"/>
              </a:rPr>
              <a:t>). Ejecutor: UDEC (Proyecto 2013-90-DAP-23)</a:t>
            </a:r>
            <a:endParaRPr b="1" i="0" sz="1800" u="none" cap="none" strike="noStrike">
              <a:solidFill>
                <a:srgbClr val="FFFF00"/>
              </a:solidFill>
              <a:latin typeface="Calibri"/>
              <a:ea typeface="Calibri"/>
              <a:cs typeface="Calibri"/>
              <a:sym typeface="Calibri"/>
            </a:endParaRPr>
          </a:p>
          <a:p>
            <a:pPr indent="0" lvl="2" marL="914400" marR="0" rtl="0" algn="l">
              <a:spcBef>
                <a:spcPts val="0"/>
              </a:spcBef>
              <a:spcAft>
                <a:spcPts val="0"/>
              </a:spcAft>
              <a:buNone/>
            </a:pPr>
            <a:r>
              <a:rPr b="0" i="0" lang="en-US" sz="1600" u="none" cap="none" strike="noStrike">
                <a:solidFill>
                  <a:srgbClr val="DCF3E9"/>
                </a:solidFill>
                <a:latin typeface="Calibri"/>
                <a:ea typeface="Calibri"/>
                <a:cs typeface="Calibri"/>
                <a:sym typeface="Calibri"/>
              </a:rPr>
              <a:t>Estudio de aseguramiento de la calidad de la asesoría científica para el manejo de las pesquerías nacionales.</a:t>
            </a:r>
            <a:endParaRPr b="0" i="0" sz="1600" u="none" cap="none" strike="noStrike">
              <a:solidFill>
                <a:srgbClr val="DCF3E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62" name="Shape 362"/>
        <p:cNvGrpSpPr/>
        <p:nvPr/>
      </p:nvGrpSpPr>
      <p:grpSpPr>
        <a:xfrm>
          <a:off x="0" y="0"/>
          <a:ext cx="0" cy="0"/>
          <a:chOff x="0" y="0"/>
          <a:chExt cx="0" cy="0"/>
        </a:xfrm>
      </p:grpSpPr>
      <p:sp>
        <p:nvSpPr>
          <p:cNvPr id="363" name="Shape 36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64" name="Shape 364"/>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65" name="Shape 36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366" name="Shape 366"/>
          <p:cNvSpPr/>
          <p:nvPr/>
        </p:nvSpPr>
        <p:spPr>
          <a:xfrm>
            <a:off x="162012" y="764704"/>
            <a:ext cx="7992888"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Asesoría Integral para la Pesca y Acuicultura. Programa de Seguimiento de las Pesquerías Demersales y Aguas Profundas: Recursos de Aguas Profundas</a:t>
            </a:r>
            <a:r>
              <a:rPr b="0" i="0" lang="en-US" sz="1600" u="none" cap="none" strike="noStrike">
                <a:solidFill>
                  <a:srgbClr val="FFFF00"/>
                </a:solidFill>
                <a:latin typeface="Calibri"/>
                <a:ea typeface="Calibri"/>
                <a:cs typeface="Calibri"/>
                <a:sym typeface="Calibri"/>
              </a:rPr>
              <a:t> </a:t>
            </a:r>
            <a:endParaRPr/>
          </a:p>
        </p:txBody>
      </p:sp>
      <p:pic>
        <p:nvPicPr>
          <p:cNvPr id="367" name="Shape 367"/>
          <p:cNvPicPr preferRelativeResize="0"/>
          <p:nvPr/>
        </p:nvPicPr>
        <p:blipFill rotWithShape="1">
          <a:blip r:embed="rId4">
            <a:alphaModFix/>
          </a:blip>
          <a:srcRect b="0" l="0" r="0" t="0"/>
          <a:stretch/>
        </p:blipFill>
        <p:spPr>
          <a:xfrm>
            <a:off x="971600" y="1369978"/>
            <a:ext cx="6555284" cy="4536503"/>
          </a:xfrm>
          <a:prstGeom prst="rect">
            <a:avLst/>
          </a:prstGeom>
          <a:noFill/>
          <a:ln>
            <a:noFill/>
          </a:ln>
        </p:spPr>
      </p:pic>
      <p:sp>
        <p:nvSpPr>
          <p:cNvPr id="368" name="Shape 368"/>
          <p:cNvSpPr txBox="1"/>
          <p:nvPr/>
        </p:nvSpPr>
        <p:spPr>
          <a:xfrm>
            <a:off x="1045580" y="5877272"/>
            <a:ext cx="620453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Composición de tamaños de las capturas industriales(azul) y artesanales (gris) de bacalao de profundidad. Tomado de Tascheri y Canales (2015).</a:t>
            </a:r>
            <a:endParaRPr b="0" i="0" sz="1200" u="none" cap="none" strike="noStrike">
              <a:solidFill>
                <a:srgbClr val="FFFF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72" name="Shape 372"/>
        <p:cNvGrpSpPr/>
        <p:nvPr/>
      </p:nvGrpSpPr>
      <p:grpSpPr>
        <a:xfrm>
          <a:off x="0" y="0"/>
          <a:ext cx="0" cy="0"/>
          <a:chOff x="0" y="0"/>
          <a:chExt cx="0" cy="0"/>
        </a:xfrm>
      </p:grpSpPr>
      <p:sp>
        <p:nvSpPr>
          <p:cNvPr id="373" name="Shape 37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74" name="Shape 374"/>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75" name="Shape 37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376" name="Shape 376"/>
          <p:cNvSpPr/>
          <p:nvPr/>
        </p:nvSpPr>
        <p:spPr>
          <a:xfrm>
            <a:off x="162012" y="764704"/>
            <a:ext cx="7992888"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Asesoría Integral para la Pesca y Acuicultura. Programa de Seguimiento de las Pesquerías Demersales y Aguas Profundas: Recursos de Aguas Profundas</a:t>
            </a:r>
            <a:r>
              <a:rPr b="0" i="0" lang="en-US" sz="1600" u="none" cap="none" strike="noStrike">
                <a:solidFill>
                  <a:srgbClr val="FFFF00"/>
                </a:solidFill>
                <a:latin typeface="Calibri"/>
                <a:ea typeface="Calibri"/>
                <a:cs typeface="Calibri"/>
                <a:sym typeface="Calibri"/>
              </a:rPr>
              <a:t> </a:t>
            </a:r>
            <a:endParaRPr/>
          </a:p>
        </p:txBody>
      </p:sp>
      <p:pic>
        <p:nvPicPr>
          <p:cNvPr id="377" name="Shape 377"/>
          <p:cNvPicPr preferRelativeResize="0"/>
          <p:nvPr/>
        </p:nvPicPr>
        <p:blipFill rotWithShape="1">
          <a:blip r:embed="rId4">
            <a:alphaModFix/>
          </a:blip>
          <a:srcRect b="0" l="0" r="0" t="0"/>
          <a:stretch/>
        </p:blipFill>
        <p:spPr>
          <a:xfrm>
            <a:off x="1045580" y="1417661"/>
            <a:ext cx="6406740" cy="4372215"/>
          </a:xfrm>
          <a:prstGeom prst="rect">
            <a:avLst/>
          </a:prstGeom>
          <a:noFill/>
          <a:ln>
            <a:noFill/>
          </a:ln>
        </p:spPr>
      </p:pic>
      <p:sp>
        <p:nvSpPr>
          <p:cNvPr id="378" name="Shape 378"/>
          <p:cNvSpPr txBox="1"/>
          <p:nvPr/>
        </p:nvSpPr>
        <p:spPr>
          <a:xfrm>
            <a:off x="1045580" y="5789876"/>
            <a:ext cx="64067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Composición de edades de las capturas industriales de bacalao de profundidad.</a:t>
            </a:r>
            <a:endParaRPr/>
          </a:p>
          <a:p>
            <a:pPr indent="0" lvl="0" marL="0" marR="0" rtl="0" algn="l">
              <a:spcBef>
                <a:spcPts val="0"/>
              </a:spcBef>
              <a:spcAft>
                <a:spcPts val="0"/>
              </a:spcAft>
              <a:buNone/>
            </a:pPr>
            <a:r>
              <a:rPr b="1" i="0" lang="en-US" sz="1200" u="none" cap="none" strike="noStrike">
                <a:solidFill>
                  <a:srgbClr val="FFFF00"/>
                </a:solidFill>
                <a:latin typeface="Calibri"/>
                <a:ea typeface="Calibri"/>
                <a:cs typeface="Calibri"/>
                <a:sym typeface="Calibri"/>
              </a:rPr>
              <a:t>Izquierda</a:t>
            </a:r>
            <a:r>
              <a:rPr b="0" i="0" lang="en-US" sz="1200" u="none" cap="none" strike="noStrike">
                <a:solidFill>
                  <a:srgbClr val="FFFF00"/>
                </a:solidFill>
                <a:latin typeface="Calibri"/>
                <a:ea typeface="Calibri"/>
                <a:cs typeface="Calibri"/>
                <a:sym typeface="Calibri"/>
              </a:rPr>
              <a:t>: lectura de escamas, años 1989 a 2006; </a:t>
            </a:r>
            <a:r>
              <a:rPr b="1" i="0" lang="en-US" sz="1200" u="none" cap="none" strike="noStrike">
                <a:solidFill>
                  <a:srgbClr val="FFFF00"/>
                </a:solidFill>
                <a:latin typeface="Calibri"/>
                <a:ea typeface="Calibri"/>
                <a:cs typeface="Calibri"/>
                <a:sym typeface="Calibri"/>
              </a:rPr>
              <a:t>Derecha</a:t>
            </a:r>
            <a:r>
              <a:rPr b="0" i="0" lang="en-US" sz="1200" u="none" cap="none" strike="noStrike">
                <a:solidFill>
                  <a:srgbClr val="FFFF00"/>
                </a:solidFill>
                <a:latin typeface="Calibri"/>
                <a:ea typeface="Calibri"/>
                <a:cs typeface="Calibri"/>
                <a:sym typeface="Calibri"/>
              </a:rPr>
              <a:t>: lectura de otolitos, años 2007 a 2013.</a:t>
            </a:r>
            <a:endParaRPr/>
          </a:p>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Tomado de Tascheri y Canales (2015).</a:t>
            </a:r>
            <a:endParaRPr b="0" i="0" sz="1200" u="none" cap="none" strike="noStrike">
              <a:solidFill>
                <a:srgbClr val="FFFF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82" name="Shape 382"/>
        <p:cNvGrpSpPr/>
        <p:nvPr/>
      </p:nvGrpSpPr>
      <p:grpSpPr>
        <a:xfrm>
          <a:off x="0" y="0"/>
          <a:ext cx="0" cy="0"/>
          <a:chOff x="0" y="0"/>
          <a:chExt cx="0" cy="0"/>
        </a:xfrm>
      </p:grpSpPr>
      <p:sp>
        <p:nvSpPr>
          <p:cNvPr id="383" name="Shape 38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84" name="Shape 384"/>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85" name="Shape 38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386" name="Shape 386"/>
          <p:cNvSpPr/>
          <p:nvPr/>
        </p:nvSpPr>
        <p:spPr>
          <a:xfrm>
            <a:off x="141159" y="676942"/>
            <a:ext cx="7992888"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Estatus y posibilidades de explotación biológicamente sustentables de los principales recursos pesqueros nacionales. Bacalao de profundidad</a:t>
            </a:r>
            <a:endParaRPr b="0" i="0" sz="1800" u="none" cap="none" strike="noStrike">
              <a:solidFill>
                <a:srgbClr val="FFFF00"/>
              </a:solidFill>
              <a:latin typeface="Calibri"/>
              <a:ea typeface="Calibri"/>
              <a:cs typeface="Calibri"/>
              <a:sym typeface="Calibri"/>
            </a:endParaRPr>
          </a:p>
        </p:txBody>
      </p:sp>
      <p:pic>
        <p:nvPicPr>
          <p:cNvPr id="387" name="Shape 387"/>
          <p:cNvPicPr preferRelativeResize="0"/>
          <p:nvPr/>
        </p:nvPicPr>
        <p:blipFill rotWithShape="1">
          <a:blip r:embed="rId4">
            <a:alphaModFix/>
          </a:blip>
          <a:srcRect b="0" l="0" r="0" t="0"/>
          <a:stretch/>
        </p:blipFill>
        <p:spPr>
          <a:xfrm>
            <a:off x="846906" y="1323273"/>
            <a:ext cx="6623100" cy="4193959"/>
          </a:xfrm>
          <a:prstGeom prst="rect">
            <a:avLst/>
          </a:prstGeom>
          <a:noFill/>
          <a:ln>
            <a:noFill/>
          </a:ln>
        </p:spPr>
      </p:pic>
      <p:sp>
        <p:nvSpPr>
          <p:cNvPr id="388" name="Shape 388"/>
          <p:cNvSpPr txBox="1"/>
          <p:nvPr/>
        </p:nvSpPr>
        <p:spPr>
          <a:xfrm>
            <a:off x="179512" y="5517232"/>
            <a:ext cx="8137401"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Índices de abundancia relativa de bacalao de profundidad estimados con datos de captura y esfuerzo de la pesquería de palangre industrial chilena (Ind. palangre 1991 a 2006), la pesca chilena con cachalotera (Ind. cachalotera, 2007 a 2014), la pesca artesanal chilena (FIP-IFOP 1986 a 1997; IFOP 1998 a 2014; Artesanal), pesquería de palangre argentina: (Palangre AR, estadística oficial de partes de pesca. 1994 a 2006) y pesquería Argentina con cachalotera (Cachalotera AR, datos tomados por observadores científicos. 2009 a 2014). Tomado de Tascheri y Canales (2015).</a:t>
            </a:r>
            <a:endParaRPr b="0" i="0" sz="1200" u="none" cap="none" strike="noStrike">
              <a:solidFill>
                <a:srgbClr val="FFFF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92" name="Shape 392"/>
        <p:cNvGrpSpPr/>
        <p:nvPr/>
      </p:nvGrpSpPr>
      <p:grpSpPr>
        <a:xfrm>
          <a:off x="0" y="0"/>
          <a:ext cx="0" cy="0"/>
          <a:chOff x="0" y="0"/>
          <a:chExt cx="0" cy="0"/>
        </a:xfrm>
      </p:grpSpPr>
      <p:sp>
        <p:nvSpPr>
          <p:cNvPr id="393" name="Shape 39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394" name="Shape 394"/>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395" name="Shape 39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396" name="Shape 396"/>
          <p:cNvSpPr/>
          <p:nvPr/>
        </p:nvSpPr>
        <p:spPr>
          <a:xfrm>
            <a:off x="141159" y="676942"/>
            <a:ext cx="7992888"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Estatus y posibilidades de explotación biológicamente sustentables de los principales recursos pesqueros nacionales. Bacalao de profundidad</a:t>
            </a:r>
            <a:endParaRPr b="0" i="0" sz="1800" u="none" cap="none" strike="noStrike">
              <a:solidFill>
                <a:srgbClr val="FFFF00"/>
              </a:solidFill>
              <a:latin typeface="Calibri"/>
              <a:ea typeface="Calibri"/>
              <a:cs typeface="Calibri"/>
              <a:sym typeface="Calibri"/>
            </a:endParaRPr>
          </a:p>
        </p:txBody>
      </p:sp>
      <p:sp>
        <p:nvSpPr>
          <p:cNvPr id="397" name="Shape 397"/>
          <p:cNvSpPr txBox="1"/>
          <p:nvPr/>
        </p:nvSpPr>
        <p:spPr>
          <a:xfrm>
            <a:off x="179512" y="5559623"/>
            <a:ext cx="813740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Ajuste del modelo a los datos de composición de edades de las capturas de bacalao de profundidad extraídas por la flota industrial chilena (izquierda) y artesanal (derecha). Tomado de Tascheri y Canales (2015).</a:t>
            </a:r>
            <a:endParaRPr b="0" i="0" sz="1200" u="none" cap="none" strike="noStrike">
              <a:solidFill>
                <a:srgbClr val="FFFF00"/>
              </a:solidFill>
              <a:latin typeface="Calibri"/>
              <a:ea typeface="Calibri"/>
              <a:cs typeface="Calibri"/>
              <a:sym typeface="Calibri"/>
            </a:endParaRPr>
          </a:p>
        </p:txBody>
      </p:sp>
      <p:pic>
        <p:nvPicPr>
          <p:cNvPr id="398" name="Shape 398"/>
          <p:cNvPicPr preferRelativeResize="0"/>
          <p:nvPr/>
        </p:nvPicPr>
        <p:blipFill rotWithShape="1">
          <a:blip r:embed="rId4">
            <a:alphaModFix/>
          </a:blip>
          <a:srcRect b="0" l="0" r="0" t="0"/>
          <a:stretch/>
        </p:blipFill>
        <p:spPr>
          <a:xfrm>
            <a:off x="118316" y="1323273"/>
            <a:ext cx="4309668" cy="4021159"/>
          </a:xfrm>
          <a:prstGeom prst="rect">
            <a:avLst/>
          </a:prstGeom>
          <a:noFill/>
          <a:ln>
            <a:noFill/>
          </a:ln>
        </p:spPr>
      </p:pic>
      <p:pic>
        <p:nvPicPr>
          <p:cNvPr id="399" name="Shape 399"/>
          <p:cNvPicPr preferRelativeResize="0"/>
          <p:nvPr/>
        </p:nvPicPr>
        <p:blipFill rotWithShape="1">
          <a:blip r:embed="rId5">
            <a:alphaModFix/>
          </a:blip>
          <a:srcRect b="0" l="0" r="0" t="0"/>
          <a:stretch/>
        </p:blipFill>
        <p:spPr>
          <a:xfrm>
            <a:off x="4499992" y="1323273"/>
            <a:ext cx="4248472" cy="40211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03" name="Shape 403"/>
        <p:cNvGrpSpPr/>
        <p:nvPr/>
      </p:nvGrpSpPr>
      <p:grpSpPr>
        <a:xfrm>
          <a:off x="0" y="0"/>
          <a:ext cx="0" cy="0"/>
          <a:chOff x="0" y="0"/>
          <a:chExt cx="0" cy="0"/>
        </a:xfrm>
      </p:grpSpPr>
      <p:sp>
        <p:nvSpPr>
          <p:cNvPr id="404" name="Shape 40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05" name="Shape 405"/>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406" name="Shape 406"/>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07" name="Shape 407"/>
          <p:cNvSpPr/>
          <p:nvPr/>
        </p:nvSpPr>
        <p:spPr>
          <a:xfrm>
            <a:off x="141159" y="676942"/>
            <a:ext cx="7992888"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Estatus y posibilidades de explotación biológicamente sustentables de los principales recursos pesqueros nacionales. Bacalao de profundidad</a:t>
            </a:r>
            <a:endParaRPr b="0" i="0" sz="1800" u="none" cap="none" strike="noStrike">
              <a:solidFill>
                <a:srgbClr val="FFFF00"/>
              </a:solidFill>
              <a:latin typeface="Calibri"/>
              <a:ea typeface="Calibri"/>
              <a:cs typeface="Calibri"/>
              <a:sym typeface="Calibri"/>
            </a:endParaRPr>
          </a:p>
        </p:txBody>
      </p:sp>
      <p:sp>
        <p:nvSpPr>
          <p:cNvPr id="408" name="Shape 408"/>
          <p:cNvSpPr txBox="1"/>
          <p:nvPr/>
        </p:nvSpPr>
        <p:spPr>
          <a:xfrm>
            <a:off x="179512" y="5559623"/>
            <a:ext cx="813740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Ajuste del modelo a los índices de abundancia relativa. A): ajuste de los índices estimados con datos de la pesca chilena de palangre (1991-2006) y cachalotera (2007-2014). B): ajuste del índice estimado con datos de la pesca artesanal. Caso 2. Tomado de Tascheri y Canales (2015).</a:t>
            </a:r>
            <a:endParaRPr b="0" i="0" sz="1200" u="none" cap="none" strike="noStrike">
              <a:solidFill>
                <a:srgbClr val="FFFF00"/>
              </a:solidFill>
              <a:latin typeface="Calibri"/>
              <a:ea typeface="Calibri"/>
              <a:cs typeface="Calibri"/>
              <a:sym typeface="Calibri"/>
            </a:endParaRPr>
          </a:p>
        </p:txBody>
      </p:sp>
      <p:pic>
        <p:nvPicPr>
          <p:cNvPr id="409" name="Shape 409"/>
          <p:cNvPicPr preferRelativeResize="0"/>
          <p:nvPr/>
        </p:nvPicPr>
        <p:blipFill rotWithShape="1">
          <a:blip r:embed="rId4">
            <a:alphaModFix/>
          </a:blip>
          <a:srcRect b="0" l="0" r="0" t="0"/>
          <a:stretch/>
        </p:blipFill>
        <p:spPr>
          <a:xfrm>
            <a:off x="1043608" y="1345856"/>
            <a:ext cx="5484999" cy="404994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13" name="Shape 413"/>
        <p:cNvGrpSpPr/>
        <p:nvPr/>
      </p:nvGrpSpPr>
      <p:grpSpPr>
        <a:xfrm>
          <a:off x="0" y="0"/>
          <a:ext cx="0" cy="0"/>
          <a:chOff x="0" y="0"/>
          <a:chExt cx="0" cy="0"/>
        </a:xfrm>
      </p:grpSpPr>
      <p:sp>
        <p:nvSpPr>
          <p:cNvPr id="414" name="Shape 41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15" name="Shape 415"/>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Principales investigaciones en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416" name="Shape 416"/>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17" name="Shape 417"/>
          <p:cNvSpPr/>
          <p:nvPr/>
        </p:nvSpPr>
        <p:spPr>
          <a:xfrm>
            <a:off x="162012" y="764704"/>
            <a:ext cx="7992888"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00"/>
              </a:buClr>
              <a:buSzPts val="1800"/>
              <a:buFont typeface="Noto Symbol"/>
              <a:buChar char="➢"/>
            </a:pPr>
            <a:r>
              <a:rPr b="1" i="0" lang="en-US" sz="1800" u="none" cap="none" strike="noStrike">
                <a:solidFill>
                  <a:srgbClr val="FFFF00"/>
                </a:solidFill>
                <a:latin typeface="Calibri"/>
                <a:ea typeface="Calibri"/>
                <a:cs typeface="Calibri"/>
                <a:sym typeface="Calibri"/>
              </a:rPr>
              <a:t>Estatus y posibilidades de explotación biológicamente sustentables de los principales recursos pesqueros nacionales. Bacalao de profundidad</a:t>
            </a:r>
            <a:endParaRPr b="0" i="0" sz="1800" u="none" cap="none" strike="noStrike">
              <a:solidFill>
                <a:srgbClr val="FFFF00"/>
              </a:solidFill>
              <a:latin typeface="Calibri"/>
              <a:ea typeface="Calibri"/>
              <a:cs typeface="Calibri"/>
              <a:sym typeface="Calibri"/>
            </a:endParaRPr>
          </a:p>
        </p:txBody>
      </p:sp>
      <p:pic>
        <p:nvPicPr>
          <p:cNvPr id="418" name="Shape 418"/>
          <p:cNvPicPr preferRelativeResize="0"/>
          <p:nvPr/>
        </p:nvPicPr>
        <p:blipFill rotWithShape="1">
          <a:blip r:embed="rId4">
            <a:alphaModFix/>
          </a:blip>
          <a:srcRect b="0" l="0" r="0" t="0"/>
          <a:stretch/>
        </p:blipFill>
        <p:spPr>
          <a:xfrm>
            <a:off x="539552" y="1428547"/>
            <a:ext cx="6921152" cy="4387750"/>
          </a:xfrm>
          <a:prstGeom prst="rect">
            <a:avLst/>
          </a:prstGeom>
          <a:noFill/>
          <a:ln>
            <a:noFill/>
          </a:ln>
        </p:spPr>
      </p:pic>
      <p:sp>
        <p:nvSpPr>
          <p:cNvPr id="419" name="Shape 419"/>
          <p:cNvSpPr txBox="1"/>
          <p:nvPr/>
        </p:nvSpPr>
        <p:spPr>
          <a:xfrm>
            <a:off x="1053964" y="5816297"/>
            <a:ext cx="64067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FFFF00"/>
                </a:solidFill>
                <a:latin typeface="Calibri"/>
                <a:ea typeface="Calibri"/>
                <a:cs typeface="Calibri"/>
                <a:sym typeface="Calibri"/>
              </a:rPr>
              <a:t>Estatus del stock nacional de bacalao de profundidad, al año 2014. Tomado de Tascheri y Canales (2015).</a:t>
            </a:r>
            <a:endParaRPr b="0" i="0" sz="1200" u="none" cap="none" strike="noStrike">
              <a:solidFill>
                <a:srgbClr val="FFFF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23" name="Shape 423"/>
        <p:cNvGrpSpPr/>
        <p:nvPr/>
      </p:nvGrpSpPr>
      <p:grpSpPr>
        <a:xfrm>
          <a:off x="0" y="0"/>
          <a:ext cx="0" cy="0"/>
          <a:chOff x="0" y="0"/>
          <a:chExt cx="0" cy="0"/>
        </a:xfrm>
      </p:grpSpPr>
      <p:sp>
        <p:nvSpPr>
          <p:cNvPr id="424" name="Shape 42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25" name="Shape 425"/>
          <p:cNvSpPr/>
          <p:nvPr/>
        </p:nvSpPr>
        <p:spPr>
          <a:xfrm>
            <a:off x="0" y="44624"/>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Inicios del Programa de Marcaje y Recaptura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426" name="Shape 426"/>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427" name="Shape 427"/>
          <p:cNvPicPr preferRelativeResize="0"/>
          <p:nvPr/>
        </p:nvPicPr>
        <p:blipFill rotWithShape="1">
          <a:blip r:embed="rId4">
            <a:alphaModFix/>
          </a:blip>
          <a:srcRect b="0" l="0" r="0" t="0"/>
          <a:stretch/>
        </p:blipFill>
        <p:spPr>
          <a:xfrm>
            <a:off x="3707904" y="576980"/>
            <a:ext cx="4506466" cy="58741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31" name="Shape 431"/>
        <p:cNvGrpSpPr/>
        <p:nvPr/>
      </p:nvGrpSpPr>
      <p:grpSpPr>
        <a:xfrm>
          <a:off x="0" y="0"/>
          <a:ext cx="0" cy="0"/>
          <a:chOff x="0" y="0"/>
          <a:chExt cx="0" cy="0"/>
        </a:xfrm>
      </p:grpSpPr>
      <p:sp>
        <p:nvSpPr>
          <p:cNvPr id="432" name="Shape 432"/>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33" name="Shape 433"/>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34" name="Shape 434"/>
          <p:cNvSpPr/>
          <p:nvPr/>
        </p:nvSpPr>
        <p:spPr>
          <a:xfrm>
            <a:off x="179512" y="116632"/>
            <a:ext cx="789295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rgbClr val="C1FEEF"/>
                </a:solidFill>
                <a:latin typeface="Verdana"/>
                <a:ea typeface="Verdana"/>
                <a:cs typeface="Verdana"/>
                <a:sym typeface="Verdana"/>
              </a:rPr>
              <a:t>Programas de Marcaje y Recaptura de </a:t>
            </a:r>
            <a:r>
              <a:rPr b="0" i="1" lang="en-US" sz="2000" u="none" cap="none" strike="noStrike">
                <a:solidFill>
                  <a:srgbClr val="C1FEEF"/>
                </a:solidFill>
                <a:latin typeface="Verdana"/>
                <a:ea typeface="Verdana"/>
                <a:cs typeface="Verdana"/>
                <a:sym typeface="Verdana"/>
              </a:rPr>
              <a:t>D. eleginoides</a:t>
            </a:r>
            <a:r>
              <a:rPr b="0" i="0" lang="en-US" sz="2000" u="none" cap="none" strike="noStrike">
                <a:solidFill>
                  <a:srgbClr val="C1FEEF"/>
                </a:solidFill>
                <a:latin typeface="Verdana"/>
                <a:ea typeface="Verdana"/>
                <a:cs typeface="Verdana"/>
                <a:sym typeface="Verdana"/>
              </a:rPr>
              <a:t> en el Sudamérica</a:t>
            </a:r>
            <a:endParaRPr b="0" i="0" sz="1600" u="none" cap="none" strike="noStrike">
              <a:solidFill>
                <a:srgbClr val="C1FEEF"/>
              </a:solidFill>
              <a:latin typeface="Verdana"/>
              <a:ea typeface="Verdana"/>
              <a:cs typeface="Verdana"/>
              <a:sym typeface="Verdana"/>
            </a:endParaRPr>
          </a:p>
        </p:txBody>
      </p:sp>
      <p:sp>
        <p:nvSpPr>
          <p:cNvPr id="435" name="Shape 435"/>
          <p:cNvSpPr/>
          <p:nvPr/>
        </p:nvSpPr>
        <p:spPr>
          <a:xfrm>
            <a:off x="215267" y="5590476"/>
            <a:ext cx="8137400" cy="8002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rgbClr val="C1FEEF"/>
                </a:solidFill>
                <a:latin typeface="Calibri"/>
                <a:ea typeface="Calibri"/>
                <a:cs typeface="Calibri"/>
                <a:sym typeface="Calibri"/>
              </a:rPr>
              <a:t>Izquierda: Marcas realizadas en Argentina y recuperados en Chile </a:t>
            </a:r>
            <a:r>
              <a:rPr b="0" i="0" lang="en-US" sz="1400" u="none" cap="none" strike="noStrike">
                <a:solidFill>
                  <a:srgbClr val="C1FEEF"/>
                </a:solidFill>
                <a:latin typeface="Calibri"/>
                <a:ea typeface="Calibri"/>
                <a:cs typeface="Calibri"/>
                <a:sym typeface="Calibri"/>
              </a:rPr>
              <a:t>(Azul: marca/Rojo: recaptura).</a:t>
            </a:r>
            <a:endParaRPr b="0" i="0" sz="1600" u="none" cap="none" strike="noStrike">
              <a:solidFill>
                <a:srgbClr val="C1FEEF"/>
              </a:solidFill>
              <a:latin typeface="Calibri"/>
              <a:ea typeface="Calibri"/>
              <a:cs typeface="Calibri"/>
              <a:sym typeface="Calibri"/>
            </a:endParaRPr>
          </a:p>
          <a:p>
            <a:pPr indent="0" lvl="0" marL="0" marR="0" rtl="0" algn="l">
              <a:spcBef>
                <a:spcPts val="0"/>
              </a:spcBef>
              <a:spcAft>
                <a:spcPts val="0"/>
              </a:spcAft>
              <a:buNone/>
            </a:pPr>
            <a:r>
              <a:rPr b="0" i="0" lang="en-US" sz="1600" u="none" cap="none" strike="noStrike">
                <a:solidFill>
                  <a:srgbClr val="C1FEEF"/>
                </a:solidFill>
                <a:latin typeface="Calibri"/>
                <a:ea typeface="Calibri"/>
                <a:cs typeface="Calibri"/>
                <a:sym typeface="Calibri"/>
              </a:rPr>
              <a:t>Derecha: Marcas realizadas en Chile y recapturadas en la zona austral </a:t>
            </a:r>
            <a:endParaRPr/>
          </a:p>
          <a:p>
            <a:pPr indent="0" lvl="0" marL="0" marR="0" rtl="0" algn="l">
              <a:spcBef>
                <a:spcPts val="0"/>
              </a:spcBef>
              <a:spcAft>
                <a:spcPts val="0"/>
              </a:spcAft>
              <a:buNone/>
            </a:pPr>
            <a:r>
              <a:rPr b="0" i="0" lang="en-US" sz="1400" u="none" cap="none" strike="noStrike">
                <a:solidFill>
                  <a:srgbClr val="C1FEEF"/>
                </a:solidFill>
                <a:latin typeface="Calibri"/>
                <a:ea typeface="Calibri"/>
                <a:cs typeface="Calibri"/>
                <a:sym typeface="Calibri"/>
              </a:rPr>
              <a:t>(Tomado de Rubilar y Zuleta, 2013)</a:t>
            </a:r>
            <a:endParaRPr b="0" i="0" sz="1600" u="none" cap="none" strike="noStrike">
              <a:solidFill>
                <a:srgbClr val="C1FEEF"/>
              </a:solidFill>
              <a:latin typeface="Calibri"/>
              <a:ea typeface="Calibri"/>
              <a:cs typeface="Calibri"/>
              <a:sym typeface="Calibri"/>
            </a:endParaRPr>
          </a:p>
        </p:txBody>
      </p:sp>
      <p:pic>
        <p:nvPicPr>
          <p:cNvPr id="436" name="Shape 436"/>
          <p:cNvPicPr preferRelativeResize="0"/>
          <p:nvPr/>
        </p:nvPicPr>
        <p:blipFill rotWithShape="1">
          <a:blip r:embed="rId4">
            <a:alphaModFix/>
          </a:blip>
          <a:srcRect b="0" l="0" r="0" t="0"/>
          <a:stretch/>
        </p:blipFill>
        <p:spPr>
          <a:xfrm>
            <a:off x="35496" y="1146002"/>
            <a:ext cx="4248471" cy="4419128"/>
          </a:xfrm>
          <a:prstGeom prst="rect">
            <a:avLst/>
          </a:prstGeom>
          <a:noFill/>
          <a:ln>
            <a:noFill/>
          </a:ln>
        </p:spPr>
      </p:pic>
      <p:pic>
        <p:nvPicPr>
          <p:cNvPr id="437" name="Shape 437"/>
          <p:cNvPicPr preferRelativeResize="0"/>
          <p:nvPr/>
        </p:nvPicPr>
        <p:blipFill rotWithShape="1">
          <a:blip r:embed="rId5">
            <a:alphaModFix/>
          </a:blip>
          <a:srcRect b="0" l="0" r="0" t="0"/>
          <a:stretch/>
        </p:blipFill>
        <p:spPr>
          <a:xfrm>
            <a:off x="4356031" y="1146002"/>
            <a:ext cx="4660689" cy="44191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12" name="Shape 112"/>
        <p:cNvGrpSpPr/>
        <p:nvPr/>
      </p:nvGrpSpPr>
      <p:grpSpPr>
        <a:xfrm>
          <a:off x="0" y="0"/>
          <a:ext cx="0" cy="0"/>
          <a:chOff x="0" y="0"/>
          <a:chExt cx="0" cy="0"/>
        </a:xfrm>
      </p:grpSpPr>
      <p:sp>
        <p:nvSpPr>
          <p:cNvPr id="113" name="Shape 11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14" name="Shape 114"/>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115" name="Shape 115"/>
          <p:cNvPicPr preferRelativeResize="0"/>
          <p:nvPr/>
        </p:nvPicPr>
        <p:blipFill rotWithShape="1">
          <a:blip r:embed="rId4">
            <a:alphaModFix/>
          </a:blip>
          <a:srcRect b="13610" l="5199" r="7574" t="0"/>
          <a:stretch/>
        </p:blipFill>
        <p:spPr>
          <a:xfrm>
            <a:off x="813618" y="908720"/>
            <a:ext cx="6854725" cy="4824536"/>
          </a:xfrm>
          <a:prstGeom prst="rect">
            <a:avLst/>
          </a:prstGeom>
          <a:noFill/>
          <a:ln>
            <a:noFill/>
          </a:ln>
        </p:spPr>
      </p:pic>
      <p:sp>
        <p:nvSpPr>
          <p:cNvPr id="116" name="Shape 116"/>
          <p:cNvSpPr/>
          <p:nvPr/>
        </p:nvSpPr>
        <p:spPr>
          <a:xfrm>
            <a:off x="179512" y="116632"/>
            <a:ext cx="78929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C1FEEF"/>
                </a:solidFill>
                <a:latin typeface="Verdana"/>
                <a:ea typeface="Verdana"/>
                <a:cs typeface="Verdana"/>
                <a:sym typeface="Verdana"/>
              </a:rPr>
              <a:t>Zonas de desove de </a:t>
            </a:r>
            <a:r>
              <a:rPr b="0" i="1" lang="en-US" sz="2400" u="none" cap="none" strike="noStrike">
                <a:solidFill>
                  <a:srgbClr val="C1FEEF"/>
                </a:solidFill>
                <a:latin typeface="Verdana"/>
                <a:ea typeface="Verdana"/>
                <a:cs typeface="Verdana"/>
                <a:sym typeface="Verdana"/>
              </a:rPr>
              <a:t>D. eleginoides</a:t>
            </a:r>
            <a:endParaRPr b="0" i="0" sz="1800" u="none" cap="none" strike="noStrike">
              <a:solidFill>
                <a:srgbClr val="C1FEEF"/>
              </a:solidFill>
              <a:latin typeface="Verdana"/>
              <a:ea typeface="Verdana"/>
              <a:cs typeface="Verdana"/>
              <a:sym typeface="Verdana"/>
            </a:endParaRPr>
          </a:p>
        </p:txBody>
      </p:sp>
      <p:sp>
        <p:nvSpPr>
          <p:cNvPr id="117" name="Shape 117"/>
          <p:cNvSpPr/>
          <p:nvPr/>
        </p:nvSpPr>
        <p:spPr>
          <a:xfrm>
            <a:off x="1043608" y="5868561"/>
            <a:ext cx="662473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rgbClr val="C1FEEF"/>
                </a:solidFill>
                <a:latin typeface="Calibri"/>
                <a:ea typeface="Calibri"/>
                <a:cs typeface="Calibri"/>
                <a:sym typeface="Calibri"/>
              </a:rPr>
              <a:t>Áreas de desove de </a:t>
            </a:r>
            <a:r>
              <a:rPr b="0" i="1" lang="en-US" sz="1600" u="none" cap="none" strike="noStrike">
                <a:solidFill>
                  <a:srgbClr val="C1FEEF"/>
                </a:solidFill>
                <a:latin typeface="Calibri"/>
                <a:ea typeface="Calibri"/>
                <a:cs typeface="Calibri"/>
                <a:sym typeface="Calibri"/>
              </a:rPr>
              <a:t>D. eleginoides</a:t>
            </a:r>
            <a:r>
              <a:rPr b="0" i="0" lang="en-US" sz="1600" u="none" cap="none" strike="noStrike">
                <a:solidFill>
                  <a:srgbClr val="C1FEEF"/>
                </a:solidFill>
                <a:latin typeface="Calibri"/>
                <a:ea typeface="Calibri"/>
                <a:cs typeface="Calibri"/>
                <a:sym typeface="Calibri"/>
              </a:rPr>
              <a:t> en el cono sudamericano (tomado de Rubilar y Moreno, </a:t>
            </a:r>
            <a:r>
              <a:rPr b="0" i="1" lang="en-US" sz="1600" u="none" cap="none" strike="noStrike">
                <a:solidFill>
                  <a:srgbClr val="C1FEEF"/>
                </a:solidFill>
                <a:latin typeface="Calibri"/>
                <a:ea typeface="Calibri"/>
                <a:cs typeface="Calibri"/>
                <a:sym typeface="Calibri"/>
              </a:rPr>
              <a:t>in litteris</a:t>
            </a:r>
            <a:r>
              <a:rPr b="0" i="0" lang="en-US" sz="1600" u="none" cap="none" strike="noStrike">
                <a:solidFill>
                  <a:srgbClr val="C1FEEF"/>
                </a:solidFill>
                <a:latin typeface="Calibri"/>
                <a:ea typeface="Calibri"/>
                <a:cs typeface="Calibri"/>
                <a:sym typeface="Calibri"/>
              </a:rPr>
              <a:t>).</a:t>
            </a:r>
            <a:endParaRPr b="0" i="0" sz="1600" u="none" cap="none" strike="noStrike">
              <a:solidFill>
                <a:srgbClr val="C1FEE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41" name="Shape 441"/>
        <p:cNvGrpSpPr/>
        <p:nvPr/>
      </p:nvGrpSpPr>
      <p:grpSpPr>
        <a:xfrm>
          <a:off x="0" y="0"/>
          <a:ext cx="0" cy="0"/>
          <a:chOff x="0" y="0"/>
          <a:chExt cx="0" cy="0"/>
        </a:xfrm>
      </p:grpSpPr>
      <p:sp>
        <p:nvSpPr>
          <p:cNvPr id="442" name="Shape 442"/>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43" name="Shape 443"/>
          <p:cNvSpPr/>
          <p:nvPr/>
        </p:nvSpPr>
        <p:spPr>
          <a:xfrm>
            <a:off x="0" y="44624"/>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Programa de de Revisión Experta a la Asesoría Científica de las Principales Pesquerías Nacionales</a:t>
            </a:r>
            <a:endParaRPr b="0" i="0" sz="1800" u="none" cap="none" strike="noStrike">
              <a:solidFill>
                <a:srgbClr val="FFFF00"/>
              </a:solidFill>
              <a:latin typeface="Verdana"/>
              <a:ea typeface="Verdana"/>
              <a:cs typeface="Verdana"/>
              <a:sym typeface="Verdana"/>
            </a:endParaRPr>
          </a:p>
        </p:txBody>
      </p:sp>
      <p:sp>
        <p:nvSpPr>
          <p:cNvPr id="444" name="Shape 444"/>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45" name="Shape 445"/>
          <p:cNvSpPr/>
          <p:nvPr/>
        </p:nvSpPr>
        <p:spPr>
          <a:xfrm>
            <a:off x="179511" y="908720"/>
            <a:ext cx="861791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u="none" cap="none" strike="noStrike">
                <a:solidFill>
                  <a:srgbClr val="FFFF00"/>
                </a:solidFill>
                <a:latin typeface="Calibri"/>
                <a:ea typeface="Calibri"/>
                <a:cs typeface="Calibri"/>
                <a:sym typeface="Calibri"/>
              </a:rPr>
              <a:t>“En general, en la opinión del revisor, la evaluación actual no podría considerarse como una base adecuada y sólida para la determinación del estado del stock y asesoramiento del manejo”</a:t>
            </a:r>
            <a:r>
              <a:rPr b="0" i="0" lang="en-US" sz="1800" u="none" cap="none" strike="noStrike">
                <a:solidFill>
                  <a:srgbClr val="FFFF00"/>
                </a:solidFill>
                <a:latin typeface="Calibri"/>
                <a:ea typeface="Calibri"/>
                <a:cs typeface="Calibri"/>
                <a:sym typeface="Calibri"/>
              </a:rPr>
              <a:t> (Polacheck, 2015)</a:t>
            </a:r>
            <a:endParaRPr b="0" i="0" sz="1800" u="none" cap="none" strike="noStrike">
              <a:solidFill>
                <a:srgbClr val="FFFF00"/>
              </a:solidFill>
              <a:latin typeface="Calibri"/>
              <a:ea typeface="Calibri"/>
              <a:cs typeface="Calibri"/>
              <a:sym typeface="Calibri"/>
            </a:endParaRPr>
          </a:p>
        </p:txBody>
      </p:sp>
      <p:sp>
        <p:nvSpPr>
          <p:cNvPr id="446" name="Shape 446"/>
          <p:cNvSpPr txBox="1"/>
          <p:nvPr/>
        </p:nvSpPr>
        <p:spPr>
          <a:xfrm>
            <a:off x="107504" y="1904485"/>
            <a:ext cx="8689921" cy="4404835"/>
          </a:xfrm>
          <a:prstGeom prst="rect">
            <a:avLst/>
          </a:prstGeom>
          <a:noFill/>
          <a:ln>
            <a:noFill/>
          </a:ln>
        </p:spPr>
        <p:txBody>
          <a:bodyPr anchorCtr="0" anchor="t" bIns="45700" lIns="91425" spcFirstLastPara="1" rIns="91425" wrap="square" tIns="45700">
            <a:noAutofit/>
          </a:bodyPr>
          <a:lstStyle/>
          <a:p>
            <a:pPr indent="-3175" lvl="1" marL="269875" marR="0" rtl="0" algn="l">
              <a:spcBef>
                <a:spcPts val="0"/>
              </a:spcBef>
              <a:spcAft>
                <a:spcPts val="0"/>
              </a:spcAft>
              <a:buNone/>
            </a:pPr>
            <a:r>
              <a:rPr b="1" i="0" lang="en-US" sz="1600" u="none" cap="none" strike="noStrike">
                <a:solidFill>
                  <a:srgbClr val="FFFF00"/>
                </a:solidFill>
                <a:latin typeface="Verdana"/>
                <a:ea typeface="Verdana"/>
                <a:cs typeface="Verdana"/>
                <a:sym typeface="Verdana"/>
              </a:rPr>
              <a:t>Limitaciones del estudio:</a:t>
            </a:r>
            <a:endParaRPr b="1" i="0" sz="1600" u="none" cap="none" strike="noStrike">
              <a:solidFill>
                <a:srgbClr val="FFFF00"/>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No hay sobreposición espacial entre las principales pesquerías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Falta de homogeneidad en la distribución de adultos y juveniles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Existen cambios importantes en aparejos en los últimos 6 años que afectan los índices de abundancia y no han sido considerados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Existen interacciones biológicas importantes pero no cuantificadas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Alta incertidumbre respecto a los niveles históricos de captura</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Ausencia de estimaciones de abundancia y tasas de explotación independientes de la pesquería.</a:t>
            </a:r>
            <a:endParaRPr/>
          </a:p>
          <a:p>
            <a:pPr indent="-171450" lvl="1" marL="539750" marR="0" rtl="0" algn="l">
              <a:spcBef>
                <a:spcPts val="320"/>
              </a:spcBef>
              <a:spcAft>
                <a:spcPts val="0"/>
              </a:spcAft>
              <a:buClr>
                <a:srgbClr val="D9D9D9"/>
              </a:buClr>
              <a:buSzPts val="1600"/>
              <a:buFont typeface="Arial"/>
              <a:buNone/>
            </a:pPr>
            <a:r>
              <a:t/>
            </a:r>
            <a:endParaRPr b="0" i="0" sz="1600" u="none" cap="none" strike="noStrike">
              <a:solidFill>
                <a:srgbClr val="FFFFFF"/>
              </a:solidFill>
              <a:latin typeface="Verdana"/>
              <a:ea typeface="Verdana"/>
              <a:cs typeface="Verdana"/>
              <a:sym typeface="Verdana"/>
            </a:endParaRPr>
          </a:p>
          <a:p>
            <a:pPr indent="-3175" lvl="1" marL="269875" marR="0" rtl="0" algn="l">
              <a:spcBef>
                <a:spcPts val="320"/>
              </a:spcBef>
              <a:spcAft>
                <a:spcPts val="0"/>
              </a:spcAft>
              <a:buNone/>
            </a:pPr>
            <a:r>
              <a:rPr b="1" i="0" lang="en-US" sz="1600" u="none" cap="none" strike="noStrike">
                <a:solidFill>
                  <a:srgbClr val="FFFF00"/>
                </a:solidFill>
                <a:latin typeface="Verdana"/>
                <a:ea typeface="Verdana"/>
                <a:cs typeface="Verdana"/>
                <a:sym typeface="Verdana"/>
              </a:rPr>
              <a:t>Deficiencias: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Existen discontinuidades temporales en la recolección de información de la pesquería</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Falta de información crítica para una apropiada estandarización del esfuerzo (en la flota artesanal y pesquerías industriales no Chilenas).</a:t>
            </a:r>
            <a:endParaRPr b="0" i="0" sz="1600" u="none" cap="none" strike="noStrike">
              <a:solidFill>
                <a:srgbClr val="FFFFFF"/>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50" name="Shape 450"/>
        <p:cNvGrpSpPr/>
        <p:nvPr/>
      </p:nvGrpSpPr>
      <p:grpSpPr>
        <a:xfrm>
          <a:off x="0" y="0"/>
          <a:ext cx="0" cy="0"/>
          <a:chOff x="0" y="0"/>
          <a:chExt cx="0" cy="0"/>
        </a:xfrm>
      </p:grpSpPr>
      <p:sp>
        <p:nvSpPr>
          <p:cNvPr id="451" name="Shape 451"/>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52" name="Shape 452"/>
          <p:cNvSpPr/>
          <p:nvPr/>
        </p:nvSpPr>
        <p:spPr>
          <a:xfrm>
            <a:off x="0" y="44624"/>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Programa de de Revisión Experta a la Asesoría Científica de las Principales Pesquerías Nacionales</a:t>
            </a:r>
            <a:endParaRPr b="0" i="0" sz="1800" u="none" cap="none" strike="noStrike">
              <a:solidFill>
                <a:srgbClr val="FFFF00"/>
              </a:solidFill>
              <a:latin typeface="Verdana"/>
              <a:ea typeface="Verdana"/>
              <a:cs typeface="Verdana"/>
              <a:sym typeface="Verdana"/>
            </a:endParaRPr>
          </a:p>
        </p:txBody>
      </p:sp>
      <p:sp>
        <p:nvSpPr>
          <p:cNvPr id="453" name="Shape 453"/>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54" name="Shape 454"/>
          <p:cNvSpPr txBox="1"/>
          <p:nvPr/>
        </p:nvSpPr>
        <p:spPr>
          <a:xfrm>
            <a:off x="107504" y="1052736"/>
            <a:ext cx="8689921" cy="5268931"/>
          </a:xfrm>
          <a:prstGeom prst="rect">
            <a:avLst/>
          </a:prstGeom>
          <a:noFill/>
          <a:ln>
            <a:noFill/>
          </a:ln>
        </p:spPr>
        <p:txBody>
          <a:bodyPr anchorCtr="0" anchor="t" bIns="45700" lIns="91425" spcFirstLastPara="1" rIns="91425" wrap="square" tIns="45700">
            <a:noAutofit/>
          </a:bodyPr>
          <a:lstStyle/>
          <a:p>
            <a:pPr indent="-3175" lvl="1" marL="269875" marR="0" rtl="0" algn="l">
              <a:spcBef>
                <a:spcPts val="0"/>
              </a:spcBef>
              <a:spcAft>
                <a:spcPts val="0"/>
              </a:spcAft>
              <a:buNone/>
            </a:pPr>
            <a:r>
              <a:rPr b="1" i="0" lang="en-US" sz="1600" u="none" cap="none" strike="noStrike">
                <a:solidFill>
                  <a:srgbClr val="FFFF00"/>
                </a:solidFill>
                <a:latin typeface="Verdana"/>
                <a:ea typeface="Verdana"/>
                <a:cs typeface="Verdana"/>
                <a:sym typeface="Verdana"/>
              </a:rPr>
              <a:t>Deficiencias de la evaluación:</a:t>
            </a:r>
            <a:endParaRPr b="1" i="0" sz="1600" u="none" cap="none" strike="noStrike">
              <a:solidFill>
                <a:srgbClr val="FFFF00"/>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Los resultados de la asesoría se limitan a solo 1 corrida del modelo</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No hay consideraciones sobre la incertidumbre de modelo</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Existe una selección arbitraria de datos de entrada</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Parámetros sin exploración</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Insuficiente comprensión y consideración de alternativas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Elección del caso base no se aborda apropiadamente</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No se presenta una análisis de sensitividad a hipótesis estructurales alternativas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Falta de exploración del comportamiento del modelo de evaluación</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Comprensión insuficiente de los datos de entrada y su incertidumbre. </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Falta de reproducibilidad de los resultados de la evaluación</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Errores en los datos de entrada, en la determinación de edad, de codificación del modelo en el lenguaje de ejecución y problemas de convergencia. </a:t>
            </a:r>
            <a:endParaRPr b="0" i="0" sz="1600" u="none" cap="none" strike="noStrike">
              <a:solidFill>
                <a:srgbClr val="FFFFFF"/>
              </a:solidFill>
              <a:latin typeface="Verdana"/>
              <a:ea typeface="Verdana"/>
              <a:cs typeface="Verdana"/>
              <a:sym typeface="Verdana"/>
            </a:endParaRPr>
          </a:p>
          <a:p>
            <a:pPr indent="-3175" lvl="1" marL="269875" marR="0" rtl="0" algn="l">
              <a:spcBef>
                <a:spcPts val="320"/>
              </a:spcBef>
              <a:spcAft>
                <a:spcPts val="0"/>
              </a:spcAft>
              <a:buNone/>
            </a:pPr>
            <a:r>
              <a:t/>
            </a:r>
            <a:endParaRPr b="1" i="0" sz="1600" u="none" cap="none" strike="noStrike">
              <a:solidFill>
                <a:srgbClr val="FFFF00"/>
              </a:solidFill>
              <a:latin typeface="Verdana"/>
              <a:ea typeface="Verdana"/>
              <a:cs typeface="Verdana"/>
              <a:sym typeface="Verdana"/>
            </a:endParaRPr>
          </a:p>
          <a:p>
            <a:pPr indent="-3175" lvl="1" marL="269875" marR="0" rtl="0" algn="l">
              <a:spcBef>
                <a:spcPts val="320"/>
              </a:spcBef>
              <a:spcAft>
                <a:spcPts val="0"/>
              </a:spcAft>
              <a:buNone/>
            </a:pPr>
            <a:r>
              <a:rPr b="1" i="0" lang="en-US" sz="1600" u="none" cap="none" strike="noStrike">
                <a:solidFill>
                  <a:srgbClr val="FFFF00"/>
                </a:solidFill>
                <a:latin typeface="Verdana"/>
                <a:ea typeface="Verdana"/>
                <a:cs typeface="Verdana"/>
                <a:sym typeface="Verdana"/>
              </a:rPr>
              <a:t>Modelo de proyección (CBA mediano/largo plazo):</a:t>
            </a:r>
            <a:endParaRPr b="1" i="0" sz="1600" u="none" cap="none" strike="noStrike">
              <a:solidFill>
                <a:srgbClr val="FFFF00"/>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No se considera la incertidumbre del modelo en la realización de las proyecciones.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58" name="Shape 458"/>
        <p:cNvGrpSpPr/>
        <p:nvPr/>
      </p:nvGrpSpPr>
      <p:grpSpPr>
        <a:xfrm>
          <a:off x="0" y="0"/>
          <a:ext cx="0" cy="0"/>
          <a:chOff x="0" y="0"/>
          <a:chExt cx="0" cy="0"/>
        </a:xfrm>
      </p:grpSpPr>
      <p:sp>
        <p:nvSpPr>
          <p:cNvPr id="459" name="Shape 459"/>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60" name="Shape 460"/>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61" name="Shape 461"/>
          <p:cNvSpPr/>
          <p:nvPr/>
        </p:nvSpPr>
        <p:spPr>
          <a:xfrm>
            <a:off x="420216" y="836712"/>
            <a:ext cx="6096000" cy="48577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chemeClr val="lt1"/>
                </a:solidFill>
                <a:latin typeface="Verdana"/>
                <a:ea typeface="Verdana"/>
                <a:cs typeface="Verdana"/>
                <a:sym typeface="Verdana"/>
              </a:rPr>
              <a:t>Nuevo marco legal y modificaciones al régimen de administración del bacalao</a:t>
            </a:r>
            <a:endParaRPr b="0" i="0" sz="5400" u="none" cap="none" strike="noStrike">
              <a:solidFill>
                <a:schemeClr val="lt1"/>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66" name="Shape 466"/>
        <p:cNvGrpSpPr/>
        <p:nvPr/>
      </p:nvGrpSpPr>
      <p:grpSpPr>
        <a:xfrm>
          <a:off x="0" y="0"/>
          <a:ext cx="0" cy="0"/>
          <a:chOff x="0" y="0"/>
          <a:chExt cx="0" cy="0"/>
        </a:xfrm>
      </p:grpSpPr>
      <p:sp>
        <p:nvSpPr>
          <p:cNvPr id="467" name="Shape 467"/>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68" name="Shape 468"/>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469" name="Shape 469"/>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70" name="Shape 470"/>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t/>
            </a:r>
            <a:endParaRPr b="1"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1° B</a:t>
            </a:r>
            <a:r>
              <a:rPr b="0" i="0" lang="en-US" sz="1800" u="none" cap="none" strike="noStrike">
                <a:solidFill>
                  <a:srgbClr val="FFFF00"/>
                </a:solidFill>
                <a:latin typeface="Verdana"/>
                <a:ea typeface="Verdana"/>
                <a:cs typeface="Verdana"/>
                <a:sym typeface="Verdana"/>
              </a:rPr>
              <a:t>.- El objetivo de esta ley es la </a:t>
            </a:r>
            <a:r>
              <a:rPr b="1" i="0" lang="en-US" sz="1800" u="none" cap="none" strike="noStrike">
                <a:solidFill>
                  <a:srgbClr val="FFFF00"/>
                </a:solidFill>
                <a:latin typeface="Verdana"/>
                <a:ea typeface="Verdana"/>
                <a:cs typeface="Verdana"/>
                <a:sym typeface="Verdana"/>
              </a:rPr>
              <a:t>conservación y el uso sustentable de los recursos </a:t>
            </a:r>
            <a:r>
              <a:rPr b="0" i="0" lang="en-US" sz="1800" u="none" cap="none" strike="noStrike">
                <a:solidFill>
                  <a:srgbClr val="FFFF00"/>
                </a:solidFill>
                <a:latin typeface="Verdana"/>
                <a:ea typeface="Verdana"/>
                <a:cs typeface="Verdana"/>
                <a:sym typeface="Verdana"/>
              </a:rPr>
              <a:t>hidrobiológicos, mediante la aplicación del </a:t>
            </a:r>
            <a:r>
              <a:rPr b="1" i="0" lang="en-US" sz="1800" u="none" cap="none" strike="noStrike">
                <a:solidFill>
                  <a:srgbClr val="FFFF00"/>
                </a:solidFill>
                <a:latin typeface="Verdana"/>
                <a:ea typeface="Verdana"/>
                <a:cs typeface="Verdana"/>
                <a:sym typeface="Verdana"/>
              </a:rPr>
              <a:t>enfoque precautorio</a:t>
            </a:r>
            <a:r>
              <a:rPr b="0" i="0" lang="en-US" sz="1800" u="none" cap="none" strike="noStrike">
                <a:solidFill>
                  <a:srgbClr val="FFFF00"/>
                </a:solidFill>
                <a:latin typeface="Verdana"/>
                <a:ea typeface="Verdana"/>
                <a:cs typeface="Verdana"/>
                <a:sym typeface="Verdana"/>
              </a:rPr>
              <a:t>, de un </a:t>
            </a:r>
            <a:r>
              <a:rPr b="1" i="0" lang="en-US" sz="1800" u="none" cap="none" strike="noStrike">
                <a:solidFill>
                  <a:srgbClr val="FFFF00"/>
                </a:solidFill>
                <a:latin typeface="Verdana"/>
                <a:ea typeface="Verdana"/>
                <a:cs typeface="Verdana"/>
                <a:sym typeface="Verdana"/>
              </a:rPr>
              <a:t>enfoque ecosistémico</a:t>
            </a:r>
            <a:r>
              <a:rPr b="0" i="0" lang="en-US" sz="1800" u="none" cap="none" strike="noStrike">
                <a:solidFill>
                  <a:srgbClr val="FFFF00"/>
                </a:solidFill>
                <a:latin typeface="Verdana"/>
                <a:ea typeface="Verdana"/>
                <a:cs typeface="Verdana"/>
                <a:sym typeface="Verdana"/>
              </a:rPr>
              <a:t> en la regulación pesquera y la salvaguarda de los ecosistemas marinos en que existan esos recursos </a:t>
            </a:r>
            <a:r>
              <a:rPr b="0" i="0" lang="en-US" sz="1600" u="none" cap="none" strike="noStrike">
                <a:solidFill>
                  <a:srgbClr val="FFFF00"/>
                </a:solidFill>
                <a:latin typeface="Verdana"/>
                <a:ea typeface="Verdana"/>
                <a:cs typeface="Verdana"/>
                <a:sym typeface="Verdana"/>
              </a:rPr>
              <a:t>(Ley 20.657)</a:t>
            </a:r>
            <a:r>
              <a:rPr b="0" i="0" lang="en-US" sz="1800" u="none" cap="none" strike="noStrike">
                <a:solidFill>
                  <a:srgbClr val="FFFF00"/>
                </a:solidFill>
                <a:latin typeface="Verdana"/>
                <a:ea typeface="Verdana"/>
                <a:cs typeface="Verdana"/>
                <a:sym typeface="Verdana"/>
              </a:rPr>
              <a:t>.</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2°, numeral 71</a:t>
            </a:r>
            <a:r>
              <a:rPr b="0" i="0" lang="en-US" sz="1800" u="none" cap="none" strike="noStrike">
                <a:solidFill>
                  <a:srgbClr val="FFFF00"/>
                </a:solidFill>
                <a:latin typeface="Verdana"/>
                <a:ea typeface="Verdana"/>
                <a:cs typeface="Verdana"/>
                <a:sym typeface="Verdana"/>
              </a:rPr>
              <a:t>): </a:t>
            </a:r>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	Punto biológico de referencia</a:t>
            </a:r>
            <a:r>
              <a:rPr b="0" i="0" lang="en-US" sz="1800" u="none" cap="none" strike="noStrike">
                <a:solidFill>
                  <a:srgbClr val="FFFF00"/>
                </a:solidFill>
                <a:latin typeface="Verdana"/>
                <a:ea typeface="Verdana"/>
                <a:cs typeface="Verdana"/>
                <a:sym typeface="Verdana"/>
              </a:rPr>
              <a:t>: valor o nivel estandarizado que tiene por objeto establecer la medida a partir de la cual o bajo la cual queda definido el estado de situación de las pesquerías, pudiendo referirse a: biomasa, mortalidad por pesca o tasa de explotación. Serán puntos biológicos de referencia la biomasa al nivel del máximo rendimiento sostenible, la biomasa límite y la mortalidad o tasa de explotación al nivel del máximo rendimiento sostenible, u otro que el Comité Científico Técnico defina.</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p:txBody>
      </p:sp>
      <p:sp>
        <p:nvSpPr>
          <p:cNvPr id="471" name="Shape 471"/>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75" name="Shape 475"/>
        <p:cNvGrpSpPr/>
        <p:nvPr/>
      </p:nvGrpSpPr>
      <p:grpSpPr>
        <a:xfrm>
          <a:off x="0" y="0"/>
          <a:ext cx="0" cy="0"/>
          <a:chOff x="0" y="0"/>
          <a:chExt cx="0" cy="0"/>
        </a:xfrm>
      </p:grpSpPr>
      <p:sp>
        <p:nvSpPr>
          <p:cNvPr id="476" name="Shape 476"/>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77" name="Shape 477"/>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478" name="Shape 478"/>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79" name="Shape 479"/>
          <p:cNvSpPr txBox="1"/>
          <p:nvPr/>
        </p:nvSpPr>
        <p:spPr>
          <a:xfrm>
            <a:off x="19050" y="764704"/>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3º, letra c) Cuotas de Captura:</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En la determinación de la cuota global de captura se deberá:</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Clr>
                <a:srgbClr val="D9D9D9"/>
              </a:buClr>
              <a:buSzPts val="1800"/>
              <a:buFont typeface="Verdana"/>
              <a:buAutoNum type="arabicPeriod"/>
            </a:pPr>
            <a:r>
              <a:rPr b="0" i="0" lang="en-US" sz="1800" u="none" cap="none" strike="noStrike">
                <a:solidFill>
                  <a:srgbClr val="FFFF00"/>
                </a:solidFill>
                <a:latin typeface="Verdana"/>
                <a:ea typeface="Verdana"/>
                <a:cs typeface="Verdana"/>
                <a:sym typeface="Verdana"/>
              </a:rPr>
              <a:t>Mantener o llevar la pesquería hacia el </a:t>
            </a:r>
            <a:r>
              <a:rPr b="1" i="0" lang="en-US" sz="1800" u="none" cap="none" strike="noStrike">
                <a:solidFill>
                  <a:srgbClr val="FFFF00"/>
                </a:solidFill>
                <a:latin typeface="Verdana"/>
                <a:ea typeface="Verdana"/>
                <a:cs typeface="Verdana"/>
                <a:sym typeface="Verdana"/>
              </a:rPr>
              <a:t>rendimiento máximo sostenible </a:t>
            </a:r>
            <a:r>
              <a:rPr b="0" i="0" lang="en-US" sz="1800" u="none" cap="none" strike="noStrike">
                <a:solidFill>
                  <a:srgbClr val="FFFF00"/>
                </a:solidFill>
                <a:latin typeface="Verdana"/>
                <a:ea typeface="Verdana"/>
                <a:cs typeface="Verdana"/>
                <a:sym typeface="Verdana"/>
              </a:rPr>
              <a:t>considerando las características biológicas de los recursos explotados.</a:t>
            </a:r>
            <a:endParaRPr/>
          </a:p>
          <a:p>
            <a:pPr indent="-249238" lvl="0" marL="363538" marR="0" rtl="0" algn="l">
              <a:spcBef>
                <a:spcPts val="360"/>
              </a:spcBef>
              <a:spcAft>
                <a:spcPts val="0"/>
              </a:spcAft>
              <a:buClr>
                <a:srgbClr val="D9D9D9"/>
              </a:buClr>
              <a:buSzPts val="1800"/>
              <a:buFont typeface="Times New Roman"/>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Clr>
                <a:srgbClr val="D9D9D9"/>
              </a:buClr>
              <a:buSzPts val="1800"/>
              <a:buFont typeface="Verdana"/>
              <a:buAutoNum type="arabicPeriod"/>
            </a:pPr>
            <a:r>
              <a:rPr b="0" i="0" lang="en-US" sz="1800" u="none" cap="none" strike="noStrike">
                <a:solidFill>
                  <a:srgbClr val="FFFF00"/>
                </a:solidFill>
                <a:latin typeface="Verdana"/>
                <a:ea typeface="Verdana"/>
                <a:cs typeface="Verdana"/>
                <a:sym typeface="Verdana"/>
              </a:rPr>
              <a:t>Fijar su monto dentro del rango determinado por el Comité Científico Técnico en su informe técnico, que será publicado a través de la página de dominio electrónico del propio Comité o de la Subsecretaría.</a:t>
            </a:r>
            <a:endParaRPr/>
          </a:p>
          <a:p>
            <a:pPr indent="-249238" lvl="0" marL="363538" marR="0" rtl="0" algn="l">
              <a:spcBef>
                <a:spcPts val="360"/>
              </a:spcBef>
              <a:spcAft>
                <a:spcPts val="0"/>
              </a:spcAft>
              <a:buClr>
                <a:srgbClr val="D9D9D9"/>
              </a:buClr>
              <a:buSzPts val="1800"/>
              <a:buFont typeface="Times New Roman"/>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3.  Cualquier modificación de la cuota global de captura que implique un aumento o disminución de la misma, deberá sustentarse en nuevos antecedentes científicos, debiendo someterse al mismo procedimiento establecido para su determinación.</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p:txBody>
      </p:sp>
      <p:sp>
        <p:nvSpPr>
          <p:cNvPr id="480" name="Shape 480"/>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84" name="Shape 484"/>
        <p:cNvGrpSpPr/>
        <p:nvPr/>
      </p:nvGrpSpPr>
      <p:grpSpPr>
        <a:xfrm>
          <a:off x="0" y="0"/>
          <a:ext cx="0" cy="0"/>
          <a:chOff x="0" y="0"/>
          <a:chExt cx="0" cy="0"/>
        </a:xfrm>
      </p:grpSpPr>
      <p:sp>
        <p:nvSpPr>
          <p:cNvPr id="485" name="Shape 48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86" name="Shape 486"/>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487" name="Shape 487"/>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88" name="Shape 488"/>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0" lvl="0" marL="0" marR="0" rtl="0" algn="l">
              <a:spcBef>
                <a:spcPts val="400"/>
              </a:spcBef>
              <a:spcAft>
                <a:spcPts val="0"/>
              </a:spcAft>
              <a:buNone/>
            </a:pPr>
            <a:r>
              <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8°</a:t>
            </a:r>
            <a:r>
              <a:rPr b="0" i="0" lang="en-US" sz="1800" u="none" cap="none" strike="noStrike">
                <a:solidFill>
                  <a:srgbClr val="FFFF00"/>
                </a:solidFill>
                <a:latin typeface="Verdana"/>
                <a:ea typeface="Verdana"/>
                <a:cs typeface="Verdana"/>
                <a:sym typeface="Verdana"/>
              </a:rPr>
              <a:t>.- Para la administración y manejo de las pesquerías que tengan su acceso cerrado, así como las pesquerías declaradas en régimen de recuperación y desarrollo incipiente, la Subsecretaría deberá establecer un plan de manejo, el que deberá contener, a lo menos, los siguientes aspectos:</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a) Antecedentes generales, tales como el área de aplicación, recursos involucrados, áreas o caladeros de pesca de las flotas que capturan dicho recurso y caracterización de los actores tanto artesanales como industriales y del mercado.</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b) Objetivos, metas y plazos para mantener o llevar la pesquería al rendimiento máximo sostenible de los recursos involucrados en el plan.</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c) Estrategias para alcanzar los objetivos y metas planteados, las que podrán contener:</a:t>
            </a:r>
            <a:endParaRPr/>
          </a:p>
          <a:p>
            <a:pPr indent="-371475" lvl="0" marL="714375"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i. Las medidas de conservación y administración que deberán adoptarse de conformidad a lo establecido en esta ley, y</a:t>
            </a:r>
            <a:endParaRPr/>
          </a:p>
          <a:p>
            <a:pPr indent="-371475" lvl="0" marL="714375"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ii. Acuerdos para resolver la interacción entre los diferentes sectores pesqueros involucrados en la pesquería.</a:t>
            </a:r>
            <a:endParaRPr b="0" i="0" sz="1800" u="none" cap="none" strike="noStrike">
              <a:solidFill>
                <a:srgbClr val="FFFF00"/>
              </a:solidFill>
              <a:latin typeface="Verdana"/>
              <a:ea typeface="Verdana"/>
              <a:cs typeface="Verdana"/>
              <a:sym typeface="Verdana"/>
            </a:endParaRPr>
          </a:p>
        </p:txBody>
      </p:sp>
      <p:sp>
        <p:nvSpPr>
          <p:cNvPr id="489" name="Shape 489"/>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93" name="Shape 493"/>
        <p:cNvGrpSpPr/>
        <p:nvPr/>
      </p:nvGrpSpPr>
      <p:grpSpPr>
        <a:xfrm>
          <a:off x="0" y="0"/>
          <a:ext cx="0" cy="0"/>
          <a:chOff x="0" y="0"/>
          <a:chExt cx="0" cy="0"/>
        </a:xfrm>
      </p:grpSpPr>
      <p:sp>
        <p:nvSpPr>
          <p:cNvPr id="494" name="Shape 49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495" name="Shape 495"/>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496" name="Shape 496"/>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497" name="Shape 497"/>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0" lvl="0" marL="0" marR="0" rtl="0" algn="l">
              <a:spcBef>
                <a:spcPts val="400"/>
              </a:spcBef>
              <a:spcAft>
                <a:spcPts val="0"/>
              </a:spcAft>
              <a:buNone/>
            </a:pPr>
            <a:r>
              <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8°</a:t>
            </a:r>
            <a:r>
              <a:rPr b="0" i="0" lang="en-US" sz="1800" u="none" cap="none" strike="noStrike">
                <a:solidFill>
                  <a:srgbClr val="FFFF00"/>
                </a:solidFill>
                <a:latin typeface="Verdana"/>
                <a:ea typeface="Verdana"/>
                <a:cs typeface="Verdana"/>
                <a:sym typeface="Verdana"/>
              </a:rPr>
              <a:t>.- (Cont.)</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d) Criterios de evaluación del cumplimiento de los objetivos y estrategias establecidos.</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e) Estrategias de contingencia para abordar las variables que pueden afectar la pesquería.</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f) Requerimientos de investigación y de fiscalización.</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g) Cualquier otra materia que se considere de interés para el cumplimiento del objetivo del plan.</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	Para la elaboración de la propuesta, implementación, evaluación y adecuación, si correspondiere, del plan de manejo, la Subsecretaría constituirá un Comité de Manejo que tendrá el carácter de asesor y será presidido por el funcionario que el Subsecretario designe al efecto. </a:t>
            </a:r>
            <a:endParaRPr b="0" i="0" sz="1800" u="none" cap="none" strike="noStrike">
              <a:solidFill>
                <a:srgbClr val="FFFF00"/>
              </a:solidFill>
              <a:latin typeface="Verdana"/>
              <a:ea typeface="Verdana"/>
              <a:cs typeface="Verdana"/>
              <a:sym typeface="Verdana"/>
            </a:endParaRPr>
          </a:p>
        </p:txBody>
      </p:sp>
      <p:sp>
        <p:nvSpPr>
          <p:cNvPr id="498" name="Shape 498"/>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02" name="Shape 502"/>
        <p:cNvGrpSpPr/>
        <p:nvPr/>
      </p:nvGrpSpPr>
      <p:grpSpPr>
        <a:xfrm>
          <a:off x="0" y="0"/>
          <a:ext cx="0" cy="0"/>
          <a:chOff x="0" y="0"/>
          <a:chExt cx="0" cy="0"/>
        </a:xfrm>
      </p:grpSpPr>
      <p:sp>
        <p:nvSpPr>
          <p:cNvPr id="503" name="Shape 503"/>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04" name="Shape 504"/>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505" name="Shape 505"/>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06" name="Shape 506"/>
          <p:cNvSpPr txBox="1"/>
          <p:nvPr/>
        </p:nvSpPr>
        <p:spPr>
          <a:xfrm>
            <a:off x="19050" y="620688"/>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0" lvl="0" marL="0" marR="0" rtl="0" algn="l">
              <a:spcBef>
                <a:spcPts val="400"/>
              </a:spcBef>
              <a:spcAft>
                <a:spcPts val="0"/>
              </a:spcAft>
              <a:buNone/>
            </a:pPr>
            <a:r>
              <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8°</a:t>
            </a:r>
            <a:r>
              <a:rPr b="0" i="0" lang="en-US" sz="1800" u="none" cap="none" strike="noStrike">
                <a:solidFill>
                  <a:srgbClr val="FFFF00"/>
                </a:solidFill>
                <a:latin typeface="Verdana"/>
                <a:ea typeface="Verdana"/>
                <a:cs typeface="Verdana"/>
                <a:sym typeface="Verdana"/>
              </a:rPr>
              <a:t>.- (…) </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Dicho Comité deberá estar integrado por:</a:t>
            </a:r>
            <a:endParaRPr/>
          </a:p>
          <a:p>
            <a:pPr indent="-363538" lvl="0" marL="363538" marR="0" rtl="0" algn="l">
              <a:spcBef>
                <a:spcPts val="360"/>
              </a:spcBef>
              <a:spcAft>
                <a:spcPts val="0"/>
              </a:spcAft>
              <a:buClr>
                <a:srgbClr val="D9D9D9"/>
              </a:buClr>
              <a:buSzPts val="1800"/>
              <a:buFont typeface="Arial"/>
              <a:buChar char="•"/>
            </a:pPr>
            <a:r>
              <a:rPr b="0" i="0" lang="en-US" sz="1800" u="none" cap="none" strike="noStrike">
                <a:solidFill>
                  <a:srgbClr val="FFFF00"/>
                </a:solidFill>
                <a:latin typeface="Verdana"/>
                <a:ea typeface="Verdana"/>
                <a:cs typeface="Verdana"/>
                <a:sym typeface="Verdana"/>
              </a:rPr>
              <a:t>no menos de dos ni más de siete representantes de los pescadores artesanales inscritos en la pesquería involucrada, debiendo provenir de regiones distintas en caso que haya más de una involucrada;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Clr>
                <a:srgbClr val="D9D9D9"/>
              </a:buClr>
              <a:buSzPts val="1800"/>
              <a:buFont typeface="Arial"/>
              <a:buChar char="•"/>
            </a:pPr>
            <a:r>
              <a:rPr b="0" i="0" lang="en-US" sz="1800" u="none" cap="none" strike="noStrike">
                <a:solidFill>
                  <a:srgbClr val="FFFF00"/>
                </a:solidFill>
                <a:latin typeface="Verdana"/>
                <a:ea typeface="Verdana"/>
                <a:cs typeface="Verdana"/>
                <a:sym typeface="Verdana"/>
              </a:rPr>
              <a:t>tres representantes del sector pesquero industrial que cuenten con algún título regulado en la ley sobre dicha pesquería, debiendo provenir de regiones o unidades de pesquería distintas en caso que haya más de una involucrada;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Clr>
                <a:srgbClr val="D9D9D9"/>
              </a:buClr>
              <a:buSzPts val="1800"/>
              <a:buFont typeface="Arial"/>
              <a:buChar char="•"/>
            </a:pPr>
            <a:r>
              <a:rPr b="0" i="0" lang="en-US" sz="1800" u="none" cap="none" strike="noStrike">
                <a:solidFill>
                  <a:srgbClr val="FFFF00"/>
                </a:solidFill>
                <a:latin typeface="Verdana"/>
                <a:ea typeface="Verdana"/>
                <a:cs typeface="Verdana"/>
                <a:sym typeface="Verdana"/>
              </a:rPr>
              <a:t>un representante de las plantas de proceso de dicho recurso; y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Clr>
                <a:srgbClr val="D9D9D9"/>
              </a:buClr>
              <a:buSzPts val="1800"/>
              <a:buFont typeface="Arial"/>
              <a:buChar char="•"/>
            </a:pPr>
            <a:r>
              <a:rPr b="0" i="0" lang="en-US" sz="1800" u="none" cap="none" strike="noStrike">
                <a:solidFill>
                  <a:srgbClr val="FFFF00"/>
                </a:solidFill>
                <a:latin typeface="Verdana"/>
                <a:ea typeface="Verdana"/>
                <a:cs typeface="Verdana"/>
                <a:sym typeface="Verdana"/>
              </a:rPr>
              <a:t>un representante del Servicio.</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Un reglamento determinará la forma de designación de los integrantes de dicho Comité.</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	</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El Comité de Manejo deberá establecer el periodo en el cual se evaluará dicho plan, el que no podrá exceder de cinco años de su formulación.</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p:txBody>
      </p:sp>
      <p:sp>
        <p:nvSpPr>
          <p:cNvPr id="507" name="Shape 507"/>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11" name="Shape 511"/>
        <p:cNvGrpSpPr/>
        <p:nvPr/>
      </p:nvGrpSpPr>
      <p:grpSpPr>
        <a:xfrm>
          <a:off x="0" y="0"/>
          <a:ext cx="0" cy="0"/>
          <a:chOff x="0" y="0"/>
          <a:chExt cx="0" cy="0"/>
        </a:xfrm>
      </p:grpSpPr>
      <p:sp>
        <p:nvSpPr>
          <p:cNvPr id="512" name="Shape 512"/>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13" name="Shape 513"/>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514" name="Shape 514"/>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15" name="Shape 515"/>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9°A</a:t>
            </a:r>
            <a:r>
              <a:rPr b="0" i="0" lang="en-US" sz="1800" u="none" cap="none" strike="noStrike">
                <a:solidFill>
                  <a:srgbClr val="FFFF00"/>
                </a:solidFill>
                <a:latin typeface="Verdana"/>
                <a:ea typeface="Verdana"/>
                <a:cs typeface="Verdana"/>
                <a:sym typeface="Verdana"/>
              </a:rPr>
              <a:t>.- En los casos en que una pesquería, de conformidad con los puntos biológicos de referencia determinados, se encuentre en estado de sobreexplotación o agotada, se deberá establecer dentro del plan de manejo, previo acuerdo del Comité de Manejo, </a:t>
            </a:r>
            <a:r>
              <a:rPr b="1" i="0" lang="en-US" sz="1800" u="none" cap="none" strike="noStrike">
                <a:solidFill>
                  <a:srgbClr val="FFFF00"/>
                </a:solidFill>
                <a:latin typeface="Verdana"/>
                <a:ea typeface="Verdana"/>
                <a:cs typeface="Verdana"/>
                <a:sym typeface="Verdana"/>
              </a:rPr>
              <a:t>un programa de recuperación</a:t>
            </a:r>
            <a:r>
              <a:rPr b="0" i="0" lang="en-US" sz="1800" u="none" cap="none" strike="noStrike">
                <a:solidFill>
                  <a:srgbClr val="FFFF00"/>
                </a:solidFill>
                <a:latin typeface="Verdana"/>
                <a:ea typeface="Verdana"/>
                <a:cs typeface="Verdana"/>
                <a:sym typeface="Verdana"/>
              </a:rPr>
              <a:t> (…).</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64 B</a:t>
            </a:r>
            <a:r>
              <a:rPr b="0" i="0" lang="en-US" sz="1800" u="none" cap="none" strike="noStrike">
                <a:solidFill>
                  <a:srgbClr val="FFFF00"/>
                </a:solidFill>
                <a:latin typeface="Verdana"/>
                <a:ea typeface="Verdana"/>
                <a:cs typeface="Verdana"/>
                <a:sym typeface="Verdana"/>
              </a:rPr>
              <a:t>.- Los armadores de naves pesqueras industriales de embarcaciones artesanales de una eslora total igual o superior a 15 metros y embarcaciones transportadoras, así como para las embarcaciones artesanales de una eslora total igual o superior a doce metros e inferior a quince metros inscritas en pesquerías pelágicas con el arte de cerco matriculadas en Chile, que desarrollen actividades pesqueras extractivas en aguas de jurisdicción nacional, deberán instalar a bordo y mantener en funcionamiento un dispositivo de posicionamiento automático en el mar.</a:t>
            </a:r>
            <a:endParaRPr/>
          </a:p>
        </p:txBody>
      </p:sp>
      <p:sp>
        <p:nvSpPr>
          <p:cNvPr id="516" name="Shape 516"/>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20" name="Shape 520"/>
        <p:cNvGrpSpPr/>
        <p:nvPr/>
      </p:nvGrpSpPr>
      <p:grpSpPr>
        <a:xfrm>
          <a:off x="0" y="0"/>
          <a:ext cx="0" cy="0"/>
          <a:chOff x="0" y="0"/>
          <a:chExt cx="0" cy="0"/>
        </a:xfrm>
      </p:grpSpPr>
      <p:sp>
        <p:nvSpPr>
          <p:cNvPr id="521" name="Shape 521"/>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22" name="Shape 522"/>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523" name="Shape 523"/>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24" name="Shape 524"/>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153</a:t>
            </a:r>
            <a:r>
              <a:rPr b="0" i="0" lang="en-US" sz="1800" u="none" cap="none" strike="noStrike">
                <a:solidFill>
                  <a:srgbClr val="FFFF00"/>
                </a:solidFill>
                <a:latin typeface="Verdana"/>
                <a:ea typeface="Verdana"/>
                <a:cs typeface="Verdana"/>
                <a:sym typeface="Verdana"/>
              </a:rPr>
              <a:t>.- Créanse ocho Comités Científicos Técnicos pesqueros, como organismos asesores y,o de consulta de la Subsecretaría en las materias científicas relevantes para la administración y manejo de las pesquerías que tengan su acceso cerrado, así como, en aspectos ambientales y de conservación y en otras que la Subsecretaría considere necesario, pudiendo un mismo Comité abocarse a una o más pesquerías afines o materias.</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Los Comités serán consultados y requeridos a través de la Subsecretaría.</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Los Comités deberán determinar, entre otras, las siguientes materias:</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a) El estado de situación de la pesquería.</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b) Determinación de los puntos biológicos de referencia.</a:t>
            </a:r>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c) Determinación del rango dentro del cual se puede fijar la cuota global de captura, el que deberá mantener o llevar la pesquería al rendimiento máximo sostenible. La amplitud del rango será tal que el valor mínimo sea igual al valor máximo menos un 20%.</a:t>
            </a:r>
            <a:endParaRPr b="0" i="0" sz="1800" u="none" cap="none" strike="noStrike">
              <a:solidFill>
                <a:srgbClr val="FFFF00"/>
              </a:solidFill>
              <a:latin typeface="Verdana"/>
              <a:ea typeface="Verdana"/>
              <a:cs typeface="Verdana"/>
              <a:sym typeface="Verdana"/>
            </a:endParaRPr>
          </a:p>
        </p:txBody>
      </p:sp>
      <p:sp>
        <p:nvSpPr>
          <p:cNvPr id="525" name="Shape 525"/>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p:nvPr/>
        </p:nvSpPr>
        <p:spPr>
          <a:xfrm>
            <a:off x="152400" y="152400"/>
            <a:ext cx="8164513" cy="129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6CB7"/>
                </a:solidFill>
                <a:latin typeface="Verdana"/>
                <a:ea typeface="Verdana"/>
                <a:cs typeface="Verdana"/>
                <a:sym typeface="Verdana"/>
              </a:rPr>
              <a:t>Distribución geográfica de </a:t>
            </a:r>
            <a:r>
              <a:rPr b="0" i="1" lang="en-US" sz="2400" u="none" cap="none" strike="noStrike">
                <a:solidFill>
                  <a:srgbClr val="006CB7"/>
                </a:solidFill>
                <a:latin typeface="Verdana"/>
                <a:ea typeface="Verdana"/>
                <a:cs typeface="Verdana"/>
                <a:sym typeface="Verdana"/>
              </a:rPr>
              <a:t>D. eleginoides</a:t>
            </a:r>
            <a:endParaRPr b="0" i="0" sz="1800" u="none" cap="none" strike="noStrike">
              <a:solidFill>
                <a:srgbClr val="EF4144"/>
              </a:solidFill>
              <a:latin typeface="Verdana"/>
              <a:ea typeface="Verdana"/>
              <a:cs typeface="Verdana"/>
              <a:sym typeface="Verdana"/>
            </a:endParaRPr>
          </a:p>
        </p:txBody>
      </p:sp>
      <p:sp>
        <p:nvSpPr>
          <p:cNvPr id="123" name="Shape 123"/>
          <p:cNvSpPr txBox="1"/>
          <p:nvPr/>
        </p:nvSpPr>
        <p:spPr>
          <a:xfrm>
            <a:off x="19050" y="6527800"/>
            <a:ext cx="7981974" cy="33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898989"/>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rgbClr val="898989"/>
              </a:solidFill>
              <a:latin typeface="Verdana"/>
              <a:ea typeface="Verdana"/>
              <a:cs typeface="Verdana"/>
              <a:sym typeface="Verdana"/>
            </a:endParaRPr>
          </a:p>
        </p:txBody>
      </p:sp>
      <p:sp>
        <p:nvSpPr>
          <p:cNvPr id="124" name="Shape 12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pic>
        <p:nvPicPr>
          <p:cNvPr id="125" name="Shape 125"/>
          <p:cNvPicPr preferRelativeResize="0"/>
          <p:nvPr/>
        </p:nvPicPr>
        <p:blipFill rotWithShape="1">
          <a:blip r:embed="rId3">
            <a:alphaModFix/>
          </a:blip>
          <a:srcRect b="0" l="0" r="0" t="0"/>
          <a:stretch/>
        </p:blipFill>
        <p:spPr>
          <a:xfrm>
            <a:off x="71438" y="785794"/>
            <a:ext cx="6000760" cy="4910135"/>
          </a:xfrm>
          <a:prstGeom prst="rect">
            <a:avLst/>
          </a:prstGeom>
          <a:noFill/>
          <a:ln>
            <a:noFill/>
          </a:ln>
        </p:spPr>
      </p:pic>
      <p:sp>
        <p:nvSpPr>
          <p:cNvPr id="126" name="Shape 126"/>
          <p:cNvSpPr txBox="1"/>
          <p:nvPr/>
        </p:nvSpPr>
        <p:spPr>
          <a:xfrm>
            <a:off x="6000760" y="785794"/>
            <a:ext cx="2928926" cy="5262979"/>
          </a:xfrm>
          <a:prstGeom prst="rect">
            <a:avLst/>
          </a:prstGeom>
          <a:noFill/>
          <a:ln>
            <a:noFill/>
          </a:ln>
        </p:spPr>
        <p:txBody>
          <a:bodyPr anchorCtr="0" anchor="t" bIns="45700" lIns="91425" spcFirstLastPara="1" rIns="91425" wrap="square" tIns="45700">
            <a:noAutofit/>
          </a:bodyPr>
          <a:lstStyle/>
          <a:p>
            <a:pPr indent="-85725" lvl="0" marL="85725" marR="0" rtl="0" algn="l">
              <a:spcBef>
                <a:spcPts val="0"/>
              </a:spcBef>
              <a:spcAft>
                <a:spcPts val="0"/>
              </a:spcAft>
              <a:buNone/>
            </a:pPr>
            <a:r>
              <a:rPr b="1" i="0" lang="en-US" sz="1400" u="none" cap="none" strike="noStrike">
                <a:solidFill>
                  <a:srgbClr val="2A58DA"/>
                </a:solidFill>
                <a:latin typeface="Calibri"/>
                <a:ea typeface="Calibri"/>
                <a:cs typeface="Calibri"/>
                <a:sym typeface="Calibri"/>
              </a:rPr>
              <a:t>Distribución geográfica:</a:t>
            </a:r>
            <a:endParaRPr/>
          </a:p>
          <a:p>
            <a:pPr indent="-85725" lvl="0" marL="85725" marR="0" rtl="0" algn="l">
              <a:spcBef>
                <a:spcPts val="0"/>
              </a:spcBef>
              <a:spcAft>
                <a:spcPts val="0"/>
              </a:spcAft>
              <a:buNone/>
            </a:pPr>
            <a:r>
              <a:t/>
            </a:r>
            <a:endParaRPr b="0" i="0" sz="1400" u="none" cap="none" strike="noStrike">
              <a:solidFill>
                <a:srgbClr val="2A58DA"/>
              </a:solidFill>
              <a:latin typeface="Calibri"/>
              <a:ea typeface="Calibri"/>
              <a:cs typeface="Calibri"/>
              <a:sym typeface="Calibri"/>
            </a:endParaRPr>
          </a:p>
          <a:p>
            <a:pPr indent="-85725" lvl="0" marL="85725" marR="0" rtl="0" algn="l">
              <a:spcBef>
                <a:spcPts val="0"/>
              </a:spcBef>
              <a:spcAft>
                <a:spcPts val="0"/>
              </a:spcAft>
              <a:buNone/>
            </a:pPr>
            <a:r>
              <a:rPr b="1" i="0" lang="en-US" sz="1400" u="none" cap="none" strike="noStrike">
                <a:solidFill>
                  <a:srgbClr val="2A58DA"/>
                </a:solidFill>
                <a:latin typeface="Calibri"/>
                <a:ea typeface="Calibri"/>
                <a:cs typeface="Calibri"/>
                <a:sym typeface="Calibri"/>
              </a:rPr>
              <a:t>Especie endémica del Hemisferio Sur</a:t>
            </a:r>
            <a:endParaRPr/>
          </a:p>
          <a:p>
            <a:pPr indent="-180975" lvl="1" marL="180975" marR="0" rtl="0" algn="l">
              <a:spcBef>
                <a:spcPts val="0"/>
              </a:spcBef>
              <a:spcAft>
                <a:spcPts val="0"/>
              </a:spcAft>
              <a:buClr>
                <a:srgbClr val="2A58DA"/>
              </a:buClr>
              <a:buSzPts val="1200"/>
              <a:buFont typeface="Arial"/>
              <a:buChar char="•"/>
            </a:pPr>
            <a:r>
              <a:rPr b="0" i="0" lang="en-US" sz="1200" u="none" cap="none" strike="noStrike">
                <a:solidFill>
                  <a:srgbClr val="2A58DA"/>
                </a:solidFill>
                <a:latin typeface="Calibri"/>
                <a:ea typeface="Calibri"/>
                <a:cs typeface="Calibri"/>
                <a:sym typeface="Calibri"/>
              </a:rPr>
              <a:t>Un solo ejemplar se encontró en el hemisferio norte (Moller </a:t>
            </a:r>
            <a:r>
              <a:rPr b="0" i="1" lang="en-US" sz="1200" u="none" cap="none" strike="noStrike">
                <a:solidFill>
                  <a:srgbClr val="2A58DA"/>
                </a:solidFill>
                <a:latin typeface="Calibri"/>
                <a:ea typeface="Calibri"/>
                <a:cs typeface="Calibri"/>
                <a:sym typeface="Calibri"/>
              </a:rPr>
              <a:t>et al</a:t>
            </a:r>
            <a:r>
              <a:rPr b="0" i="0" lang="en-US" sz="1200" u="none" cap="none" strike="noStrike">
                <a:solidFill>
                  <a:srgbClr val="2A58DA"/>
                </a:solidFill>
                <a:latin typeface="Calibri"/>
                <a:ea typeface="Calibri"/>
                <a:cs typeface="Calibri"/>
                <a:sym typeface="Calibri"/>
              </a:rPr>
              <a:t>., 2003). Se sugirió como evidencia de grandes migraciones (¿10,000 km?).</a:t>
            </a:r>
            <a:endParaRPr b="0" i="0" sz="1200" u="none" cap="none" strike="noStrike">
              <a:solidFill>
                <a:srgbClr val="2A58DA"/>
              </a:solidFill>
              <a:latin typeface="Calibri"/>
              <a:ea typeface="Calibri"/>
              <a:cs typeface="Calibri"/>
              <a:sym typeface="Calibri"/>
            </a:endParaRPr>
          </a:p>
          <a:p>
            <a:pPr indent="3175" lvl="0" marL="85725" marR="0" rtl="0" algn="l">
              <a:spcBef>
                <a:spcPts val="0"/>
              </a:spcBef>
              <a:spcAft>
                <a:spcPts val="0"/>
              </a:spcAft>
              <a:buClr>
                <a:schemeClr val="dk1"/>
              </a:buClr>
              <a:buSzPts val="1400"/>
              <a:buFont typeface="Arial"/>
              <a:buNone/>
            </a:pPr>
            <a:r>
              <a:t/>
            </a:r>
            <a:endParaRPr b="0" i="0" sz="1400" u="none" cap="none" strike="noStrike">
              <a:solidFill>
                <a:srgbClr val="2A58DA"/>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2A58DA"/>
                </a:solidFill>
                <a:latin typeface="Calibri"/>
                <a:ea typeface="Calibri"/>
                <a:cs typeface="Calibri"/>
                <a:sym typeface="Calibri"/>
              </a:rPr>
              <a:t>Rango latitudinal promedio</a:t>
            </a:r>
            <a:r>
              <a:rPr b="0" i="0" lang="en-US" sz="1400" u="none" cap="none" strike="noStrike">
                <a:solidFill>
                  <a:srgbClr val="2A58DA"/>
                </a:solidFill>
                <a:latin typeface="Calibri"/>
                <a:ea typeface="Calibri"/>
                <a:cs typeface="Calibri"/>
                <a:sym typeface="Calibri"/>
              </a:rPr>
              <a:t>: 30° S a 62° S (Abellan, 2005)</a:t>
            </a:r>
            <a:endParaRPr/>
          </a:p>
          <a:p>
            <a:pPr indent="0" lvl="0" marL="0" marR="0" rtl="0" algn="l">
              <a:spcBef>
                <a:spcPts val="0"/>
              </a:spcBef>
              <a:spcAft>
                <a:spcPts val="0"/>
              </a:spcAft>
              <a:buNone/>
            </a:pPr>
            <a:r>
              <a:t/>
            </a:r>
            <a:endParaRPr b="0" i="0" sz="1400" u="none" cap="none" strike="noStrike">
              <a:solidFill>
                <a:srgbClr val="2A58DA"/>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2A58DA"/>
                </a:solidFill>
                <a:latin typeface="Calibri"/>
                <a:ea typeface="Calibri"/>
                <a:cs typeface="Calibri"/>
                <a:sym typeface="Calibri"/>
              </a:rPr>
              <a:t>Profundidades: </a:t>
            </a:r>
            <a:endParaRPr/>
          </a:p>
          <a:p>
            <a:pPr indent="-190500" lvl="1" marL="266700" marR="0" rtl="0" algn="l">
              <a:spcBef>
                <a:spcPts val="0"/>
              </a:spcBef>
              <a:spcAft>
                <a:spcPts val="0"/>
              </a:spcAft>
              <a:buClr>
                <a:srgbClr val="2A58DA"/>
              </a:buClr>
              <a:buSzPts val="1400"/>
              <a:buFont typeface="Arial"/>
              <a:buChar char="•"/>
            </a:pPr>
            <a:r>
              <a:rPr b="0" i="0" lang="en-US" sz="1400" u="none" cap="none" strike="noStrike">
                <a:solidFill>
                  <a:srgbClr val="2A58DA"/>
                </a:solidFill>
                <a:latin typeface="Calibri"/>
                <a:ea typeface="Calibri"/>
                <a:cs typeface="Calibri"/>
                <a:sym typeface="Calibri"/>
              </a:rPr>
              <a:t>Desde 400 a 2.500 m</a:t>
            </a:r>
            <a:endParaRPr/>
          </a:p>
          <a:p>
            <a:pPr indent="-190500" lvl="1" marL="266700" marR="0" rtl="0" algn="l">
              <a:spcBef>
                <a:spcPts val="0"/>
              </a:spcBef>
              <a:spcAft>
                <a:spcPts val="0"/>
              </a:spcAft>
              <a:buClr>
                <a:srgbClr val="2A58DA"/>
              </a:buClr>
              <a:buSzPts val="1400"/>
              <a:buFont typeface="Arial"/>
              <a:buChar char="•"/>
            </a:pPr>
            <a:r>
              <a:rPr b="0" i="0" lang="en-US" sz="1400" u="none" cap="none" strike="noStrike">
                <a:solidFill>
                  <a:srgbClr val="2A58DA"/>
                </a:solidFill>
                <a:latin typeface="Calibri"/>
                <a:ea typeface="Calibri"/>
                <a:cs typeface="Calibri"/>
                <a:sym typeface="Calibri"/>
              </a:rPr>
              <a:t>Hasta 3.850 m (Miller, 1993)</a:t>
            </a:r>
            <a:endParaRPr/>
          </a:p>
          <a:p>
            <a:pPr indent="0" lvl="0" marL="0" marR="0" rtl="0" algn="l">
              <a:spcBef>
                <a:spcPts val="0"/>
              </a:spcBef>
              <a:spcAft>
                <a:spcPts val="0"/>
              </a:spcAft>
              <a:buNone/>
            </a:pPr>
            <a:r>
              <a:t/>
            </a:r>
            <a:endParaRPr b="0" i="0" sz="1400" u="none" cap="none" strike="noStrike">
              <a:solidFill>
                <a:srgbClr val="2A58DA"/>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2A58DA"/>
                </a:solidFill>
                <a:latin typeface="Calibri"/>
                <a:ea typeface="Calibri"/>
                <a:cs typeface="Calibri"/>
                <a:sym typeface="Calibri"/>
              </a:rPr>
              <a:t>Distribución circumpolar:</a:t>
            </a:r>
            <a:endParaRPr/>
          </a:p>
          <a:p>
            <a:pPr indent="-180975" lvl="1" marL="180975" marR="0" rtl="0" algn="l">
              <a:spcBef>
                <a:spcPts val="0"/>
              </a:spcBef>
              <a:spcAft>
                <a:spcPts val="0"/>
              </a:spcAft>
              <a:buClr>
                <a:srgbClr val="2A58DA"/>
              </a:buClr>
              <a:buSzPts val="1200"/>
              <a:buFont typeface="Arial"/>
              <a:buChar char="•"/>
            </a:pPr>
            <a:r>
              <a:rPr b="1" i="0" lang="en-US" sz="1200" u="none" cap="none" strike="noStrike">
                <a:solidFill>
                  <a:srgbClr val="2A58DA"/>
                </a:solidFill>
                <a:latin typeface="Calibri"/>
                <a:ea typeface="Calibri"/>
                <a:cs typeface="Calibri"/>
                <a:sym typeface="Calibri"/>
              </a:rPr>
              <a:t>Cono sur de América</a:t>
            </a:r>
            <a:r>
              <a:rPr b="0" i="0" lang="en-US" sz="1200" u="none" cap="none" strike="noStrike">
                <a:solidFill>
                  <a:srgbClr val="2A58DA"/>
                </a:solidFill>
                <a:latin typeface="Calibri"/>
                <a:ea typeface="Calibri"/>
                <a:cs typeface="Calibri"/>
                <a:sym typeface="Calibri"/>
              </a:rPr>
              <a:t>: plataforma y talud de la patagonia de Chile y Argentina y ZEE de I. Malvinas</a:t>
            </a:r>
            <a:endParaRPr/>
          </a:p>
          <a:p>
            <a:pPr indent="-180975" lvl="1" marL="180975" marR="0" rtl="0" algn="l">
              <a:spcBef>
                <a:spcPts val="0"/>
              </a:spcBef>
              <a:spcAft>
                <a:spcPts val="0"/>
              </a:spcAft>
              <a:buClr>
                <a:srgbClr val="2A58DA"/>
              </a:buClr>
              <a:buSzPts val="1200"/>
              <a:buFont typeface="Arial"/>
              <a:buChar char="•"/>
            </a:pPr>
            <a:r>
              <a:rPr b="1" i="0" lang="en-US" sz="1200" u="none" cap="none" strike="noStrike">
                <a:solidFill>
                  <a:srgbClr val="2A58DA"/>
                </a:solidFill>
                <a:latin typeface="Calibri"/>
                <a:ea typeface="Calibri"/>
                <a:cs typeface="Calibri"/>
                <a:sym typeface="Calibri"/>
              </a:rPr>
              <a:t>Islas sub-antárticas:</a:t>
            </a:r>
            <a:r>
              <a:rPr b="0" i="0" lang="en-US" sz="1200" u="none" cap="none" strike="noStrike">
                <a:solidFill>
                  <a:srgbClr val="2A58DA"/>
                </a:solidFill>
                <a:latin typeface="Calibri"/>
                <a:ea typeface="Calibri"/>
                <a:cs typeface="Calibri"/>
                <a:sym typeface="Calibri"/>
              </a:rPr>
              <a:t>  South Georgia, Shag Rocks, Crozet, Kerguelen, Heard, McDonald,  Macquarie y Prince Edward, </a:t>
            </a:r>
            <a:endParaRPr/>
          </a:p>
          <a:p>
            <a:pPr indent="-180975" lvl="1" marL="180975" marR="0" rtl="0" algn="l">
              <a:spcBef>
                <a:spcPts val="0"/>
              </a:spcBef>
              <a:spcAft>
                <a:spcPts val="0"/>
              </a:spcAft>
              <a:buClr>
                <a:srgbClr val="2A58DA"/>
              </a:buClr>
              <a:buSzPts val="1200"/>
              <a:buFont typeface="Arial"/>
              <a:buChar char="•"/>
            </a:pPr>
            <a:r>
              <a:rPr b="1" i="0" lang="en-US" sz="1200" u="none" cap="none" strike="noStrike">
                <a:solidFill>
                  <a:srgbClr val="2A58DA"/>
                </a:solidFill>
                <a:latin typeface="Calibri"/>
                <a:ea typeface="Calibri"/>
                <a:cs typeface="Calibri"/>
                <a:sym typeface="Calibri"/>
              </a:rPr>
              <a:t>Bancos:</a:t>
            </a:r>
            <a:r>
              <a:rPr b="0" i="0" lang="en-US" sz="1200" u="none" cap="none" strike="noStrike">
                <a:solidFill>
                  <a:srgbClr val="2A58DA"/>
                </a:solidFill>
                <a:latin typeface="Calibri"/>
                <a:ea typeface="Calibri"/>
                <a:cs typeface="Calibri"/>
                <a:sym typeface="Calibri"/>
              </a:rPr>
              <a:t> Banzare Bank</a:t>
            </a:r>
            <a:endParaRPr/>
          </a:p>
          <a:p>
            <a:pPr indent="-180975" lvl="1" marL="180975" marR="0" rtl="0" algn="l">
              <a:spcBef>
                <a:spcPts val="0"/>
              </a:spcBef>
              <a:spcAft>
                <a:spcPts val="0"/>
              </a:spcAft>
              <a:buClr>
                <a:srgbClr val="2A58DA"/>
              </a:buClr>
              <a:buSzPts val="1200"/>
              <a:buFont typeface="Arial"/>
              <a:buChar char="•"/>
            </a:pPr>
            <a:r>
              <a:rPr b="1" i="0" lang="en-US" sz="1200" u="none" cap="none" strike="noStrike">
                <a:solidFill>
                  <a:srgbClr val="2A58DA"/>
                </a:solidFill>
                <a:latin typeface="Calibri"/>
                <a:ea typeface="Calibri"/>
                <a:cs typeface="Calibri"/>
                <a:sym typeface="Calibri"/>
              </a:rPr>
              <a:t>Montes submarinos:</a:t>
            </a:r>
            <a:r>
              <a:rPr b="0" i="0" lang="en-US" sz="1200" u="none" cap="none" strike="noStrike">
                <a:solidFill>
                  <a:srgbClr val="2A58DA"/>
                </a:solidFill>
                <a:latin typeface="Calibri"/>
                <a:ea typeface="Calibri"/>
                <a:cs typeface="Calibri"/>
                <a:sym typeface="Calibri"/>
              </a:rPr>
              <a:t> Ob and Lena </a:t>
            </a:r>
            <a:endParaRPr/>
          </a:p>
          <a:p>
            <a:pPr indent="0" lvl="0" marL="0" marR="0" rtl="0" algn="l">
              <a:spcBef>
                <a:spcPts val="0"/>
              </a:spcBef>
              <a:spcAft>
                <a:spcPts val="0"/>
              </a:spcAft>
              <a:buNone/>
            </a:pPr>
            <a:r>
              <a:t/>
            </a:r>
            <a:endParaRPr b="0" i="0" sz="1200" u="none" cap="none" strike="noStrike">
              <a:solidFill>
                <a:srgbClr val="2A58DA"/>
              </a:solidFill>
              <a:latin typeface="Calibri"/>
              <a:ea typeface="Calibri"/>
              <a:cs typeface="Calibri"/>
              <a:sym typeface="Calibri"/>
            </a:endParaRPr>
          </a:p>
        </p:txBody>
      </p:sp>
      <p:sp>
        <p:nvSpPr>
          <p:cNvPr id="127" name="Shape 127"/>
          <p:cNvSpPr/>
          <p:nvPr/>
        </p:nvSpPr>
        <p:spPr>
          <a:xfrm>
            <a:off x="785818" y="5892080"/>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accent2"/>
                </a:solidFill>
                <a:latin typeface="Calibri"/>
                <a:ea typeface="Calibri"/>
                <a:cs typeface="Calibri"/>
                <a:sym typeface="Calibri"/>
              </a:rPr>
              <a:t>Tomado de Collins </a:t>
            </a:r>
            <a:r>
              <a:rPr b="0" i="1" lang="en-US" sz="1200" u="none" cap="none" strike="noStrike">
                <a:solidFill>
                  <a:schemeClr val="accent2"/>
                </a:solidFill>
                <a:latin typeface="Calibri"/>
                <a:ea typeface="Calibri"/>
                <a:cs typeface="Calibri"/>
                <a:sym typeface="Calibri"/>
              </a:rPr>
              <a:t>et al,</a:t>
            </a:r>
            <a:r>
              <a:rPr b="0" i="0" lang="en-US" sz="1200" u="none" cap="none" strike="noStrike">
                <a:solidFill>
                  <a:schemeClr val="accent2"/>
                </a:solidFill>
                <a:latin typeface="Calibri"/>
                <a:ea typeface="Calibri"/>
                <a:cs typeface="Calibri"/>
                <a:sym typeface="Calibri"/>
              </a:rPr>
              <a:t> 2010</a:t>
            </a:r>
            <a:endParaRPr b="0" i="0" sz="1200" u="none" cap="none" strike="noStrike">
              <a:solidFill>
                <a:schemeClr val="accent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29" name="Shape 529"/>
        <p:cNvGrpSpPr/>
        <p:nvPr/>
      </p:nvGrpSpPr>
      <p:grpSpPr>
        <a:xfrm>
          <a:off x="0" y="0"/>
          <a:ext cx="0" cy="0"/>
          <a:chOff x="0" y="0"/>
          <a:chExt cx="0" cy="0"/>
        </a:xfrm>
      </p:grpSpPr>
      <p:sp>
        <p:nvSpPr>
          <p:cNvPr id="530" name="Shape 530"/>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31" name="Shape 531"/>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532" name="Shape 532"/>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33" name="Shape 533"/>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t/>
            </a:r>
            <a:endParaRPr b="1"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153</a:t>
            </a:r>
            <a:r>
              <a:rPr b="0" i="0" lang="en-US" sz="1800" u="none" cap="none" strike="noStrike">
                <a:solidFill>
                  <a:srgbClr val="FFFF00"/>
                </a:solidFill>
                <a:latin typeface="Verdana"/>
                <a:ea typeface="Verdana"/>
                <a:cs typeface="Verdana"/>
                <a:sym typeface="Verdana"/>
              </a:rPr>
              <a:t>.- (cont.)</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	Asimismo, además de las materias contempladas en esta ley, se podrá consultar a los Comités las siguientes materias:</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1" marL="8207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a) Diseño de las medidas de administración y conservación.</a:t>
            </a:r>
            <a:endParaRPr/>
          </a:p>
          <a:p>
            <a:pPr indent="-363538" lvl="1" marL="8207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b) Formulación de los planes de manejo.</a:t>
            </a:r>
            <a:endParaRPr/>
          </a:p>
          <a:p>
            <a:pPr indent="-363538" lvl="0" marL="363538" marR="0" rtl="0" algn="l">
              <a:spcBef>
                <a:spcPts val="360"/>
              </a:spcBef>
              <a:spcAft>
                <a:spcPts val="0"/>
              </a:spcAft>
              <a:buNone/>
            </a:pPr>
            <a:r>
              <a:t/>
            </a:r>
            <a:endParaRPr b="0" i="0" sz="1800" u="none" cap="none" strike="noStrike">
              <a:solidFill>
                <a:srgbClr val="FFFF00"/>
              </a:solidFill>
              <a:latin typeface="Verdana"/>
              <a:ea typeface="Verdana"/>
              <a:cs typeface="Verdana"/>
              <a:sym typeface="Verdana"/>
            </a:endParaRPr>
          </a:p>
          <a:p>
            <a:pPr indent="-363538" lvl="0" marL="363538" marR="0" rtl="0" algn="l">
              <a:spcBef>
                <a:spcPts val="360"/>
              </a:spcBef>
              <a:spcAft>
                <a:spcPts val="0"/>
              </a:spcAft>
              <a:buNone/>
            </a:pPr>
            <a:r>
              <a:rPr b="0" i="0" lang="en-US" sz="1800" u="none" cap="none" strike="noStrike">
                <a:solidFill>
                  <a:srgbClr val="FFFF00"/>
                </a:solidFill>
                <a:latin typeface="Verdana"/>
                <a:ea typeface="Verdana"/>
                <a:cs typeface="Verdana"/>
                <a:sym typeface="Verdana"/>
              </a:rPr>
              <a:t>	Para la elaboración de sus informes el Comité deberá considerar la información que provea el Instituto de Fomento Pesquero, así como la proveniente de otras fuentes.</a:t>
            </a:r>
            <a:endParaRPr b="0" i="0" sz="1800" u="none" cap="none" strike="noStrike">
              <a:solidFill>
                <a:srgbClr val="FFFF00"/>
              </a:solidFill>
              <a:latin typeface="Verdana"/>
              <a:ea typeface="Verdana"/>
              <a:cs typeface="Verdana"/>
              <a:sym typeface="Verdana"/>
            </a:endParaRPr>
          </a:p>
        </p:txBody>
      </p:sp>
      <p:sp>
        <p:nvSpPr>
          <p:cNvPr id="534" name="Shape 534"/>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38" name="Shape 538"/>
        <p:cNvGrpSpPr/>
        <p:nvPr/>
      </p:nvGrpSpPr>
      <p:grpSpPr>
        <a:xfrm>
          <a:off x="0" y="0"/>
          <a:ext cx="0" cy="0"/>
          <a:chOff x="0" y="0"/>
          <a:chExt cx="0" cy="0"/>
        </a:xfrm>
      </p:grpSpPr>
      <p:sp>
        <p:nvSpPr>
          <p:cNvPr id="539" name="Shape 539"/>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40" name="Shape 540"/>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541" name="Shape 541"/>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42" name="Shape 542"/>
          <p:cNvSpPr txBox="1"/>
          <p:nvPr/>
        </p:nvSpPr>
        <p:spPr>
          <a:xfrm>
            <a:off x="19050" y="692696"/>
            <a:ext cx="8945438" cy="56166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GENERALES</a:t>
            </a:r>
            <a:endParaRPr b="1" i="0" sz="2000" u="none" cap="none" strike="noStrike">
              <a:solidFill>
                <a:srgbClr val="00FFFF"/>
              </a:solidFill>
              <a:latin typeface="Verdana"/>
              <a:ea typeface="Verdana"/>
              <a:cs typeface="Verdana"/>
              <a:sym typeface="Verdana"/>
            </a:endParaRPr>
          </a:p>
          <a:p>
            <a:pPr indent="-363538" lvl="0" marL="363538" marR="0" rtl="0" algn="l">
              <a:spcBef>
                <a:spcPts val="360"/>
              </a:spcBef>
              <a:spcAft>
                <a:spcPts val="0"/>
              </a:spcAft>
              <a:buNone/>
            </a:pPr>
            <a:r>
              <a:rPr b="1" i="0" lang="en-US" sz="1800" u="none" cap="none" strike="noStrike">
                <a:solidFill>
                  <a:srgbClr val="FFFF00"/>
                </a:solidFill>
                <a:latin typeface="Verdana"/>
                <a:ea typeface="Verdana"/>
                <a:cs typeface="Verdana"/>
                <a:sym typeface="Verdana"/>
              </a:rPr>
              <a:t>Artículo 155</a:t>
            </a:r>
            <a:r>
              <a:rPr b="0" i="0" lang="en-US" sz="1800" u="none" cap="none" strike="noStrike">
                <a:solidFill>
                  <a:srgbClr val="FFFF00"/>
                </a:solidFill>
                <a:latin typeface="Verdana"/>
                <a:ea typeface="Verdana"/>
                <a:cs typeface="Verdana"/>
                <a:sym typeface="Verdana"/>
              </a:rPr>
              <a:t>.- Las normas de funcionamiento, toma de decisiones y la integración de los Comités se determinarán mediante reglamento. Sin perjuicio de lo anterior, se seguirán las siguientes reglas:</a:t>
            </a:r>
            <a:endParaRPr b="0" i="0" sz="1800" u="none" cap="none" strike="noStrike">
              <a:solidFill>
                <a:srgbClr val="FFFF00"/>
              </a:solidFill>
              <a:latin typeface="Verdana"/>
              <a:ea typeface="Verdana"/>
              <a:cs typeface="Verdana"/>
              <a:sym typeface="Verdana"/>
            </a:endParaRPr>
          </a:p>
          <a:p>
            <a:pPr indent="-363538" lvl="0" marL="363538" marR="0" rtl="0" algn="l">
              <a:spcBef>
                <a:spcPts val="320"/>
              </a:spcBef>
              <a:spcAft>
                <a:spcPts val="0"/>
              </a:spcAft>
              <a:buClr>
                <a:srgbClr val="D9D9D9"/>
              </a:buClr>
              <a:buSzPts val="1600"/>
              <a:buFont typeface="Verdana"/>
              <a:buAutoNum type="alphaLcParenR"/>
            </a:pPr>
            <a:r>
              <a:rPr b="0" i="0" lang="en-US" sz="1600" u="none" cap="none" strike="noStrike">
                <a:solidFill>
                  <a:schemeClr val="lt1"/>
                </a:solidFill>
                <a:latin typeface="Verdana"/>
                <a:ea typeface="Verdana"/>
                <a:cs typeface="Verdana"/>
                <a:sym typeface="Verdana"/>
              </a:rPr>
              <a:t>Cada Comité estará integrado por no menos de tres ni más de cinco miembros.</a:t>
            </a:r>
            <a:endParaRPr/>
          </a:p>
          <a:p>
            <a:pPr indent="-363538" lvl="0" marL="363538" marR="0" rtl="0" algn="l">
              <a:spcBef>
                <a:spcPts val="320"/>
              </a:spcBef>
              <a:spcAft>
                <a:spcPts val="0"/>
              </a:spcAft>
              <a:buClr>
                <a:srgbClr val="D9D9D9"/>
              </a:buClr>
              <a:buSzPts val="1600"/>
              <a:buFont typeface="Verdana"/>
              <a:buAutoNum type="alphaLcParenR"/>
            </a:pPr>
            <a:r>
              <a:rPr b="0" i="0" lang="en-US" sz="1600" u="none" cap="none" strike="noStrike">
                <a:solidFill>
                  <a:schemeClr val="lt1"/>
                </a:solidFill>
                <a:latin typeface="Verdana"/>
                <a:ea typeface="Verdana"/>
                <a:cs typeface="Verdana"/>
                <a:sym typeface="Verdana"/>
              </a:rPr>
              <a:t>Los miembros del Comité serán nombrados previo concurso público que llevará a efecto el Ministerio, pudiendo ser reelegidos conforme al mismo procedimiento. Los miembros del Comité durarán cuatro años en sus funciones, renovándose por parcialidades cada dos años.</a:t>
            </a:r>
            <a:endParaRPr/>
          </a:p>
          <a:p>
            <a:pPr indent="-363538" lvl="0" marL="363538" marR="0" rtl="0" algn="l">
              <a:spcBef>
                <a:spcPts val="320"/>
              </a:spcBef>
              <a:spcAft>
                <a:spcPts val="0"/>
              </a:spcAft>
              <a:buClr>
                <a:srgbClr val="D9D9D9"/>
              </a:buClr>
              <a:buSzPts val="1600"/>
              <a:buFont typeface="Verdana"/>
              <a:buAutoNum type="alphaLcParenR"/>
            </a:pPr>
            <a:r>
              <a:rPr b="0" i="0" lang="en-US" sz="1600" u="none" cap="none" strike="noStrike">
                <a:solidFill>
                  <a:schemeClr val="lt1"/>
                </a:solidFill>
                <a:latin typeface="Verdana"/>
                <a:ea typeface="Verdana"/>
                <a:cs typeface="Verdana"/>
                <a:sym typeface="Verdana"/>
              </a:rPr>
              <a:t>Al menos uno de sus integrantes, además de cumplir con el requisito de la letra a), deberá provenir de instituciones de investigación o universidades que tengan su sede en la o las regiones en las cuales se distribuye la principal pesquería o actividad objeto del Comité.</a:t>
            </a:r>
            <a:endParaRPr/>
          </a:p>
          <a:p>
            <a:pPr indent="-363538" lvl="0" marL="363538" marR="0" rtl="0" algn="l">
              <a:spcBef>
                <a:spcPts val="320"/>
              </a:spcBef>
              <a:spcAft>
                <a:spcPts val="0"/>
              </a:spcAft>
              <a:buClr>
                <a:srgbClr val="D9D9D9"/>
              </a:buClr>
              <a:buSzPts val="1600"/>
              <a:buFont typeface="Verdana"/>
              <a:buAutoNum type="alphaLcParenR"/>
            </a:pPr>
            <a:r>
              <a:rPr b="0" i="0" lang="en-US" sz="1600" u="none" cap="none" strike="noStrike">
                <a:solidFill>
                  <a:schemeClr val="lt1"/>
                </a:solidFill>
                <a:latin typeface="Verdana"/>
                <a:ea typeface="Verdana"/>
                <a:cs typeface="Verdana"/>
                <a:sym typeface="Verdana"/>
              </a:rPr>
              <a:t>Es incompatible la función de los integrantes del Comité Científico Técnico señalados en la letra a), con la condición de funcionario público dependiente o asesor independiente del Ministerio de Economía o de las reparticiones públicas dependientes de éste; trabajador dependiente o asesor independiente del Instituto de Fomento Pesquero o de empresas pesqueras, asociaciones gremiales de la actividad pesquera artesanal o industrial, o de plantas de transformación o de sus matrices filiales o coligadas.</a:t>
            </a:r>
            <a:endParaRPr b="0" i="0" sz="1600" u="none" cap="none" strike="noStrike">
              <a:solidFill>
                <a:schemeClr val="lt1"/>
              </a:solidFill>
              <a:latin typeface="Verdana"/>
              <a:ea typeface="Verdana"/>
              <a:cs typeface="Verdana"/>
              <a:sym typeface="Verdana"/>
            </a:endParaRPr>
          </a:p>
        </p:txBody>
      </p:sp>
      <p:sp>
        <p:nvSpPr>
          <p:cNvPr id="543" name="Shape 543"/>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47" name="Shape 547"/>
        <p:cNvGrpSpPr/>
        <p:nvPr/>
      </p:nvGrpSpPr>
      <p:grpSpPr>
        <a:xfrm>
          <a:off x="0" y="0"/>
          <a:ext cx="0" cy="0"/>
          <a:chOff x="0" y="0"/>
          <a:chExt cx="0" cy="0"/>
        </a:xfrm>
      </p:grpSpPr>
      <p:sp>
        <p:nvSpPr>
          <p:cNvPr id="548" name="Shape 548"/>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49" name="Shape 549"/>
          <p:cNvSpPr/>
          <p:nvPr/>
        </p:nvSpPr>
        <p:spPr>
          <a:xfrm>
            <a:off x="152400" y="116632"/>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Nuevo Marco Jurídico y Regulatorio (2013      ) </a:t>
            </a:r>
            <a:br>
              <a:rPr b="1" i="0" lang="en-US" sz="2400" u="none" cap="none" strike="noStrike">
                <a:solidFill>
                  <a:schemeClr val="dk2"/>
                </a:solidFill>
                <a:latin typeface="Verdana"/>
                <a:ea typeface="Verdana"/>
                <a:cs typeface="Verdana"/>
                <a:sym typeface="Verdana"/>
              </a:rPr>
            </a:br>
            <a:endParaRPr b="0" i="0" sz="1800" u="none" cap="none" strike="noStrike">
              <a:solidFill>
                <a:srgbClr val="DDDDDD"/>
              </a:solidFill>
              <a:latin typeface="Verdana"/>
              <a:ea typeface="Verdana"/>
              <a:cs typeface="Verdana"/>
              <a:sym typeface="Verdana"/>
            </a:endParaRPr>
          </a:p>
        </p:txBody>
      </p:sp>
      <p:sp>
        <p:nvSpPr>
          <p:cNvPr id="550" name="Shape 550"/>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51" name="Shape 551"/>
          <p:cNvSpPr txBox="1"/>
          <p:nvPr/>
        </p:nvSpPr>
        <p:spPr>
          <a:xfrm>
            <a:off x="214282" y="764704"/>
            <a:ext cx="8501122" cy="52689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II	ESPECIFICOS</a:t>
            </a:r>
            <a:endParaRPr b="1" i="0" sz="2000" u="none" cap="none" strike="noStrike">
              <a:solidFill>
                <a:srgbClr val="00FFFF"/>
              </a:solidFill>
              <a:latin typeface="Verdana"/>
              <a:ea typeface="Verdana"/>
              <a:cs typeface="Verdana"/>
              <a:sym typeface="Verdana"/>
            </a:endParaRPr>
          </a:p>
          <a:p>
            <a:pPr indent="-457200" lvl="0" marL="457200" marR="0" rtl="0" algn="l">
              <a:spcBef>
                <a:spcPts val="400"/>
              </a:spcBef>
              <a:spcAft>
                <a:spcPts val="0"/>
              </a:spcAft>
              <a:buClr>
                <a:srgbClr val="D9D9D9"/>
              </a:buClr>
              <a:buSzPts val="2000"/>
              <a:buFont typeface="Times New Roman"/>
              <a:buAutoNum type="arabicParenR"/>
            </a:pPr>
            <a:r>
              <a:rPr b="1" i="0" lang="en-US" sz="2000" u="none" cap="none" strike="noStrike">
                <a:solidFill>
                  <a:srgbClr val="00FFFF"/>
                </a:solidFill>
                <a:latin typeface="Verdana"/>
                <a:ea typeface="Verdana"/>
                <a:cs typeface="Verdana"/>
                <a:sym typeface="Verdana"/>
              </a:rPr>
              <a:t>Modificación mecanismo de Acceso en la UPL </a:t>
            </a:r>
            <a:r>
              <a:rPr b="0" i="0" lang="en-US" sz="2000" u="none" cap="none" strike="noStrike">
                <a:solidFill>
                  <a:srgbClr val="FFFFFF"/>
                </a:solidFill>
                <a:latin typeface="Verdana"/>
                <a:ea typeface="Verdana"/>
                <a:cs typeface="Verdana"/>
                <a:sym typeface="Verdana"/>
              </a:rPr>
              <a:t>(Art. 25° Transitorio):</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Acceso exclusivo al sector artesanal destinando el 5% para subastar el 10% de la cuota anual por un plazo de 5 años hasta completar el 30% del total</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Los permisos extraordinarios de pesca sólo serán transferibles entre pescadores artesanales que tengan inscrita la pesquería del bacalao de profundidad.</a:t>
            </a:r>
            <a:endParaRPr b="0" i="0" sz="1600" u="none" cap="none" strike="noStrike">
              <a:solidFill>
                <a:srgbClr val="FFFFFF"/>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Exigencia de instalación del Posicionador Satelital (VMS) y de certificación de sus capturas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Establecimiento de una cuota de captura en el área al norte del paralelo 47°LS (sin mejoras en el régimen de administración: </a:t>
            </a:r>
            <a:r>
              <a:rPr b="0" i="1" lang="en-US" sz="1600" u="none" cap="none" strike="noStrike">
                <a:solidFill>
                  <a:srgbClr val="FFFFFF"/>
                </a:solidFill>
                <a:latin typeface="Verdana"/>
                <a:ea typeface="Verdana"/>
                <a:cs typeface="Verdana"/>
                <a:sym typeface="Verdana"/>
              </a:rPr>
              <a:t>carrera olímpica</a:t>
            </a:r>
            <a:r>
              <a:rPr b="0" i="0" lang="en-US" sz="1600" u="none" cap="none" strike="noStrike">
                <a:solidFill>
                  <a:srgbClr val="FFFFFF"/>
                </a:solidFill>
                <a:latin typeface="Verdana"/>
                <a:ea typeface="Verdana"/>
                <a:cs typeface="Verdana"/>
                <a:sym typeface="Verdana"/>
              </a:rPr>
              <a:t>)</a:t>
            </a:r>
            <a:endParaRPr/>
          </a:p>
          <a:p>
            <a:pPr indent="-457200" lvl="0" marL="457200" marR="0" rtl="0" algn="l">
              <a:spcBef>
                <a:spcPts val="400"/>
              </a:spcBef>
              <a:spcAft>
                <a:spcPts val="0"/>
              </a:spcAft>
              <a:buClr>
                <a:srgbClr val="D9D9D9"/>
              </a:buClr>
              <a:buSzPts val="2000"/>
              <a:buFont typeface="Times New Roman"/>
              <a:buAutoNum type="arabicParenR"/>
            </a:pPr>
            <a:r>
              <a:rPr b="1" i="0" lang="en-US" sz="2000" u="none" cap="none" strike="noStrike">
                <a:solidFill>
                  <a:srgbClr val="00FFFF"/>
                </a:solidFill>
                <a:latin typeface="Verdana"/>
                <a:ea typeface="Verdana"/>
                <a:cs typeface="Verdana"/>
                <a:sym typeface="Verdana"/>
              </a:rPr>
              <a:t>Vigilancia y Control de la pesquería</a:t>
            </a:r>
            <a:r>
              <a:rPr b="0" i="0" lang="en-US" sz="2000" u="none" cap="none" strike="noStrike">
                <a:solidFill>
                  <a:srgbClr val="FFFFFF"/>
                </a:solidFill>
                <a:latin typeface="Verdana"/>
                <a:ea typeface="Verdana"/>
                <a:cs typeface="Verdana"/>
                <a:sym typeface="Verdana"/>
              </a:rPr>
              <a:t>: </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Instalación de VMS (Art. 64 B) en todas las embarcaciones &gt; 15 m eslora, sea que operen o no en la UPL.</a:t>
            </a:r>
            <a:endParaRPr b="0" i="0" sz="1600" u="none" cap="none" strike="noStrike">
              <a:solidFill>
                <a:srgbClr val="FFFFFF"/>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Las embarcaciones artesanales que operen en la pesquería del bacalao no podrán efectuar operaciones extractivas en ambas unidades de pesquería en un mismo viaje de pesca, sin que previamente hayan sido autorizadas por el Servicio y éste haya certificado las capturas que tengan a bordo.</a:t>
            </a:r>
            <a:endParaRPr b="0" i="0" sz="1400" u="none" cap="none" strike="noStrike">
              <a:solidFill>
                <a:srgbClr val="FFFFFF"/>
              </a:solidFill>
              <a:latin typeface="Verdana"/>
              <a:ea typeface="Verdana"/>
              <a:cs typeface="Verdana"/>
              <a:sym typeface="Verdana"/>
            </a:endParaRPr>
          </a:p>
        </p:txBody>
      </p:sp>
      <p:sp>
        <p:nvSpPr>
          <p:cNvPr id="552" name="Shape 552"/>
          <p:cNvSpPr/>
          <p:nvPr/>
        </p:nvSpPr>
        <p:spPr>
          <a:xfrm>
            <a:off x="6732240" y="268842"/>
            <a:ext cx="517873" cy="207830"/>
          </a:xfrm>
          <a:prstGeom prst="rightArrow">
            <a:avLst>
              <a:gd fmla="val 50000" name="adj1"/>
              <a:gd fmla="val 50000"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Times New Roman"/>
              <a:buNone/>
            </a:pPr>
            <a:r>
              <a:t/>
            </a:r>
            <a:endParaRPr b="1" i="0" sz="24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56" name="Shape 556"/>
        <p:cNvGrpSpPr/>
        <p:nvPr/>
      </p:nvGrpSpPr>
      <p:grpSpPr>
        <a:xfrm>
          <a:off x="0" y="0"/>
          <a:ext cx="0" cy="0"/>
          <a:chOff x="0" y="0"/>
          <a:chExt cx="0" cy="0"/>
        </a:xfrm>
      </p:grpSpPr>
      <p:sp>
        <p:nvSpPr>
          <p:cNvPr id="557" name="Shape 557"/>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58" name="Shape 558"/>
          <p:cNvSpPr/>
          <p:nvPr/>
        </p:nvSpPr>
        <p:spPr>
          <a:xfrm>
            <a:off x="152400" y="44624"/>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Algunas ideas para identificar los desafíos de conocimiento del recurso y su pesquería</a:t>
            </a:r>
            <a:endParaRPr b="0" i="0" sz="1800" u="none" cap="none" strike="noStrike">
              <a:solidFill>
                <a:srgbClr val="DDDDDD"/>
              </a:solidFill>
              <a:latin typeface="Verdana"/>
              <a:ea typeface="Verdana"/>
              <a:cs typeface="Verdana"/>
              <a:sym typeface="Verdana"/>
            </a:endParaRPr>
          </a:p>
        </p:txBody>
      </p:sp>
      <p:sp>
        <p:nvSpPr>
          <p:cNvPr id="559" name="Shape 559"/>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60" name="Shape 560"/>
          <p:cNvSpPr txBox="1"/>
          <p:nvPr/>
        </p:nvSpPr>
        <p:spPr>
          <a:xfrm>
            <a:off x="202559" y="896373"/>
            <a:ext cx="8501122" cy="52689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Ciclo de vida, estructura, distribución y dinámica</a:t>
            </a:r>
            <a:endParaRPr b="1" i="0" sz="2000" u="none" cap="none" strike="noStrike">
              <a:solidFill>
                <a:srgbClr val="00FFFF"/>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Estructura del stock: ¿abierto/cerrado?, ¿metapoblaciones locales? (conectividadres entre sub-poblaciones: migraciones, filopatría), escalas geográficas (¿transzonal/compartido?)</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Proceso de Reclutamiento (dispersión/vagantes), relación stock/recluta (stock nacional?, mezcla?, tasas de inmigración/emigración?)</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00"/>
                </a:solidFill>
                <a:latin typeface="Verdana"/>
                <a:ea typeface="Verdana"/>
                <a:cs typeface="Verdana"/>
                <a:sym typeface="Verdana"/>
              </a:rPr>
              <a:t>¿Es posible alcanzar el RMS?</a:t>
            </a:r>
            <a:endParaRPr/>
          </a:p>
          <a:p>
            <a:pPr indent="0" lvl="1" marL="0" marR="0" rtl="0" algn="l">
              <a:spcBef>
                <a:spcPts val="400"/>
              </a:spcBef>
              <a:spcAft>
                <a:spcPts val="0"/>
              </a:spcAft>
              <a:buNone/>
            </a:pPr>
            <a:r>
              <a:rPr b="1" i="0" lang="en-US" sz="2000" u="none" cap="none" strike="noStrike">
                <a:solidFill>
                  <a:srgbClr val="00FFFF"/>
                </a:solidFill>
                <a:latin typeface="Verdana"/>
                <a:ea typeface="Verdana"/>
                <a:cs typeface="Verdana"/>
                <a:sym typeface="Verdana"/>
              </a:rPr>
              <a:t>Pesquería</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Carencia de índices de abundancia independientes de la pesquería: ¿se cumplen los supuestos de la </a:t>
            </a:r>
            <a:r>
              <a:rPr b="0" i="1" lang="en-US" sz="1600" u="none" cap="none" strike="noStrike">
                <a:solidFill>
                  <a:srgbClr val="FFFFFF"/>
                </a:solidFill>
                <a:latin typeface="Verdana"/>
                <a:ea typeface="Verdana"/>
                <a:cs typeface="Verdana"/>
                <a:sym typeface="Verdana"/>
              </a:rPr>
              <a:t>cpue</a:t>
            </a:r>
            <a:r>
              <a:rPr b="0" i="0" lang="en-US" sz="1600" u="none" cap="none" strike="noStrike">
                <a:solidFill>
                  <a:srgbClr val="FFFFFF"/>
                </a:solidFill>
                <a:latin typeface="Verdana"/>
                <a:ea typeface="Verdana"/>
                <a:cs typeface="Verdana"/>
                <a:sym typeface="Verdana"/>
              </a:rPr>
              <a:t>? (tipo de distribución espacial), se miden adecuadamente las variables (¿C?, ¿unidad de E?, ¿q?).</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Cómo obtener un indicador insesgado? (¿Cruceros de </a:t>
            </a:r>
            <a:r>
              <a:rPr b="0" i="1" lang="en-US" sz="1600" u="none" cap="none" strike="noStrike">
                <a:solidFill>
                  <a:srgbClr val="FFFFFF"/>
                </a:solidFill>
                <a:latin typeface="Verdana"/>
                <a:ea typeface="Verdana"/>
                <a:cs typeface="Verdana"/>
                <a:sym typeface="Verdana"/>
              </a:rPr>
              <a:t>cpue</a:t>
            </a:r>
            <a:r>
              <a:rPr b="0" i="0" lang="en-US" sz="1600" u="none" cap="none" strike="noStrike">
                <a:solidFill>
                  <a:srgbClr val="FFFFFF"/>
                </a:solidFill>
                <a:latin typeface="Verdana"/>
                <a:ea typeface="Verdana"/>
                <a:cs typeface="Verdana"/>
                <a:sym typeface="Verdana"/>
              </a:rPr>
              <a:t>?, ¿M&amp;R?, ¿escalas?, ¿horizontes temporales?)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Interacciones: F</a:t>
            </a:r>
            <a:r>
              <a:rPr b="0" i="1" lang="en-US" sz="1600" u="none" cap="none" strike="noStrike">
                <a:solidFill>
                  <a:srgbClr val="FFFFFF"/>
                </a:solidFill>
                <a:latin typeface="Verdana"/>
                <a:ea typeface="Verdana"/>
                <a:cs typeface="Verdana"/>
                <a:sym typeface="Verdana"/>
              </a:rPr>
              <a:t>mam</a:t>
            </a:r>
            <a:r>
              <a:rPr b="0" i="0" lang="en-US" sz="1600" u="none" cap="none" strike="noStrike">
                <a:solidFill>
                  <a:srgbClr val="FFFFFF"/>
                </a:solidFill>
                <a:latin typeface="Verdana"/>
                <a:ea typeface="Verdana"/>
                <a:cs typeface="Verdana"/>
                <a:sym typeface="Verdana"/>
              </a:rPr>
              <a:t> = f {Nmam, Nbac, tpo. reposo, área, época, captura, velocidad de virado, etc., etc.?}</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Competencia (FA) por carnada y rendimientos</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Variabilidad de diseño del arte de pesca (N° barandillos, N° anzuelos/barandilllo, carnada, largo de las líneas, profundidad de calado, etc.)</a:t>
            </a:r>
            <a:endParaRPr b="0" i="0" sz="1600" u="none" cap="none" strike="noStrike">
              <a:solidFill>
                <a:srgbClr val="FFFFFF"/>
              </a:solidFill>
              <a:latin typeface="Verdana"/>
              <a:ea typeface="Verdana"/>
              <a:cs typeface="Verdana"/>
              <a:sym typeface="Verdana"/>
            </a:endParaRPr>
          </a:p>
          <a:p>
            <a:pPr indent="-171450" lvl="1" marL="539750" marR="0" rtl="0" algn="l">
              <a:spcBef>
                <a:spcPts val="320"/>
              </a:spcBef>
              <a:spcAft>
                <a:spcPts val="0"/>
              </a:spcAft>
              <a:buClr>
                <a:srgbClr val="D9D9D9"/>
              </a:buClr>
              <a:buSzPts val="1600"/>
              <a:buFont typeface="Arial"/>
              <a:buNone/>
            </a:pPr>
            <a:r>
              <a:t/>
            </a:r>
            <a:endParaRPr b="0" i="0" sz="1600" u="none" cap="none" strike="noStrike">
              <a:solidFill>
                <a:srgbClr val="FFFFFF"/>
              </a:solidFill>
              <a:latin typeface="Verdana"/>
              <a:ea typeface="Verdana"/>
              <a:cs typeface="Verdana"/>
              <a:sym typeface="Verdana"/>
            </a:endParaRPr>
          </a:p>
          <a:p>
            <a:pPr indent="-171450" lvl="1" marL="539750" marR="0" rtl="0" algn="l">
              <a:spcBef>
                <a:spcPts val="320"/>
              </a:spcBef>
              <a:spcAft>
                <a:spcPts val="0"/>
              </a:spcAft>
              <a:buClr>
                <a:srgbClr val="D9D9D9"/>
              </a:buClr>
              <a:buSzPts val="1600"/>
              <a:buFont typeface="Arial"/>
              <a:buNone/>
            </a:pPr>
            <a:r>
              <a:t/>
            </a:r>
            <a:endParaRPr b="0" i="0" sz="1600" u="none" cap="none" strike="noStrike">
              <a:solidFill>
                <a:srgbClr val="FFFFFF"/>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64" name="Shape 564"/>
        <p:cNvGrpSpPr/>
        <p:nvPr/>
      </p:nvGrpSpPr>
      <p:grpSpPr>
        <a:xfrm>
          <a:off x="0" y="0"/>
          <a:ext cx="0" cy="0"/>
          <a:chOff x="0" y="0"/>
          <a:chExt cx="0" cy="0"/>
        </a:xfrm>
      </p:grpSpPr>
      <p:sp>
        <p:nvSpPr>
          <p:cNvPr id="565" name="Shape 565"/>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66" name="Shape 566"/>
          <p:cNvSpPr/>
          <p:nvPr/>
        </p:nvSpPr>
        <p:spPr>
          <a:xfrm>
            <a:off x="152400" y="44624"/>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 la evaluación y el manejo</a:t>
            </a:r>
            <a:endParaRPr b="0" i="0" sz="1800" u="none" cap="none" strike="noStrike">
              <a:solidFill>
                <a:srgbClr val="DDDDDD"/>
              </a:solidFill>
              <a:latin typeface="Verdana"/>
              <a:ea typeface="Verdana"/>
              <a:cs typeface="Verdana"/>
              <a:sym typeface="Verdana"/>
            </a:endParaRPr>
          </a:p>
        </p:txBody>
      </p:sp>
      <p:sp>
        <p:nvSpPr>
          <p:cNvPr id="567" name="Shape 567"/>
          <p:cNvSpPr txBox="1"/>
          <p:nvPr/>
        </p:nvSpPr>
        <p:spPr>
          <a:xfrm>
            <a:off x="19050" y="6500834"/>
            <a:ext cx="7839098" cy="2730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568" name="Shape 568"/>
          <p:cNvSpPr txBox="1"/>
          <p:nvPr/>
        </p:nvSpPr>
        <p:spPr>
          <a:xfrm>
            <a:off x="202558" y="896373"/>
            <a:ext cx="8689921" cy="52689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00FFFF"/>
                </a:solidFill>
                <a:latin typeface="Verdana"/>
                <a:ea typeface="Verdana"/>
                <a:cs typeface="Verdana"/>
                <a:sym typeface="Verdana"/>
              </a:rPr>
              <a:t>Evaluación </a:t>
            </a:r>
            <a:endParaRPr b="1" i="0" sz="2000" u="none" cap="none" strike="noStrike">
              <a:solidFill>
                <a:srgbClr val="00FFFF"/>
              </a:solidFill>
              <a:latin typeface="Verdana"/>
              <a:ea typeface="Verdana"/>
              <a:cs typeface="Verdana"/>
              <a:sym typeface="Verdana"/>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Estándares, tipo y estructura del modelo: ¿</a:t>
            </a:r>
            <a:r>
              <a:rPr b="0" i="1" lang="en-US" sz="1600" u="none" cap="none" strike="noStrike">
                <a:solidFill>
                  <a:srgbClr val="FFFFFF"/>
                </a:solidFill>
                <a:latin typeface="Verdana"/>
                <a:ea typeface="Verdana"/>
                <a:cs typeface="Verdana"/>
                <a:sym typeface="Verdana"/>
              </a:rPr>
              <a:t>tiers</a:t>
            </a:r>
            <a:r>
              <a:rPr b="0" i="0" lang="en-US" sz="1600" u="none" cap="none" strike="noStrike">
                <a:solidFill>
                  <a:srgbClr val="FFFFFF"/>
                </a:solidFill>
                <a:latin typeface="Verdana"/>
                <a:ea typeface="Verdana"/>
                <a:cs typeface="Verdana"/>
                <a:sym typeface="Verdana"/>
              </a:rPr>
              <a:t>?, ¿escalas espaciales/temporales? </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Coeficientes y parámetros (¿estimables?, ¿supuestos?, ¿validación?)</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Tratamiento de la incertidumbre: ¿</a:t>
            </a:r>
            <a:r>
              <a:rPr b="0" i="1" lang="en-US" sz="1600" u="none" cap="none" strike="noStrike">
                <a:solidFill>
                  <a:srgbClr val="FFFFFF"/>
                </a:solidFill>
                <a:latin typeface="Verdana"/>
                <a:ea typeface="Verdana"/>
                <a:cs typeface="Verdana"/>
                <a:sym typeface="Verdana"/>
              </a:rPr>
              <a:t>priors</a:t>
            </a:r>
            <a:r>
              <a:rPr b="0" i="0" lang="en-US" sz="1600" u="none" cap="none" strike="noStrike">
                <a:solidFill>
                  <a:srgbClr val="FFFFFF"/>
                </a:solidFill>
                <a:latin typeface="Verdana"/>
                <a:ea typeface="Verdana"/>
                <a:cs typeface="Verdana"/>
                <a:sym typeface="Verdana"/>
              </a:rPr>
              <a:t>?, ¿escenarios?, ¿sensibilizaciones?, </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Presentación adecuada de los resultados a las instancias decisionales (CCT, CM, SSPA, Ministro)</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00"/>
                </a:solidFill>
                <a:latin typeface="Verdana"/>
                <a:ea typeface="Verdana"/>
                <a:cs typeface="Verdana"/>
                <a:sym typeface="Verdana"/>
              </a:rPr>
              <a:t>Alternativas: Procedimientos de Manejo (EEM)</a:t>
            </a:r>
            <a:endParaRPr/>
          </a:p>
          <a:p>
            <a:pPr indent="0" lvl="1" marL="0" marR="0" rtl="0" algn="l">
              <a:spcBef>
                <a:spcPts val="400"/>
              </a:spcBef>
              <a:spcAft>
                <a:spcPts val="0"/>
              </a:spcAft>
              <a:buNone/>
            </a:pPr>
            <a:r>
              <a:t/>
            </a:r>
            <a:endParaRPr b="1" i="0" sz="2000" u="none" cap="none" strike="noStrike">
              <a:solidFill>
                <a:srgbClr val="00FFFF"/>
              </a:solidFill>
              <a:latin typeface="Verdana"/>
              <a:ea typeface="Verdana"/>
              <a:cs typeface="Verdana"/>
              <a:sym typeface="Verdana"/>
            </a:endParaRPr>
          </a:p>
          <a:p>
            <a:pPr indent="0" lvl="1" marL="0" marR="0" rtl="0" algn="l">
              <a:spcBef>
                <a:spcPts val="400"/>
              </a:spcBef>
              <a:spcAft>
                <a:spcPts val="0"/>
              </a:spcAft>
              <a:buNone/>
            </a:pPr>
            <a:r>
              <a:rPr b="1" i="0" lang="en-US" sz="2000" u="none" cap="none" strike="noStrike">
                <a:solidFill>
                  <a:srgbClr val="00FFFF"/>
                </a:solidFill>
                <a:latin typeface="Verdana"/>
                <a:ea typeface="Verdana"/>
                <a:cs typeface="Verdana"/>
                <a:sym typeface="Verdana"/>
              </a:rPr>
              <a:t>Regulación y Manejo</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Perfeccionamiento y estandarización de los artes de pesca</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Perfeccionamiento de los instrumentos de regulación del acceso y de ordenamiento de la pesquería artesanal (¿titularidad?, ¿calidad del título?, ¿transabilidad?)</a:t>
            </a:r>
            <a:endParaRPr/>
          </a:p>
          <a:p>
            <a:pPr indent="-273050" lvl="1" marL="539750" marR="0" rtl="0" algn="l">
              <a:spcBef>
                <a:spcPts val="320"/>
              </a:spcBef>
              <a:spcAft>
                <a:spcPts val="0"/>
              </a:spcAft>
              <a:buClr>
                <a:srgbClr val="D9D9D9"/>
              </a:buClr>
              <a:buSzPts val="1600"/>
              <a:buFont typeface="Arial"/>
              <a:buChar char="•"/>
            </a:pPr>
            <a:r>
              <a:rPr b="0" i="0" lang="en-US" sz="1600" u="none" cap="none" strike="noStrike">
                <a:solidFill>
                  <a:srgbClr val="FFFFFF"/>
                </a:solidFill>
                <a:latin typeface="Verdana"/>
                <a:ea typeface="Verdana"/>
                <a:cs typeface="Verdana"/>
                <a:sym typeface="Verdana"/>
              </a:rPr>
              <a:t>Plan de Manejo: ¿es posible alcanzar el RMS? (¿recuperar?), ¿cuál es la escala espacio-temporal adecuada?</a:t>
            </a:r>
            <a:endParaRPr/>
          </a:p>
          <a:p>
            <a:pPr indent="-171450" lvl="1" marL="539750" marR="0" rtl="0" algn="l">
              <a:spcBef>
                <a:spcPts val="320"/>
              </a:spcBef>
              <a:spcAft>
                <a:spcPts val="0"/>
              </a:spcAft>
              <a:buClr>
                <a:srgbClr val="D9D9D9"/>
              </a:buClr>
              <a:buSzPts val="1600"/>
              <a:buFont typeface="Arial"/>
              <a:buNone/>
            </a:pPr>
            <a:r>
              <a:t/>
            </a:r>
            <a:endParaRPr b="0" i="0" sz="1600" u="none" cap="none" strike="noStrike">
              <a:solidFill>
                <a:srgbClr val="FFFFFF"/>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5998" l="0" r="0" t="-5999"/>
          </a:stretch>
        </a:blipFill>
      </p:bgPr>
    </p:bg>
    <p:spTree>
      <p:nvGrpSpPr>
        <p:cNvPr id="572" name="Shape 572"/>
        <p:cNvGrpSpPr/>
        <p:nvPr/>
      </p:nvGrpSpPr>
      <p:grpSpPr>
        <a:xfrm>
          <a:off x="0" y="0"/>
          <a:ext cx="0" cy="0"/>
          <a:chOff x="0" y="0"/>
          <a:chExt cx="0" cy="0"/>
        </a:xfrm>
      </p:grpSpPr>
      <p:sp>
        <p:nvSpPr>
          <p:cNvPr id="573" name="Shape 573"/>
          <p:cNvSpPr/>
          <p:nvPr/>
        </p:nvSpPr>
        <p:spPr>
          <a:xfrm>
            <a:off x="685800" y="2339975"/>
            <a:ext cx="6096000" cy="1470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9200" u="none" cap="none" strike="noStrike">
                <a:solidFill>
                  <a:schemeClr val="lt1"/>
                </a:solidFill>
                <a:latin typeface="Verdana"/>
                <a:ea typeface="Verdana"/>
                <a:cs typeface="Verdana"/>
                <a:sym typeface="Verdana"/>
              </a:rPr>
              <a:t>Gracias</a:t>
            </a:r>
            <a:endParaRPr b="0" i="0" sz="9200" u="none" cap="none" strike="noStrike">
              <a:solidFill>
                <a:schemeClr val="lt1"/>
              </a:solidFill>
              <a:latin typeface="Verdana"/>
              <a:ea typeface="Verdana"/>
              <a:cs typeface="Verdana"/>
              <a:sym typeface="Verdana"/>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77" name="Shape 577"/>
        <p:cNvGrpSpPr/>
        <p:nvPr/>
      </p:nvGrpSpPr>
      <p:grpSpPr>
        <a:xfrm>
          <a:off x="0" y="0"/>
          <a:ext cx="0" cy="0"/>
          <a:chOff x="0" y="0"/>
          <a:chExt cx="0" cy="0"/>
        </a:xfrm>
      </p:grpSpPr>
      <p:sp>
        <p:nvSpPr>
          <p:cNvPr id="578" name="Shape 578"/>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579" name="Shape 579"/>
          <p:cNvSpPr/>
          <p:nvPr/>
        </p:nvSpPr>
        <p:spPr>
          <a:xfrm>
            <a:off x="0" y="152400"/>
            <a:ext cx="83169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Desembarques pesquerías sudamericanas de </a:t>
            </a:r>
            <a:r>
              <a:rPr b="0" i="1" lang="en-US" sz="2400" u="none" cap="none" strike="noStrike">
                <a:solidFill>
                  <a:schemeClr val="lt1"/>
                </a:solidFill>
                <a:latin typeface="Verdana"/>
                <a:ea typeface="Verdana"/>
                <a:cs typeface="Verdana"/>
                <a:sym typeface="Verdana"/>
              </a:rPr>
              <a:t>D. eleginoides</a:t>
            </a:r>
            <a:endParaRPr b="0" i="0" sz="1800" u="none" cap="none" strike="noStrike">
              <a:solidFill>
                <a:srgbClr val="FFFF00"/>
              </a:solidFill>
              <a:latin typeface="Verdana"/>
              <a:ea typeface="Verdana"/>
              <a:cs typeface="Verdana"/>
              <a:sym typeface="Verdana"/>
            </a:endParaRPr>
          </a:p>
        </p:txBody>
      </p:sp>
      <p:sp>
        <p:nvSpPr>
          <p:cNvPr id="580" name="Shape 580"/>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581" name="Shape 581"/>
          <p:cNvPicPr preferRelativeResize="0"/>
          <p:nvPr/>
        </p:nvPicPr>
        <p:blipFill rotWithShape="1">
          <a:blip r:embed="rId4">
            <a:alphaModFix/>
          </a:blip>
          <a:srcRect b="0" l="0" r="0" t="0"/>
          <a:stretch/>
        </p:blipFill>
        <p:spPr>
          <a:xfrm>
            <a:off x="489118" y="1340768"/>
            <a:ext cx="7368184" cy="46805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p:nvPr/>
        </p:nvSpPr>
        <p:spPr>
          <a:xfrm>
            <a:off x="152400" y="152400"/>
            <a:ext cx="8164513" cy="7762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6CB7"/>
                </a:solidFill>
                <a:latin typeface="Verdana"/>
                <a:ea typeface="Verdana"/>
                <a:cs typeface="Verdana"/>
                <a:sym typeface="Verdana"/>
              </a:rPr>
              <a:t>Habitat y estructura poblacional de </a:t>
            </a:r>
            <a:r>
              <a:rPr b="0" i="1" lang="en-US" sz="2400" u="none" cap="none" strike="noStrike">
                <a:solidFill>
                  <a:srgbClr val="006CB7"/>
                </a:solidFill>
                <a:latin typeface="Verdana"/>
                <a:ea typeface="Verdana"/>
                <a:cs typeface="Verdana"/>
                <a:sym typeface="Verdana"/>
              </a:rPr>
              <a:t>D. eleginoides</a:t>
            </a:r>
            <a:endParaRPr b="0" i="0" sz="1800" u="none" cap="none" strike="noStrike">
              <a:solidFill>
                <a:srgbClr val="EF4144"/>
              </a:solidFill>
              <a:latin typeface="Verdana"/>
              <a:ea typeface="Verdana"/>
              <a:cs typeface="Verdana"/>
              <a:sym typeface="Verdana"/>
            </a:endParaRPr>
          </a:p>
        </p:txBody>
      </p:sp>
      <p:sp>
        <p:nvSpPr>
          <p:cNvPr id="133" name="Shape 133"/>
          <p:cNvSpPr txBox="1"/>
          <p:nvPr/>
        </p:nvSpPr>
        <p:spPr>
          <a:xfrm>
            <a:off x="19050" y="6527800"/>
            <a:ext cx="7981974" cy="33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898989"/>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rgbClr val="898989"/>
              </a:solidFill>
              <a:latin typeface="Verdana"/>
              <a:ea typeface="Verdana"/>
              <a:cs typeface="Verdana"/>
              <a:sym typeface="Verdana"/>
            </a:endParaRPr>
          </a:p>
        </p:txBody>
      </p:sp>
      <p:sp>
        <p:nvSpPr>
          <p:cNvPr id="134" name="Shape 13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35" name="Shape 135"/>
          <p:cNvSpPr txBox="1"/>
          <p:nvPr/>
        </p:nvSpPr>
        <p:spPr>
          <a:xfrm>
            <a:off x="285720" y="642919"/>
            <a:ext cx="8001056" cy="830997"/>
          </a:xfrm>
          <a:prstGeom prst="rect">
            <a:avLst/>
          </a:prstGeom>
          <a:noFill/>
          <a:ln>
            <a:noFill/>
          </a:ln>
        </p:spPr>
        <p:txBody>
          <a:bodyPr anchorCtr="0" anchor="t" bIns="45700" lIns="91425" spcFirstLastPara="1" rIns="91425" wrap="square" tIns="45700">
            <a:noAutofit/>
          </a:bodyPr>
          <a:lstStyle/>
          <a:p>
            <a:pPr indent="-85725" lvl="0" marL="85725" marR="0" rtl="0" algn="l">
              <a:spcBef>
                <a:spcPts val="0"/>
              </a:spcBef>
              <a:spcAft>
                <a:spcPts val="0"/>
              </a:spcAft>
              <a:buClr>
                <a:srgbClr val="2A58DA"/>
              </a:buClr>
              <a:buSzPts val="1200"/>
              <a:buFont typeface="Arial"/>
              <a:buChar char="•"/>
            </a:pPr>
            <a:r>
              <a:rPr b="0" i="0" lang="en-US" sz="1200" u="none" cap="none" strike="noStrike">
                <a:solidFill>
                  <a:srgbClr val="2A58DA"/>
                </a:solidFill>
                <a:latin typeface="Calibri"/>
                <a:ea typeface="Calibri"/>
                <a:cs typeface="Calibri"/>
                <a:sym typeface="Calibri"/>
              </a:rPr>
              <a:t>Especie de aguas frías (hasta 1.4°C)</a:t>
            </a:r>
            <a:endParaRPr/>
          </a:p>
          <a:p>
            <a:pPr indent="-85725" lvl="0" marL="85725" marR="0" rtl="0" algn="l">
              <a:spcBef>
                <a:spcPts val="0"/>
              </a:spcBef>
              <a:spcAft>
                <a:spcPts val="0"/>
              </a:spcAft>
              <a:buClr>
                <a:srgbClr val="2A58DA"/>
              </a:buClr>
              <a:buSzPts val="1200"/>
              <a:buFont typeface="Arial"/>
              <a:buChar char="•"/>
            </a:pPr>
            <a:r>
              <a:rPr b="0" i="0" lang="en-US" sz="1200" u="none" cap="none" strike="noStrike">
                <a:solidFill>
                  <a:srgbClr val="2A58DA"/>
                </a:solidFill>
                <a:latin typeface="Calibri"/>
                <a:ea typeface="Calibri"/>
                <a:cs typeface="Calibri"/>
                <a:sym typeface="Calibri"/>
              </a:rPr>
              <a:t>Habita preferentemente en Aguas  Intermedias Antárticas</a:t>
            </a:r>
            <a:endParaRPr/>
          </a:p>
          <a:p>
            <a:pPr indent="-85725" lvl="0" marL="85725" marR="0" rtl="0" algn="l">
              <a:spcBef>
                <a:spcPts val="0"/>
              </a:spcBef>
              <a:spcAft>
                <a:spcPts val="0"/>
              </a:spcAft>
              <a:buClr>
                <a:srgbClr val="2A58DA"/>
              </a:buClr>
              <a:buSzPts val="1200"/>
              <a:buFont typeface="Arial"/>
              <a:buChar char="•"/>
            </a:pPr>
            <a:r>
              <a:rPr b="0" i="0" lang="en-US" sz="1200" u="none" cap="none" strike="noStrike">
                <a:solidFill>
                  <a:srgbClr val="2A58DA"/>
                </a:solidFill>
                <a:latin typeface="Calibri"/>
                <a:ea typeface="Calibri"/>
                <a:cs typeface="Calibri"/>
                <a:sym typeface="Calibri"/>
              </a:rPr>
              <a:t>Se desplaza por las masas de agua frías del Frente Polar (marcado en </a:t>
            </a:r>
            <a:r>
              <a:rPr b="1" i="0" lang="en-US" sz="1200" u="none" cap="none" strike="noStrike">
                <a:solidFill>
                  <a:schemeClr val="accent4"/>
                </a:solidFill>
                <a:latin typeface="Calibri"/>
                <a:ea typeface="Calibri"/>
                <a:cs typeface="Calibri"/>
                <a:sym typeface="Calibri"/>
              </a:rPr>
              <a:t>---</a:t>
            </a:r>
            <a:r>
              <a:rPr b="0" i="0" lang="en-US" sz="1200" u="none" cap="none" strike="noStrike">
                <a:solidFill>
                  <a:srgbClr val="2A58DA"/>
                </a:solidFill>
                <a:latin typeface="Calibri"/>
                <a:ea typeface="Calibri"/>
                <a:cs typeface="Calibri"/>
                <a:sym typeface="Calibri"/>
              </a:rPr>
              <a:t>)</a:t>
            </a:r>
            <a:endParaRPr/>
          </a:p>
          <a:p>
            <a:pPr indent="-85725" lvl="0" marL="85725" marR="0" rtl="0" algn="l">
              <a:spcBef>
                <a:spcPts val="0"/>
              </a:spcBef>
              <a:spcAft>
                <a:spcPts val="0"/>
              </a:spcAft>
              <a:buClr>
                <a:srgbClr val="2A58DA"/>
              </a:buClr>
              <a:buSzPts val="1200"/>
              <a:buFont typeface="Arial"/>
              <a:buChar char="•"/>
            </a:pPr>
            <a:r>
              <a:rPr b="0" i="0" lang="en-US" sz="1200" u="none" cap="none" strike="noStrike">
                <a:solidFill>
                  <a:srgbClr val="2A58DA"/>
                </a:solidFill>
                <a:latin typeface="Calibri"/>
                <a:ea typeface="Calibri"/>
                <a:cs typeface="Calibri"/>
                <a:sym typeface="Calibri"/>
              </a:rPr>
              <a:t>Los núcleos de los otolitos muestran diferencias entre islas Georgias del Sur y la plataforma patagónica  atlántica (discontinuidad por el Frente Polar)</a:t>
            </a:r>
            <a:endParaRPr/>
          </a:p>
        </p:txBody>
      </p:sp>
      <p:grpSp>
        <p:nvGrpSpPr>
          <p:cNvPr id="136" name="Shape 136"/>
          <p:cNvGrpSpPr/>
          <p:nvPr/>
        </p:nvGrpSpPr>
        <p:grpSpPr>
          <a:xfrm>
            <a:off x="142844" y="1500175"/>
            <a:ext cx="4643470" cy="5000659"/>
            <a:chOff x="4500562" y="1357298"/>
            <a:chExt cx="4390053" cy="4861173"/>
          </a:xfrm>
        </p:grpSpPr>
        <p:pic>
          <p:nvPicPr>
            <p:cNvPr id="137" name="Shape 137"/>
            <p:cNvPicPr preferRelativeResize="0"/>
            <p:nvPr/>
          </p:nvPicPr>
          <p:blipFill rotWithShape="1">
            <a:blip r:embed="rId3">
              <a:alphaModFix/>
            </a:blip>
            <a:srcRect b="14843" l="24805" r="23047" t="23633"/>
            <a:stretch/>
          </p:blipFill>
          <p:spPr>
            <a:xfrm>
              <a:off x="4500562" y="1357298"/>
              <a:ext cx="4390053" cy="4143404"/>
            </a:xfrm>
            <a:prstGeom prst="rect">
              <a:avLst/>
            </a:prstGeom>
            <a:noFill/>
            <a:ln>
              <a:noFill/>
            </a:ln>
          </p:spPr>
        </p:pic>
        <p:sp>
          <p:nvSpPr>
            <p:cNvPr id="138" name="Shape 138"/>
            <p:cNvSpPr txBox="1"/>
            <p:nvPr/>
          </p:nvSpPr>
          <p:spPr>
            <a:xfrm>
              <a:off x="4714876" y="5572140"/>
              <a:ext cx="40005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rgbClr val="2A58DA"/>
                  </a:solidFill>
                  <a:latin typeface="Calibri"/>
                  <a:ea typeface="Calibri"/>
                  <a:cs typeface="Calibri"/>
                  <a:sym typeface="Calibri"/>
                </a:rPr>
                <a:t>SAF</a:t>
              </a:r>
              <a:r>
                <a:rPr b="0" i="0" lang="en-US" sz="1200" u="none" cap="none" strike="noStrike">
                  <a:solidFill>
                    <a:srgbClr val="2A58DA"/>
                  </a:solidFill>
                  <a:latin typeface="Calibri"/>
                  <a:ea typeface="Calibri"/>
                  <a:cs typeface="Calibri"/>
                  <a:sym typeface="Calibri"/>
                </a:rPr>
                <a:t>: Frente Sub-Antártico, </a:t>
              </a:r>
              <a:r>
                <a:rPr b="1" i="0" lang="en-US" sz="1200" u="none" cap="none" strike="noStrike">
                  <a:solidFill>
                    <a:srgbClr val="2A58DA"/>
                  </a:solidFill>
                  <a:latin typeface="Calibri"/>
                  <a:ea typeface="Calibri"/>
                  <a:cs typeface="Calibri"/>
                  <a:sym typeface="Calibri"/>
                </a:rPr>
                <a:t>PF</a:t>
              </a:r>
              <a:r>
                <a:rPr b="0" i="0" lang="en-US" sz="1200" u="none" cap="none" strike="noStrike">
                  <a:solidFill>
                    <a:srgbClr val="2A58DA"/>
                  </a:solidFill>
                  <a:latin typeface="Calibri"/>
                  <a:ea typeface="Calibri"/>
                  <a:cs typeface="Calibri"/>
                  <a:sym typeface="Calibri"/>
                </a:rPr>
                <a:t>: Frente Polar, </a:t>
              </a:r>
              <a:r>
                <a:rPr b="1" i="0" lang="en-US" sz="1200" u="none" cap="none" strike="noStrike">
                  <a:solidFill>
                    <a:srgbClr val="2A58DA"/>
                  </a:solidFill>
                  <a:latin typeface="Calibri"/>
                  <a:ea typeface="Calibri"/>
                  <a:cs typeface="Calibri"/>
                  <a:sym typeface="Calibri"/>
                </a:rPr>
                <a:t>SACCF</a:t>
              </a:r>
              <a:r>
                <a:rPr b="0" i="0" lang="en-US" sz="1200" u="none" cap="none" strike="noStrike">
                  <a:solidFill>
                    <a:srgbClr val="2A58DA"/>
                  </a:solidFill>
                  <a:latin typeface="Calibri"/>
                  <a:ea typeface="Calibri"/>
                  <a:cs typeface="Calibri"/>
                  <a:sym typeface="Calibri"/>
                </a:rPr>
                <a:t>: Frente Sur Corriente Circumpolar Antártica, </a:t>
              </a:r>
              <a:r>
                <a:rPr b="1" i="0" lang="en-US" sz="1200" u="none" cap="none" strike="noStrike">
                  <a:solidFill>
                    <a:srgbClr val="2A58DA"/>
                  </a:solidFill>
                  <a:latin typeface="Calibri"/>
                  <a:ea typeface="Calibri"/>
                  <a:cs typeface="Calibri"/>
                  <a:sym typeface="Calibri"/>
                </a:rPr>
                <a:t>- - - </a:t>
              </a:r>
              <a:r>
                <a:rPr b="0" i="0" lang="en-US" sz="1200" u="none" cap="none" strike="noStrike">
                  <a:solidFill>
                    <a:srgbClr val="2A58DA"/>
                  </a:solidFill>
                  <a:latin typeface="Calibri"/>
                  <a:ea typeface="Calibri"/>
                  <a:cs typeface="Calibri"/>
                  <a:sym typeface="Calibri"/>
                </a:rPr>
                <a:t>: Límite Sur de la Corriente Circumpolar Antártica.</a:t>
              </a:r>
              <a:endParaRPr b="0" i="0" sz="1200" u="none" cap="none" strike="noStrike">
                <a:solidFill>
                  <a:srgbClr val="2A58DA"/>
                </a:solidFill>
                <a:latin typeface="Calibri"/>
                <a:ea typeface="Calibri"/>
                <a:cs typeface="Calibri"/>
                <a:sym typeface="Calibri"/>
              </a:endParaRPr>
            </a:p>
          </p:txBody>
        </p:sp>
      </p:grpSp>
      <p:pic>
        <p:nvPicPr>
          <p:cNvPr id="139" name="Shape 139"/>
          <p:cNvPicPr preferRelativeResize="0"/>
          <p:nvPr/>
        </p:nvPicPr>
        <p:blipFill rotWithShape="1">
          <a:blip r:embed="rId4">
            <a:alphaModFix/>
          </a:blip>
          <a:srcRect b="8319" l="5263" r="6316" t="14407"/>
          <a:stretch/>
        </p:blipFill>
        <p:spPr>
          <a:xfrm>
            <a:off x="4643438" y="1500174"/>
            <a:ext cx="4429156" cy="40005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43" name="Shape 143"/>
        <p:cNvGrpSpPr/>
        <p:nvPr/>
      </p:nvGrpSpPr>
      <p:grpSpPr>
        <a:xfrm>
          <a:off x="0" y="0"/>
          <a:ext cx="0" cy="0"/>
          <a:chOff x="0" y="0"/>
          <a:chExt cx="0" cy="0"/>
        </a:xfrm>
      </p:grpSpPr>
      <p:sp>
        <p:nvSpPr>
          <p:cNvPr id="144" name="Shape 144"/>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45" name="Shape 145"/>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146" name="Shape 146"/>
          <p:cNvSpPr/>
          <p:nvPr/>
        </p:nvSpPr>
        <p:spPr>
          <a:xfrm>
            <a:off x="285720" y="1071546"/>
            <a:ext cx="7094592" cy="48577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chemeClr val="lt1"/>
                </a:solidFill>
                <a:latin typeface="Verdana"/>
                <a:ea typeface="Verdana"/>
                <a:cs typeface="Verdana"/>
                <a:sym typeface="Verdana"/>
              </a:rPr>
              <a:t>Pesquerías internacionales de </a:t>
            </a:r>
            <a:r>
              <a:rPr b="1" i="1" lang="en-US" sz="5400" u="none" cap="none" strike="noStrike">
                <a:solidFill>
                  <a:schemeClr val="lt1"/>
                </a:solidFill>
                <a:latin typeface="Verdana"/>
                <a:ea typeface="Verdana"/>
                <a:cs typeface="Verdana"/>
                <a:sym typeface="Verdana"/>
              </a:rPr>
              <a:t>D. eleginoides</a:t>
            </a:r>
            <a:endParaRPr b="0" i="0" sz="5400" u="none" cap="none" strike="noStrike">
              <a:solidFill>
                <a:schemeClr val="lt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50" name="Shape 150"/>
        <p:cNvGrpSpPr/>
        <p:nvPr/>
      </p:nvGrpSpPr>
      <p:grpSpPr>
        <a:xfrm>
          <a:off x="0" y="0"/>
          <a:ext cx="0" cy="0"/>
          <a:chOff x="0" y="0"/>
          <a:chExt cx="0" cy="0"/>
        </a:xfrm>
      </p:grpSpPr>
      <p:sp>
        <p:nvSpPr>
          <p:cNvPr id="151" name="Shape 151"/>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52" name="Shape 152"/>
          <p:cNvSpPr/>
          <p:nvPr/>
        </p:nvSpPr>
        <p:spPr>
          <a:xfrm>
            <a:off x="152400" y="152400"/>
            <a:ext cx="8164513" cy="84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Verdana"/>
                <a:ea typeface="Verdana"/>
                <a:cs typeface="Verdana"/>
                <a:sym typeface="Verdana"/>
              </a:rPr>
              <a:t>Capturas mundiales de </a:t>
            </a:r>
            <a:r>
              <a:rPr b="0" i="1" lang="en-US" sz="2400" u="none" cap="none" strike="noStrike">
                <a:solidFill>
                  <a:schemeClr val="lt1"/>
                </a:solidFill>
                <a:latin typeface="Verdana"/>
                <a:ea typeface="Verdana"/>
                <a:cs typeface="Verdana"/>
                <a:sym typeface="Verdana"/>
              </a:rPr>
              <a:t>D. eleginoides  </a:t>
            </a:r>
            <a:r>
              <a:rPr b="0" i="0" lang="en-US" sz="1800" u="none" cap="none" strike="noStrike">
                <a:solidFill>
                  <a:srgbClr val="FFFF00"/>
                </a:solidFill>
                <a:latin typeface="Verdana"/>
                <a:ea typeface="Verdana"/>
                <a:cs typeface="Verdana"/>
                <a:sym typeface="Verdana"/>
              </a:rPr>
              <a:t>(FAO, 2014)</a:t>
            </a:r>
            <a:endParaRPr b="0" i="0" sz="1800" u="none" cap="none" strike="noStrike">
              <a:solidFill>
                <a:srgbClr val="FFFF00"/>
              </a:solidFill>
              <a:latin typeface="Verdana"/>
              <a:ea typeface="Verdana"/>
              <a:cs typeface="Verdana"/>
              <a:sym typeface="Verdana"/>
            </a:endParaRPr>
          </a:p>
        </p:txBody>
      </p:sp>
      <p:sp>
        <p:nvSpPr>
          <p:cNvPr id="153" name="Shape 153"/>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pic>
        <p:nvPicPr>
          <p:cNvPr id="154" name="Shape 154"/>
          <p:cNvPicPr preferRelativeResize="0"/>
          <p:nvPr/>
        </p:nvPicPr>
        <p:blipFill rotWithShape="1">
          <a:blip r:embed="rId4">
            <a:alphaModFix/>
          </a:blip>
          <a:srcRect b="0" l="0" r="0" t="0"/>
          <a:stretch/>
        </p:blipFill>
        <p:spPr>
          <a:xfrm>
            <a:off x="610418" y="764704"/>
            <a:ext cx="7462044" cy="5567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58" name="Shape 158"/>
        <p:cNvGrpSpPr/>
        <p:nvPr/>
      </p:nvGrpSpPr>
      <p:grpSpPr>
        <a:xfrm>
          <a:off x="0" y="0"/>
          <a:ext cx="0" cy="0"/>
          <a:chOff x="0" y="0"/>
          <a:chExt cx="0" cy="0"/>
        </a:xfrm>
      </p:grpSpPr>
      <p:sp>
        <p:nvSpPr>
          <p:cNvPr id="159" name="Shape 159"/>
          <p:cNvSpPr txBox="1"/>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898989"/>
                </a:solidFill>
                <a:latin typeface="Verdana"/>
                <a:ea typeface="Verdana"/>
                <a:cs typeface="Verdana"/>
                <a:sym typeface="Verdana"/>
              </a:rPr>
              <a:t>‹#›</a:t>
            </a:fld>
            <a:endParaRPr b="0" i="0" sz="1000" u="none" cap="none" strike="noStrike">
              <a:solidFill>
                <a:srgbClr val="898989"/>
              </a:solidFill>
              <a:latin typeface="Verdana"/>
              <a:ea typeface="Verdana"/>
              <a:cs typeface="Verdana"/>
              <a:sym typeface="Verdana"/>
            </a:endParaRPr>
          </a:p>
        </p:txBody>
      </p:sp>
      <p:sp>
        <p:nvSpPr>
          <p:cNvPr id="160" name="Shape 160"/>
          <p:cNvSpPr txBox="1"/>
          <p:nvPr/>
        </p:nvSpPr>
        <p:spPr>
          <a:xfrm>
            <a:off x="19050" y="6527800"/>
            <a:ext cx="8053412" cy="3301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lt1"/>
                </a:solidFill>
                <a:latin typeface="Verdana"/>
                <a:ea typeface="Verdana"/>
                <a:cs typeface="Verdana"/>
                <a:sym typeface="Verdana"/>
              </a:rPr>
              <a:t>Gobierno de Chile | Subsecretaría de Pesca y Acuicultura | Div. Adm. Pesquera – U. Pesquerías de Aguas Profundas (D. Rivas)</a:t>
            </a:r>
            <a:endParaRPr b="0" i="0" sz="900" u="none" cap="none" strike="noStrike">
              <a:solidFill>
                <a:schemeClr val="lt1"/>
              </a:solidFill>
              <a:latin typeface="Verdana"/>
              <a:ea typeface="Verdana"/>
              <a:cs typeface="Verdana"/>
              <a:sym typeface="Verdana"/>
            </a:endParaRPr>
          </a:p>
        </p:txBody>
      </p:sp>
      <p:sp>
        <p:nvSpPr>
          <p:cNvPr id="161" name="Shape 161"/>
          <p:cNvSpPr/>
          <p:nvPr/>
        </p:nvSpPr>
        <p:spPr>
          <a:xfrm>
            <a:off x="285720" y="1071546"/>
            <a:ext cx="6096000" cy="48577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400" u="none" cap="none" strike="noStrike">
                <a:solidFill>
                  <a:schemeClr val="lt1"/>
                </a:solidFill>
                <a:latin typeface="Verdana"/>
                <a:ea typeface="Verdana"/>
                <a:cs typeface="Verdana"/>
                <a:sym typeface="Verdana"/>
              </a:rPr>
              <a:t>Pesquerías nacionales de </a:t>
            </a:r>
            <a:r>
              <a:rPr b="1" i="1" lang="en-US" sz="5400" u="none" cap="none" strike="noStrike">
                <a:solidFill>
                  <a:schemeClr val="lt1"/>
                </a:solidFill>
                <a:latin typeface="Verdana"/>
                <a:ea typeface="Verdana"/>
                <a:cs typeface="Verdana"/>
                <a:sym typeface="Verdana"/>
              </a:rPr>
              <a:t>D. eleginoides</a:t>
            </a:r>
            <a:endParaRPr b="1" i="0" sz="5400" u="none" cap="none" strike="noStrike">
              <a:solidFill>
                <a:schemeClr val="lt1"/>
              </a:solidFill>
              <a:latin typeface="Verdana"/>
              <a:ea typeface="Verdana"/>
              <a:cs typeface="Verdana"/>
              <a:sym typeface="Verdana"/>
            </a:endParaRPr>
          </a:p>
          <a:p>
            <a:pPr indent="0" lvl="0" marL="0" marR="0" rtl="0" algn="l">
              <a:spcBef>
                <a:spcPts val="0"/>
              </a:spcBef>
              <a:spcAft>
                <a:spcPts val="0"/>
              </a:spcAft>
              <a:buNone/>
            </a:pPr>
            <a:r>
              <a:t/>
            </a:r>
            <a:endParaRPr b="0" i="0" sz="5400" u="none" cap="none" strike="noStrike">
              <a:solidFill>
                <a:schemeClr val="lt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