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7" r:id="rId2"/>
    <p:sldId id="264" r:id="rId3"/>
    <p:sldId id="314" r:id="rId4"/>
    <p:sldId id="282" r:id="rId5"/>
    <p:sldId id="283" r:id="rId6"/>
    <p:sldId id="289" r:id="rId7"/>
    <p:sldId id="263" r:id="rId8"/>
    <p:sldId id="281" r:id="rId9"/>
    <p:sldId id="291" r:id="rId10"/>
    <p:sldId id="315" r:id="rId11"/>
    <p:sldId id="292" r:id="rId12"/>
    <p:sldId id="300" r:id="rId13"/>
    <p:sldId id="293" r:id="rId14"/>
    <p:sldId id="294" r:id="rId15"/>
    <p:sldId id="296" r:id="rId16"/>
    <p:sldId id="297" r:id="rId17"/>
    <p:sldId id="298" r:id="rId18"/>
    <p:sldId id="302" r:id="rId19"/>
    <p:sldId id="304" r:id="rId20"/>
    <p:sldId id="316" r:id="rId21"/>
    <p:sldId id="317" r:id="rId22"/>
    <p:sldId id="318" r:id="rId23"/>
    <p:sldId id="311" r:id="rId24"/>
    <p:sldId id="320" r:id="rId25"/>
    <p:sldId id="319" r:id="rId26"/>
    <p:sldId id="299" r:id="rId27"/>
  </p:sldIdLst>
  <p:sldSz cx="9144000" cy="6858000" type="screen4x3"/>
  <p:notesSz cx="9296400" cy="7010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FF"/>
    <a:srgbClr val="FF9900"/>
    <a:srgbClr val="66FFFF"/>
    <a:srgbClr val="FFCC00"/>
    <a:srgbClr val="DDDDDD"/>
    <a:srgbClr val="0045AE"/>
    <a:srgbClr val="CCFF33"/>
    <a:srgbClr val="006CB7"/>
    <a:srgbClr val="2A5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456" autoAdjust="0"/>
    <p:restoredTop sz="94750" autoAdjust="0"/>
  </p:normalViewPr>
  <p:slideViewPr>
    <p:cSldViewPr>
      <p:cViewPr varScale="1">
        <p:scale>
          <a:sx n="61" d="100"/>
          <a:sy n="61" d="100"/>
        </p:scale>
        <p:origin x="-42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499F9C2-5D64-404A-B011-583BBE08391C}" type="datetimeFigureOut">
              <a:rPr lang="es-ES" smtClean="0"/>
              <a:pPr/>
              <a:t>02/08/2017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AA1BF3E-7477-40E2-A978-9FA59AE48A4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768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6FACEA8-D64B-49CF-984D-3F1BAA864348}" type="datetimeFigureOut">
              <a:rPr lang="es-ES" smtClean="0"/>
              <a:pPr/>
              <a:t>02/08/2017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F0E264-D1D7-43C4-A463-24C666B3611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29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E264-D1D7-43C4-A463-24C666B3611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E264-D1D7-43C4-A463-24C666B36110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E264-D1D7-43C4-A463-24C666B3611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075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6957D-2DDA-43BA-B4BC-6F8F5F8C29D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3D8E2-7269-48A9-84E4-C2B8D6DC3D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30034-6499-4A0C-B992-8F2DCCEC9C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84A7C-D844-4DD6-B669-358B595B32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7C216-3BF8-4591-B734-83A364588A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6AF89-4829-4D39-B71A-908273A0C0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F0AC1-612E-4FB9-A49B-FDCC7D472F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4BD71-3AE4-42DF-B769-12EBBDBA1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941DE-D64C-4347-A9DF-9725FE9ECF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7FABE-EB3F-42CE-82D6-502B22B1F0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B74BD-C39A-4213-B32B-D56BFE2990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 smtClean="0"/>
            </a:lvl1pPr>
          </a:lstStyle>
          <a:p>
            <a:pPr>
              <a:defRPr/>
            </a:pPr>
            <a:fld id="{787AA610-3234-498F-BA01-8EBCC24137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5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/>
          </p:cNvSpPr>
          <p:nvPr/>
        </p:nvSpPr>
        <p:spPr bwMode="auto">
          <a:xfrm>
            <a:off x="457200" y="1556792"/>
            <a:ext cx="7772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sz="3200" u="none" dirty="0" smtClean="0">
                <a:solidFill>
                  <a:srgbClr val="FFFFFF"/>
                </a:solidFill>
                <a:latin typeface="Verdana" pitchFamily="34" charset="0"/>
                <a:ea typeface="Verdana Bold" charset="0"/>
                <a:cs typeface="Verdana Bold" charset="0"/>
                <a:sym typeface="Verdana Bold" charset="0"/>
              </a:rPr>
              <a:t>Pesquería del Bacalao en Chile</a:t>
            </a:r>
            <a:endParaRPr lang="es-CL" sz="3200" u="none" dirty="0" smtClean="0">
              <a:solidFill>
                <a:srgbClr val="FFFFFF"/>
              </a:solidFill>
              <a:latin typeface="Verdana" pitchFamily="34" charset="0"/>
              <a:ea typeface="Verdana Bold" charset="0"/>
              <a:cs typeface="Verdana Bold" charset="0"/>
              <a:sym typeface="Verdana Bold" charset="0"/>
            </a:endParaRPr>
          </a:p>
          <a:p>
            <a:r>
              <a:rPr lang="es-CL" i="1" u="none" dirty="0" smtClean="0">
                <a:solidFill>
                  <a:srgbClr val="FFFFFF"/>
                </a:solidFill>
                <a:latin typeface="Verdana" pitchFamily="34" charset="0"/>
                <a:ea typeface="Verdana Bold" charset="0"/>
                <a:cs typeface="Verdana Bold" charset="0"/>
                <a:sym typeface="Verdana Bold" charset="0"/>
              </a:rPr>
              <a:t>Desafíos de la gestión en conservación y manejo</a:t>
            </a:r>
            <a:endParaRPr lang="es-ES_tradnl" i="1" u="none" dirty="0">
              <a:solidFill>
                <a:srgbClr val="FFFFFF"/>
              </a:solidFill>
              <a:latin typeface="Verdana" pitchFamily="34" charset="0"/>
              <a:ea typeface="Verdana Bold" charset="0"/>
              <a:cs typeface="Verdana Bold" charset="0"/>
              <a:sym typeface="Verdana Bold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987824" y="3028764"/>
            <a:ext cx="5976664" cy="832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457200">
              <a:spcBef>
                <a:spcPct val="20000"/>
              </a:spcBef>
              <a:defRPr/>
            </a:pPr>
            <a:r>
              <a:rPr lang="es-ES_tradnl" sz="1800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Darío </a:t>
            </a:r>
            <a:r>
              <a:rPr lang="es-ES_tradnl" sz="1800" u="none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Rivas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s-ES_tradnl" sz="1800" b="0" u="none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Unidad de Pesquerías de Aguas Profundas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s-ES_tradnl" sz="1800" b="0" u="none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 pitchFamily="34" charset="0"/>
              </a:rPr>
              <a:t>División de Administración Pesquera</a:t>
            </a:r>
          </a:p>
        </p:txBody>
      </p:sp>
      <p:pic>
        <p:nvPicPr>
          <p:cNvPr id="6" name="5 Imagen" descr="logo_ppt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3" y="3325813"/>
            <a:ext cx="2311400" cy="3530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6 Imagen" descr="logo_ppt_sup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13" y="-3175"/>
            <a:ext cx="2311400" cy="1485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10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152400" y="116632"/>
            <a:ext cx="816451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El Proceso Decisional y su nueva institucionalidad</a:t>
            </a: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: </a:t>
            </a: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Comités Científicos y de Manejo</a:t>
            </a:r>
            <a:endParaRPr lang="es-CL" b="0" i="1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 bwMode="auto">
          <a:xfrm>
            <a:off x="539552" y="1520788"/>
            <a:ext cx="7560840" cy="396044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2000" u="none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Investigación científica</a:t>
            </a:r>
            <a:r>
              <a:rPr lang="es-CL" sz="2000" b="0" u="none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(recurso, pesquería, ambiente, etc.)</a:t>
            </a:r>
            <a:endParaRPr kumimoji="0" lang="es-CL" sz="24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3 Proceso predefinido"/>
          <p:cNvSpPr/>
          <p:nvPr/>
        </p:nvSpPr>
        <p:spPr bwMode="auto">
          <a:xfrm>
            <a:off x="35496" y="2780928"/>
            <a:ext cx="2196244" cy="1224136"/>
          </a:xfrm>
          <a:prstGeom prst="flowChartPredefinedProcess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IFOP: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lang="es-CL" sz="1800" b="0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Indicadores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s-C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Estatus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lang="es-CL" sz="1800" b="0" u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CBA</a:t>
            </a:r>
            <a:endParaRPr kumimoji="0" lang="es-C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 bwMode="auto">
          <a:xfrm>
            <a:off x="971600" y="1916832"/>
            <a:ext cx="0" cy="8640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 bwMode="auto">
          <a:xfrm>
            <a:off x="1205626" y="5445224"/>
            <a:ext cx="6390710" cy="79208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2000" u="none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PESQUERIA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2000" b="0" u="none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(recurso, flotas, </a:t>
            </a:r>
            <a:r>
              <a:rPr lang="es-CL" sz="2000" u="none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capturas</a:t>
            </a:r>
            <a:r>
              <a:rPr lang="es-CL" sz="2000" b="0" u="none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ambiente </a:t>
            </a:r>
            <a:r>
              <a:rPr lang="es-CL" sz="2000" b="0" u="none" dirty="0" err="1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</a:t>
            </a:r>
            <a:r>
              <a:rPr lang="es-CL" sz="2000" b="0" u="none" dirty="0" smtClean="0">
                <a:solidFill>
                  <a:srgbClr val="00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-oceánico, etc.)</a:t>
            </a:r>
            <a:endParaRPr kumimoji="0" lang="es-CL" sz="2400" b="0" i="0" u="none" strike="noStrike" cap="none" normalizeH="0" baseline="0" dirty="0" smtClean="0">
              <a:ln>
                <a:noFill/>
              </a:ln>
              <a:solidFill>
                <a:srgbClr val="0066F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6 Proceso"/>
          <p:cNvSpPr/>
          <p:nvPr/>
        </p:nvSpPr>
        <p:spPr bwMode="auto">
          <a:xfrm>
            <a:off x="2411760" y="2780928"/>
            <a:ext cx="1781175" cy="1224136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Comité Científico: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2000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Rango CBA</a:t>
            </a:r>
            <a:endParaRPr kumimoji="0" lang="es-CL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7 Proceso"/>
          <p:cNvSpPr/>
          <p:nvPr/>
        </p:nvSpPr>
        <p:spPr bwMode="auto">
          <a:xfrm>
            <a:off x="4427984" y="2793048"/>
            <a:ext cx="2246065" cy="1212016"/>
          </a:xfrm>
          <a:prstGeom prst="flowChartProcess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Comité de Manejo: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20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Plan de Manejo </a:t>
            </a:r>
            <a:r>
              <a:rPr lang="es-CL" sz="1800" u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(objetivos, estrategias, HCR)</a:t>
            </a:r>
            <a:endParaRPr kumimoji="0" lang="es-CL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13 Conector recto de flecha"/>
          <p:cNvCxnSpPr/>
          <p:nvPr/>
        </p:nvCxnSpPr>
        <p:spPr bwMode="auto">
          <a:xfrm>
            <a:off x="2843808" y="1916832"/>
            <a:ext cx="0" cy="8640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8 Flecha en U"/>
          <p:cNvSpPr/>
          <p:nvPr/>
        </p:nvSpPr>
        <p:spPr bwMode="auto">
          <a:xfrm flipH="1">
            <a:off x="3912279" y="2636912"/>
            <a:ext cx="1019759" cy="216024"/>
          </a:xfrm>
          <a:prstGeom prst="uturnArrow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73073" y="2247255"/>
            <a:ext cx="1446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u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Estrategia</a:t>
            </a:r>
            <a:endParaRPr lang="es-CL" dirty="0"/>
          </a:p>
        </p:txBody>
      </p:sp>
      <p:cxnSp>
        <p:nvCxnSpPr>
          <p:cNvPr id="17" name="16 Conector recto de flecha"/>
          <p:cNvCxnSpPr/>
          <p:nvPr/>
        </p:nvCxnSpPr>
        <p:spPr bwMode="auto">
          <a:xfrm>
            <a:off x="5868144" y="1916832"/>
            <a:ext cx="0" cy="86409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 bwMode="auto">
          <a:xfrm>
            <a:off x="7812360" y="1916832"/>
            <a:ext cx="0" cy="6480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19 Proceso"/>
          <p:cNvSpPr/>
          <p:nvPr/>
        </p:nvSpPr>
        <p:spPr bwMode="auto">
          <a:xfrm>
            <a:off x="6768244" y="2564904"/>
            <a:ext cx="2282069" cy="1710695"/>
          </a:xfrm>
          <a:prstGeom prst="flowChartProcess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0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Admin</a:t>
            </a:r>
            <a:r>
              <a:rPr kumimoji="0" lang="es-CL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es-CL" sz="20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Pesquera (</a:t>
            </a:r>
            <a:r>
              <a:rPr kumimoji="0" lang="es-CL" sz="2000" b="1" i="0" u="none" strike="noStrike" cap="none" normalizeH="0" dirty="0" err="1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MinEcon</a:t>
            </a:r>
            <a:r>
              <a:rPr kumimoji="0" lang="es-CL" sz="2000" b="1" i="0" u="none" strike="noStrike" cap="none" normalizeH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SSPA)</a:t>
            </a:r>
            <a:r>
              <a:rPr kumimoji="0" lang="es-CL" sz="2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2000" u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Medidas </a:t>
            </a:r>
            <a:r>
              <a:rPr lang="es-CL" sz="2000" b="0" u="none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(cuotas, vedas, impuestos, </a:t>
            </a:r>
            <a:r>
              <a:rPr lang="es-CL" sz="2000" b="0" u="none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r>
              <a:rPr lang="es-CL" sz="1800" b="0" u="none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s-CL" sz="18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 bwMode="auto">
          <a:xfrm flipH="1">
            <a:off x="6732241" y="4305216"/>
            <a:ext cx="979016" cy="114000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 bwMode="auto">
          <a:xfrm flipH="1">
            <a:off x="5724128" y="4305216"/>
            <a:ext cx="1656184" cy="63595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9" name="28 Proceso"/>
          <p:cNvSpPr/>
          <p:nvPr/>
        </p:nvSpPr>
        <p:spPr bwMode="auto">
          <a:xfrm>
            <a:off x="3131840" y="4305216"/>
            <a:ext cx="2592288" cy="779968"/>
          </a:xfrm>
          <a:prstGeom prst="flowChartProcess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SERNAPesca</a:t>
            </a:r>
            <a:r>
              <a:rPr kumimoji="0" lang="es-CL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L" sz="20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Plan de </a:t>
            </a:r>
            <a:r>
              <a:rPr lang="es-CL" sz="2000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Fisc</a:t>
            </a:r>
            <a:r>
              <a:rPr lang="es-CL" sz="20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y Control</a:t>
            </a:r>
            <a:endParaRPr kumimoji="0" lang="es-CL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29 Conector recto de flecha"/>
          <p:cNvCxnSpPr>
            <a:stCxn id="29" idx="2"/>
            <a:endCxn id="11" idx="0"/>
          </p:cNvCxnSpPr>
          <p:nvPr/>
        </p:nvCxnSpPr>
        <p:spPr bwMode="auto">
          <a:xfrm flipH="1">
            <a:off x="4400981" y="5085184"/>
            <a:ext cx="27003" cy="3600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 bwMode="auto">
          <a:xfrm flipH="1" flipV="1">
            <a:off x="539552" y="4005064"/>
            <a:ext cx="1008112" cy="144016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>
            <a:stCxn id="29" idx="1"/>
          </p:cNvCxnSpPr>
          <p:nvPr/>
        </p:nvCxnSpPr>
        <p:spPr bwMode="auto">
          <a:xfrm flipH="1" flipV="1">
            <a:off x="1691680" y="4005064"/>
            <a:ext cx="1440160" cy="69013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52" name="2051 Flecha derecha"/>
          <p:cNvSpPr/>
          <p:nvPr/>
        </p:nvSpPr>
        <p:spPr bwMode="auto">
          <a:xfrm>
            <a:off x="2231740" y="3068960"/>
            <a:ext cx="180020" cy="5760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41 Flecha derecha"/>
          <p:cNvSpPr/>
          <p:nvPr/>
        </p:nvSpPr>
        <p:spPr bwMode="auto">
          <a:xfrm>
            <a:off x="4211960" y="3068960"/>
            <a:ext cx="216024" cy="576064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42 Flecha derecha"/>
          <p:cNvSpPr/>
          <p:nvPr/>
        </p:nvSpPr>
        <p:spPr bwMode="auto">
          <a:xfrm>
            <a:off x="6660232" y="3068960"/>
            <a:ext cx="216024" cy="576064"/>
          </a:xfrm>
          <a:prstGeom prst="rightArrow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44" name="43 Conector recto de flecha"/>
          <p:cNvCxnSpPr/>
          <p:nvPr/>
        </p:nvCxnSpPr>
        <p:spPr bwMode="auto">
          <a:xfrm flipV="1">
            <a:off x="7587087" y="4275599"/>
            <a:ext cx="729826" cy="116124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9" name="48 Conector recto de flecha"/>
          <p:cNvCxnSpPr/>
          <p:nvPr/>
        </p:nvCxnSpPr>
        <p:spPr bwMode="auto">
          <a:xfrm flipV="1">
            <a:off x="5724128" y="4275599"/>
            <a:ext cx="1080120" cy="269525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58" name="2057 Flecha doblada"/>
          <p:cNvSpPr/>
          <p:nvPr/>
        </p:nvSpPr>
        <p:spPr bwMode="auto">
          <a:xfrm flipV="1">
            <a:off x="3347864" y="3933056"/>
            <a:ext cx="3528392" cy="303004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1" i="0" u="sng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6" name="55 Rectángulo"/>
          <p:cNvSpPr/>
          <p:nvPr/>
        </p:nvSpPr>
        <p:spPr>
          <a:xfrm>
            <a:off x="3925473" y="3903439"/>
            <a:ext cx="1571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u="none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Rango CBA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2751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2" grpId="0" animBg="1"/>
      <p:bldP spid="4" grpId="0" animBg="1"/>
      <p:bldP spid="11" grpId="0" animBg="1"/>
      <p:bldP spid="7" grpId="0" animBg="1"/>
      <p:bldP spid="8" grpId="0" animBg="1"/>
      <p:bldP spid="9" grpId="0" animBg="1"/>
      <p:bldP spid="10" grpId="0"/>
      <p:bldP spid="20" grpId="0" animBg="1"/>
      <p:bldP spid="29" grpId="0" animBg="1"/>
      <p:bldP spid="2052" grpId="0" animBg="1"/>
      <p:bldP spid="42" grpId="0" animBg="1"/>
      <p:bldP spid="43" grpId="0" animBg="1"/>
      <p:bldP spid="2058" grpId="0" animBg="1"/>
      <p:bldP spid="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11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152400" y="116632"/>
            <a:ext cx="816451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¿Qué es un Plan de Manejo</a:t>
            </a:r>
            <a:r>
              <a:rPr lang="es-CL" u="none" dirty="0">
                <a:solidFill>
                  <a:schemeClr val="bg1"/>
                </a:solidFill>
                <a:latin typeface="Verdana" pitchFamily="34" charset="0"/>
              </a:rPr>
              <a:t>? (1)</a:t>
            </a:r>
          </a:p>
        </p:txBody>
      </p:sp>
      <p:sp>
        <p:nvSpPr>
          <p:cNvPr id="8197" name="Content Placeholder 8"/>
          <p:cNvSpPr>
            <a:spLocks/>
          </p:cNvSpPr>
          <p:nvPr/>
        </p:nvSpPr>
        <p:spPr bwMode="auto">
          <a:xfrm>
            <a:off x="152400" y="764704"/>
            <a:ext cx="88487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Clr>
                <a:srgbClr val="D9D9D9"/>
              </a:buClr>
            </a:pP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documento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público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(“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hoja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ruta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”) </a:t>
            </a:r>
            <a:r>
              <a:rPr lang="en-US" sz="2000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formal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preacordado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entre la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Administración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Pesquera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las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partes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involucradas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la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pesquería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actores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que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Define la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situación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actual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(o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inicial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de la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pesquería</a:t>
            </a:r>
            <a:endParaRPr lang="en-US" sz="2000" b="0" u="non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Establece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algunos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enfoques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principios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la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implementación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aplicación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 Plan</a:t>
            </a: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Explicita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detalladamente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propósito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  <a:r>
              <a:rPr lang="en-US" sz="200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metas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hitos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alcanzar</a:t>
            </a:r>
            <a:endParaRPr lang="en-US" sz="2000" b="0" u="none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Define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</a:t>
            </a:r>
            <a:r>
              <a:rPr lang="en-US" sz="2000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procedimientos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reglas</a:t>
            </a:r>
            <a:r>
              <a:rPr lang="en-US" sz="200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decisión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(HCR),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estrategias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instrumentos</a:t>
            </a:r>
            <a:r>
              <a:rPr lang="en-US" sz="200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mecanismos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 se van a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emplear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para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alcanzarlos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 de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acción</a:t>
            </a:r>
            <a:endParaRPr lang="en-US" sz="2000" b="0" u="non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Define </a:t>
            </a:r>
            <a:r>
              <a:rPr lang="en-US" sz="2000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indicadores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(del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recurso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económicos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sociales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bienestar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etc.) que se van a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monitorear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bservar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forma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cómo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ello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será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realizado</a:t>
            </a:r>
            <a:endParaRPr lang="en-US" sz="2000" b="0" u="non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Define los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plazos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procedimientos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evaluación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resultados</a:t>
            </a: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desempeño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(MSE)</a:t>
            </a:r>
            <a:endParaRPr lang="en-US" sz="2000" b="0" u="none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defTabSz="457200">
              <a:spcBef>
                <a:spcPct val="20000"/>
              </a:spcBef>
              <a:buClr>
                <a:srgbClr val="D9D9D9"/>
              </a:buClr>
            </a:pPr>
            <a:r>
              <a:rPr lang="en-US" sz="1800" b="0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en-US" sz="1800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KISS</a:t>
            </a:r>
            <a:r>
              <a:rPr lang="en-US" sz="1800" b="0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(=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</a:t>
            </a:r>
            <a:r>
              <a:rPr lang="en-US" sz="1800" b="0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eep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r>
              <a:rPr lang="en-US" sz="1800" b="0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1800" b="0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hort &amp;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US" sz="1800" b="0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imple) </a:t>
            </a:r>
            <a:r>
              <a:rPr lang="en-US" sz="1800" b="0" i="1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e.g</a:t>
            </a:r>
            <a:r>
              <a:rPr lang="en-US" sz="1800" b="0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., PM del </a:t>
            </a:r>
            <a:r>
              <a:rPr lang="en-US" sz="1800" b="0" u="none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Jurel</a:t>
            </a:r>
            <a:r>
              <a:rPr lang="en-US" sz="1800" b="0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 </a:t>
            </a:r>
            <a:r>
              <a:rPr lang="en-US" sz="1800" b="0" u="none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atlántico</a:t>
            </a:r>
            <a:r>
              <a:rPr lang="en-US" sz="1800" b="0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16 p]</a:t>
            </a:r>
            <a:endParaRPr lang="en-US" sz="2000" b="0" u="none" dirty="0" smtClean="0">
              <a:solidFill>
                <a:schemeClr val="accent1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2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12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152400" y="116632"/>
            <a:ext cx="8164513" cy="99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sz="2000" u="none" dirty="0" smtClean="0">
                <a:solidFill>
                  <a:schemeClr val="bg1"/>
                </a:solidFill>
                <a:latin typeface="Verdana" pitchFamily="34" charset="0"/>
              </a:rPr>
              <a:t>¿Qué debe asegurarse de disponer/contar para la </a:t>
            </a:r>
            <a:r>
              <a:rPr lang="es-CL" sz="2000" u="none" dirty="0" smtClean="0">
                <a:solidFill>
                  <a:schemeClr val="bg1"/>
                </a:solidFill>
                <a:latin typeface="Verdana" pitchFamily="34" charset="0"/>
              </a:rPr>
              <a:t>elaboración, implementación y evaluación </a:t>
            </a:r>
            <a:r>
              <a:rPr lang="es-CL" sz="2000" u="none" dirty="0" smtClean="0">
                <a:solidFill>
                  <a:schemeClr val="bg1"/>
                </a:solidFill>
                <a:latin typeface="Verdana" pitchFamily="34" charset="0"/>
              </a:rPr>
              <a:t>de un Plan de </a:t>
            </a:r>
            <a:r>
              <a:rPr lang="es-CL" sz="2000" u="none" dirty="0" smtClean="0">
                <a:solidFill>
                  <a:schemeClr val="bg1"/>
                </a:solidFill>
                <a:latin typeface="Verdana" pitchFamily="34" charset="0"/>
              </a:rPr>
              <a:t>Manejo?</a:t>
            </a:r>
            <a:endParaRPr lang="es-CL" sz="2000" b="0" i="1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7" name="Content Placeholder 8"/>
          <p:cNvSpPr>
            <a:spLocks/>
          </p:cNvSpPr>
          <p:nvPr/>
        </p:nvSpPr>
        <p:spPr bwMode="auto">
          <a:xfrm>
            <a:off x="107504" y="1107216"/>
            <a:ext cx="8848756" cy="484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sz="200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Medios</a:t>
            </a:r>
            <a:r>
              <a:rPr lang="en-US" sz="200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n-US" sz="200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recursos</a:t>
            </a:r>
            <a:r>
              <a:rPr lang="en-US" sz="200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</a:t>
            </a:r>
            <a:r>
              <a:rPr lang="en-US" sz="200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sz="200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</a:t>
            </a:r>
            <a:r>
              <a:rPr lang="en-US" sz="200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Arial" panose="020B0604020202020204" pitchFamily="34" charset="0"/>
              <a:buChar char="•"/>
            </a:pP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Financiamiento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la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reuniones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talleres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actores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etc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2000" b="0" u="none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Arial" panose="020B0604020202020204" pitchFamily="34" charset="0"/>
              <a:buChar char="•"/>
            </a:pP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Recursos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humanos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hardware,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infraestructura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etc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2000" b="0" u="none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Arial" panose="020B0604020202020204" pitchFamily="34" charset="0"/>
              <a:buChar char="•"/>
            </a:pP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Financiamiento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</a:t>
            </a:r>
            <a:r>
              <a:rPr lang="en-US" sz="2000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encargar</a:t>
            </a:r>
            <a:r>
              <a:rPr lang="en-US" sz="2000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tareas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investigaciones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análisis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evaluaciones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MSE, etc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.)</a:t>
            </a: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Arial" panose="020B0604020202020204" pitchFamily="34" charset="0"/>
              <a:buChar char="•"/>
            </a:pPr>
            <a:r>
              <a:rPr lang="en-US" sz="2000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Financiamiento</a:t>
            </a:r>
            <a:r>
              <a:rPr lang="en-US" sz="2000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contratar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expertos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facilitadores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modeladores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analistas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etc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.)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nacionales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internacionales</a:t>
            </a:r>
            <a:endParaRPr lang="en-US" sz="2000" b="0" u="none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sz="200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Implementación</a:t>
            </a:r>
            <a:r>
              <a:rPr lang="en-US" sz="200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200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evaluación</a:t>
            </a:r>
            <a:r>
              <a:rPr lang="en-US" sz="200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desempeño</a:t>
            </a:r>
            <a:r>
              <a:rPr lang="en-US" sz="200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n-US" sz="2000" u="non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Sistema de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monitoreo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vigilancia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control</a:t>
            </a: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Aplicación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Procedimiento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Manejo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reglas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control y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estrategia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explotación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Evaluación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 </a:t>
            </a:r>
            <a:r>
              <a:rPr lang="en-US" sz="2000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Procedimiento</a:t>
            </a:r>
            <a:r>
              <a:rPr lang="en-US" sz="2000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Manejo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(MSE)</a:t>
            </a:r>
            <a:endParaRPr lang="en-US" sz="2000" b="0" u="non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Revisión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actualización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perfeccionamiento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 Plan de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Manejo</a:t>
            </a:r>
            <a:endParaRPr lang="en-US" sz="2000" b="0" u="non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13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152400" y="116632"/>
            <a:ext cx="816451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¿Cuáles son las etapas de un Plan de Manejo?</a:t>
            </a:r>
            <a:endParaRPr lang="es-CL" b="0" i="1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t="23177" r="27526" b="22656"/>
          <a:stretch/>
        </p:blipFill>
        <p:spPr bwMode="auto">
          <a:xfrm>
            <a:off x="395536" y="1340768"/>
            <a:ext cx="83439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28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14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152400" y="116632"/>
            <a:ext cx="816451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¿Cuáles son las etapas de un Plan de Manejo?</a:t>
            </a:r>
            <a:endParaRPr lang="es-CL" b="0" i="1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1" t="12422" r="37335" b="13021"/>
          <a:stretch/>
        </p:blipFill>
        <p:spPr bwMode="auto">
          <a:xfrm>
            <a:off x="1331640" y="917476"/>
            <a:ext cx="6191250" cy="54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9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15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152400" y="116632"/>
            <a:ext cx="8164513" cy="99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Flujos de información en la elaboración de un Plan de Manejo</a:t>
            </a:r>
            <a:endParaRPr lang="es-CL" b="0" i="1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17537" r="23743" b="18097"/>
          <a:stretch/>
        </p:blipFill>
        <p:spPr bwMode="auto">
          <a:xfrm>
            <a:off x="251520" y="1282890"/>
            <a:ext cx="8712968" cy="470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9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16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152400" y="116632"/>
            <a:ext cx="8164513" cy="99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Flujos de información en la elaboración de un Plan de Manejo (2)</a:t>
            </a:r>
            <a:endParaRPr lang="es-CL" b="0" i="1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10448" r="23323" b="7401"/>
          <a:stretch/>
        </p:blipFill>
        <p:spPr bwMode="auto">
          <a:xfrm>
            <a:off x="251520" y="980728"/>
            <a:ext cx="8498161" cy="536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5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17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152400" y="116632"/>
            <a:ext cx="8164513" cy="99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Flujos de información en la elaboración de un Plan de Manejo (3)</a:t>
            </a:r>
            <a:endParaRPr lang="es-CL" b="0" i="1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11194" r="23219" b="30038"/>
          <a:stretch/>
        </p:blipFill>
        <p:spPr bwMode="auto">
          <a:xfrm>
            <a:off x="158385" y="1340768"/>
            <a:ext cx="8806103" cy="42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42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18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152400" y="260648"/>
            <a:ext cx="816451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Clr>
                <a:srgbClr val="D9D9D9"/>
              </a:buClr>
            </a:pPr>
            <a:r>
              <a:rPr lang="es-CL" u="none" dirty="0">
                <a:solidFill>
                  <a:schemeClr val="bg1"/>
                </a:solidFill>
                <a:latin typeface="Verdana" pitchFamily="34" charset="0"/>
              </a:rPr>
              <a:t>¿Cuáles son los enfoques de manejo básicos?</a:t>
            </a:r>
            <a:endParaRPr lang="en-US" b="0" u="none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7" name="Content Placeholder 8"/>
          <p:cNvSpPr>
            <a:spLocks/>
          </p:cNvSpPr>
          <p:nvPr/>
        </p:nvSpPr>
        <p:spPr bwMode="auto">
          <a:xfrm>
            <a:off x="107504" y="980728"/>
            <a:ext cx="88487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endParaRPr lang="en-US" sz="2000" b="0" u="non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79512" y="1052736"/>
            <a:ext cx="8352928" cy="468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Pasivo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[el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peor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endParaRPr lang="en-US" b="0" u="non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Reactivo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(fc.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Problema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 “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gritómetro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”)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resuelve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problemas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fondo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 de largo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plazo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]</a:t>
            </a:r>
            <a:endParaRPr lang="en-US" sz="2000" b="0" u="non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endParaRPr lang="en-US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Precautorio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fc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de la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incertidumbre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el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riesgo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endParaRPr lang="en-US" b="0" u="none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Adaptativo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acciones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informativas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n-US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feedback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corrección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dinámica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endParaRPr lang="en-US" b="0" u="none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Ecosistémico 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[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complejidad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mayor]</a:t>
            </a:r>
            <a:endParaRPr lang="en-US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0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19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152400" y="836712"/>
            <a:ext cx="8164513" cy="171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sz="9600" u="none" dirty="0" smtClean="0">
                <a:solidFill>
                  <a:schemeClr val="bg1"/>
                </a:solidFill>
                <a:latin typeface="Verdana" pitchFamily="34" charset="0"/>
              </a:rPr>
              <a:t>¿Dónde estamos?</a:t>
            </a:r>
            <a:endParaRPr lang="es-CL" sz="9600" b="0" i="1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7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2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71406" y="44624"/>
            <a:ext cx="816451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TEMARIO</a:t>
            </a:r>
            <a:endParaRPr lang="es-CL" sz="1800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Content Placeholder 8"/>
          <p:cNvSpPr>
            <a:spLocks/>
          </p:cNvSpPr>
          <p:nvPr/>
        </p:nvSpPr>
        <p:spPr bwMode="auto">
          <a:xfrm>
            <a:off x="152400" y="1344758"/>
            <a:ext cx="8848756" cy="338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457200">
              <a:spcBef>
                <a:spcPct val="20000"/>
              </a:spcBef>
              <a:buClr>
                <a:srgbClr val="D9D9D9"/>
              </a:buClr>
              <a:buFont typeface="Arial" panose="020B0604020202020204" pitchFamily="34" charset="0"/>
              <a:buChar char="•"/>
            </a:pPr>
            <a:r>
              <a:rPr lang="es-CL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Fundamentos teóricos de la gestión de recursos pesqueros</a:t>
            </a:r>
          </a:p>
          <a:p>
            <a:pPr marL="342900" indent="-342900" defTabSz="457200">
              <a:spcBef>
                <a:spcPct val="20000"/>
              </a:spcBef>
              <a:buClr>
                <a:srgbClr val="D9D9D9"/>
              </a:buClr>
              <a:buFont typeface="Arial" panose="020B0604020202020204" pitchFamily="34" charset="0"/>
              <a:buChar char="•"/>
            </a:pPr>
            <a:r>
              <a:rPr lang="es-CL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El problema decisional bajo incertidumbre </a:t>
            </a:r>
            <a:r>
              <a:rPr lang="es-CL" b="0" u="none" dirty="0" smtClean="0">
                <a:solidFill>
                  <a:srgbClr val="FFFF00"/>
                </a:solidFill>
                <a:latin typeface="Verdana" pitchFamily="34" charset="0"/>
              </a:rPr>
              <a:t>(¿cómo abordarlo?)</a:t>
            </a:r>
            <a:endParaRPr lang="es-CL" i="1" u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D9D9D9"/>
              </a:buClr>
              <a:buFont typeface="Arial" panose="020B0604020202020204" pitchFamily="34" charset="0"/>
              <a:buChar char="•"/>
            </a:pPr>
            <a:r>
              <a:rPr lang="es-CL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El Plan </a:t>
            </a:r>
            <a:r>
              <a:rPr lang="es-CL" i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de </a:t>
            </a:r>
            <a:r>
              <a:rPr lang="es-CL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Manejo </a:t>
            </a:r>
            <a:r>
              <a:rPr lang="es-CL" b="0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(cambio de enfoque del “</a:t>
            </a:r>
            <a:r>
              <a:rPr lang="es-CL" b="0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best assessment</a:t>
            </a:r>
            <a:r>
              <a:rPr lang="es-CL" b="0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” al “</a:t>
            </a:r>
            <a:r>
              <a:rPr lang="es-CL" b="0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MSE</a:t>
            </a:r>
            <a:r>
              <a:rPr lang="es-CL" b="0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”)</a:t>
            </a:r>
          </a:p>
          <a:p>
            <a:pPr marL="342900" indent="-342900" defTabSz="457200">
              <a:spcBef>
                <a:spcPct val="20000"/>
              </a:spcBef>
              <a:buClr>
                <a:srgbClr val="D9D9D9"/>
              </a:buClr>
              <a:buFont typeface="Arial" panose="020B0604020202020204" pitchFamily="34" charset="0"/>
              <a:buChar char="•"/>
            </a:pPr>
            <a:r>
              <a:rPr lang="es-CL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El Proceso Decisional y nueva institucionalidad (Comités Científicos y de Manejo)</a:t>
            </a:r>
          </a:p>
          <a:p>
            <a:pPr marL="342900" indent="-342900" defTabSz="457200">
              <a:spcBef>
                <a:spcPct val="20000"/>
              </a:spcBef>
              <a:buClr>
                <a:srgbClr val="D9D9D9"/>
              </a:buClr>
              <a:buFont typeface="Arial" panose="020B0604020202020204" pitchFamily="34" charset="0"/>
              <a:buChar char="•"/>
            </a:pPr>
            <a:r>
              <a:rPr lang="es-CL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Estado de avance del Plan de Manejo</a:t>
            </a:r>
            <a:endParaRPr lang="es-CL" i="1" u="none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20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152400" y="116632"/>
            <a:ext cx="8164513" cy="99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Fase III, Etapas 9-10 (Medidas y Reglas de Control)</a:t>
            </a:r>
            <a:endParaRPr lang="es-CL" b="0" i="1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51524" r="23323" b="25616"/>
          <a:stretch/>
        </p:blipFill>
        <p:spPr bwMode="auto">
          <a:xfrm>
            <a:off x="251520" y="2489714"/>
            <a:ext cx="8498161" cy="180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17537" r="23743" b="67429"/>
          <a:stretch/>
        </p:blipFill>
        <p:spPr bwMode="auto">
          <a:xfrm>
            <a:off x="251520" y="1268760"/>
            <a:ext cx="8498161" cy="109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74411" r="23323" b="7401"/>
          <a:stretch/>
        </p:blipFill>
        <p:spPr bwMode="auto">
          <a:xfrm>
            <a:off x="251520" y="4946497"/>
            <a:ext cx="8498161" cy="143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8"/>
          <p:cNvSpPr>
            <a:spLocks/>
          </p:cNvSpPr>
          <p:nvPr/>
        </p:nvSpPr>
        <p:spPr bwMode="auto">
          <a:xfrm>
            <a:off x="152400" y="4369094"/>
            <a:ext cx="88487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457200">
              <a:spcBef>
                <a:spcPct val="20000"/>
              </a:spcBef>
              <a:buClr>
                <a:srgbClr val="D9D9D9"/>
              </a:buClr>
            </a:pPr>
            <a:r>
              <a:rPr lang="es-CL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Diseño de estrategias de explotación</a:t>
            </a:r>
            <a:endParaRPr lang="es-ES_tradnl" sz="1600" b="0" u="none" dirty="0" smtClean="0">
              <a:solidFill>
                <a:srgbClr val="DDDDDD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6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21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152400" y="116632"/>
            <a:ext cx="8164513" cy="99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Fase III, Etapa 11: Evaluación de stock “efectiva” (recursos para investigación y monitoreo)</a:t>
            </a:r>
            <a:endParaRPr lang="es-CL" b="0" i="1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17537" r="23743" b="67429"/>
          <a:stretch/>
        </p:blipFill>
        <p:spPr bwMode="auto">
          <a:xfrm>
            <a:off x="250302" y="1676490"/>
            <a:ext cx="8498161" cy="109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11194" r="23219" b="79614"/>
          <a:stretch/>
        </p:blipFill>
        <p:spPr bwMode="auto">
          <a:xfrm>
            <a:off x="250302" y="2828618"/>
            <a:ext cx="8498162" cy="81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02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22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152400" y="116632"/>
            <a:ext cx="8164513" cy="99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Lo que sigue: Fase IV, Etapas 12 (Implementación), 13 (monitoreo) y 14 (Revisión: en 3 a 5 años)</a:t>
            </a:r>
            <a:endParaRPr lang="es-CL" b="0" i="1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17537" r="23743" b="67429"/>
          <a:stretch/>
        </p:blipFill>
        <p:spPr bwMode="auto">
          <a:xfrm>
            <a:off x="251520" y="1465202"/>
            <a:ext cx="8498161" cy="109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19711" r="23219" b="30038"/>
          <a:stretch/>
        </p:blipFill>
        <p:spPr bwMode="auto">
          <a:xfrm>
            <a:off x="251520" y="2636912"/>
            <a:ext cx="8498162" cy="367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4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23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152400" y="44624"/>
            <a:ext cx="816451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Clr>
                <a:srgbClr val="D9D9D9"/>
              </a:buClr>
            </a:pP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¿Qué factores han ralentizado el desarrollo del Plan de Manejo?</a:t>
            </a:r>
            <a:endParaRPr lang="en-US" b="0" u="none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7" name="Content Placeholder 8"/>
          <p:cNvSpPr>
            <a:spLocks/>
          </p:cNvSpPr>
          <p:nvPr/>
        </p:nvSpPr>
        <p:spPr bwMode="auto">
          <a:xfrm>
            <a:off x="107504" y="980728"/>
            <a:ext cx="88487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endParaRPr lang="en-US" sz="2000" b="0" u="non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496" y="908720"/>
            <a:ext cx="88487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endParaRPr lang="en-US" b="0" u="non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Conocimiento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informació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endParaRPr lang="en-US" b="0" u="non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endParaRPr lang="en-US" b="0" u="non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lphaLcParenR"/>
            </a:pP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Deficiencias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conocimiento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la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dinámica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espacio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-temporal del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recurso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estructura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conectividades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migraciones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etc.)</a:t>
            </a: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lphaLcParenR"/>
            </a:pPr>
            <a:r>
              <a:rPr lang="en-US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Deficiencias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cobertura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indicadores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algunas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áreas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000" b="0" i="1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e. g</a:t>
            </a:r>
            <a:r>
              <a:rPr lang="en-US" sz="20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., </a:t>
            </a:r>
            <a:r>
              <a:rPr lang="en-US" sz="20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rendimientos</a:t>
            </a:r>
            <a:r>
              <a:rPr lang="en-US" sz="20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DFT, </a:t>
            </a:r>
            <a:r>
              <a:rPr lang="en-US" sz="20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interacciones</a:t>
            </a:r>
            <a:r>
              <a:rPr lang="en-US" sz="20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etc.)</a:t>
            </a:r>
            <a:endParaRPr lang="en-US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endParaRPr lang="en-US" b="0" u="non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24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152400" y="44624"/>
            <a:ext cx="816451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Clr>
                <a:srgbClr val="D9D9D9"/>
              </a:buClr>
            </a:pP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¿Qué </a:t>
            </a: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factores han ralentizado el desarrollo del Plan </a:t>
            </a: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de </a:t>
            </a: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Manejo? (2)</a:t>
            </a:r>
            <a:endParaRPr lang="en-US" b="0" u="none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7" name="Content Placeholder 8"/>
          <p:cNvSpPr>
            <a:spLocks/>
          </p:cNvSpPr>
          <p:nvPr/>
        </p:nvSpPr>
        <p:spPr bwMode="auto">
          <a:xfrm>
            <a:off x="107504" y="980728"/>
            <a:ext cx="88487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endParaRPr lang="en-US" sz="2000" b="0" u="non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496" y="861675"/>
            <a:ext cx="884875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 startAt="2"/>
            </a:pP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 sector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pesquero</a:t>
            </a:r>
            <a:endParaRPr lang="en-US" b="0" u="non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 startAt="2"/>
            </a:pPr>
            <a:endParaRPr lang="en-US" b="0" u="non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lphaLcParenR"/>
            </a:pP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Limitaciones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conocimiento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stakeholders y </a:t>
            </a:r>
            <a:r>
              <a:rPr lang="en-US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sus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asesores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proposición</a:t>
            </a:r>
            <a:r>
              <a:rPr lang="en-US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estrategias</a:t>
            </a:r>
            <a:r>
              <a:rPr lang="en-US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explotación</a:t>
            </a:r>
            <a:r>
              <a:rPr lang="en-US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procedimientos</a:t>
            </a:r>
            <a:r>
              <a:rPr lang="en-US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manejo</a:t>
            </a:r>
            <a:r>
              <a:rPr lang="en-US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etc.)</a:t>
            </a: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lphaLcParenR"/>
            </a:pP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Creencias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erróneas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pescadores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monitoreo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vs control) 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falta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información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de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gestión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dirigentes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etc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.)</a:t>
            </a: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lphaLcParenR"/>
            </a:pP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Falta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interés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participar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activamente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parte de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algunos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sectores</a:t>
            </a:r>
            <a:endParaRPr lang="en-US" b="0" u="non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lphaLcParenR"/>
            </a:pP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Desconocimiento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la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nueva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institucionalidad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prácticas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inapropiadas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reticencia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cumplimiento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normas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información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presiones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para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retrasar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aplicación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exigencias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la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nueva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ley, etc.)</a:t>
            </a:r>
            <a:endParaRPr lang="en-US" b="0" u="non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7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25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152400" y="44624"/>
            <a:ext cx="816451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Clr>
                <a:srgbClr val="D9D9D9"/>
              </a:buClr>
            </a:pP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¿Qué </a:t>
            </a: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factores han ralentizado el desarrollo del Plan </a:t>
            </a: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de </a:t>
            </a: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Manejo? (3)</a:t>
            </a:r>
            <a:endParaRPr lang="en-US" b="0" u="none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7" name="Content Placeholder 8"/>
          <p:cNvSpPr>
            <a:spLocks/>
          </p:cNvSpPr>
          <p:nvPr/>
        </p:nvSpPr>
        <p:spPr bwMode="auto">
          <a:xfrm>
            <a:off x="107504" y="980728"/>
            <a:ext cx="884875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endParaRPr lang="en-US" sz="2000" b="0" u="non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5496" y="888736"/>
            <a:ext cx="8848756" cy="556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 startAt="3"/>
            </a:pP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Institucionales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Arial" panose="020B0604020202020204" pitchFamily="34" charset="0"/>
              <a:buChar char="•"/>
            </a:pPr>
            <a:r>
              <a:rPr lang="en-US" sz="2000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Restricciones</a:t>
            </a:r>
            <a:r>
              <a:rPr lang="en-US" sz="2000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presupuestarias</a:t>
            </a:r>
            <a:r>
              <a:rPr lang="en-US" sz="2000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2000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excesiva</a:t>
            </a:r>
            <a:r>
              <a:rPr lang="en-US" sz="2000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premura</a:t>
            </a:r>
            <a:r>
              <a:rPr lang="en-US" sz="2000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plazos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legales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no 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han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permitido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destinar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tiempo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para 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tareas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capacitación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entrenamiento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miembro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CMs)</a:t>
            </a: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Arial" panose="020B0604020202020204" pitchFamily="34" charset="0"/>
              <a:buChar char="•"/>
            </a:pPr>
            <a:r>
              <a:rPr lang="en-US" sz="2000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Deficiencias</a:t>
            </a:r>
            <a:r>
              <a:rPr lang="en-US" sz="2000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dotación</a:t>
            </a:r>
            <a:r>
              <a:rPr lang="en-US" sz="2000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2000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experticias</a:t>
            </a:r>
            <a:r>
              <a:rPr lang="en-US" sz="2000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limitadas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capacidades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expertas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facilitadores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staff y 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asesoría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técnica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 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proceso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18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elaboración</a:t>
            </a:r>
            <a:r>
              <a:rPr lang="en-US" sz="18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PMs)</a:t>
            </a: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 startAt="3"/>
            </a:pPr>
            <a:r>
              <a:rPr lang="en-US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Rigideces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 </a:t>
            </a:r>
            <a:r>
              <a:rPr lang="en-US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marco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legal:</a:t>
            </a: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Arial" panose="020B0604020202020204" pitchFamily="34" charset="0"/>
              <a:buChar char="•"/>
            </a:pP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Limitaciones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instrumentos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ordenamiento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apropiados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para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pesquerías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complejas</a:t>
            </a:r>
            <a:endParaRPr lang="en-US" sz="2000" b="0" u="non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Arial" panose="020B0604020202020204" pitchFamily="34" charset="0"/>
              <a:buChar char="•"/>
            </a:pP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Carencia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incentivos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para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investigación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colaborativa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público-privada</a:t>
            </a:r>
            <a:r>
              <a:rPr lang="en-US" sz="20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entre </a:t>
            </a:r>
            <a:r>
              <a:rPr lang="en-US" sz="20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otros</a:t>
            </a:r>
            <a:endParaRPr lang="en-US" sz="2000" b="0" u="non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 startAt="3"/>
            </a:pP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Falta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adecuación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orgánica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la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institucionaldad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pública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pesquera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para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abordar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implementación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nuevo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marco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legal y </a:t>
            </a:r>
            <a:r>
              <a:rPr lang="en-US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normativo</a:t>
            </a:r>
            <a:r>
              <a:rPr lang="en-US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(SSPA, </a:t>
            </a:r>
            <a:r>
              <a:rPr lang="en-US" sz="18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SERNAPesca</a:t>
            </a:r>
            <a:r>
              <a:rPr lang="en-US" sz="18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IFOP, FIPA)</a:t>
            </a:r>
            <a:endParaRPr lang="en-US" sz="2000" b="0" u="non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6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26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152400" y="2294400"/>
            <a:ext cx="8164513" cy="171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sz="9600" u="none" dirty="0" smtClean="0">
                <a:solidFill>
                  <a:schemeClr val="bg1"/>
                </a:solidFill>
                <a:latin typeface="Verdana" pitchFamily="34" charset="0"/>
              </a:rPr>
              <a:t>GRACIAS</a:t>
            </a:r>
            <a:endParaRPr lang="es-CL" sz="9600" b="0" i="1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9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3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71406" y="44624"/>
            <a:ext cx="8164513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FUNDAMENTOS: ¿Por </a:t>
            </a: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qué hay que regular la actividad pesquera? </a:t>
            </a:r>
            <a:endParaRPr lang="es-CL" sz="1800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 l="5859" t="30762" r="58984" b="34082"/>
          <a:stretch>
            <a:fillRect/>
          </a:stretch>
        </p:blipFill>
        <p:spPr bwMode="auto">
          <a:xfrm>
            <a:off x="4714876" y="1928802"/>
            <a:ext cx="42862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 l="6055" t="30956" r="58789" b="33887"/>
          <a:stretch>
            <a:fillRect/>
          </a:stretch>
        </p:blipFill>
        <p:spPr bwMode="auto">
          <a:xfrm>
            <a:off x="142844" y="1928802"/>
            <a:ext cx="428628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8"/>
          <p:cNvSpPr>
            <a:spLocks/>
          </p:cNvSpPr>
          <p:nvPr/>
        </p:nvSpPr>
        <p:spPr bwMode="auto">
          <a:xfrm>
            <a:off x="152400" y="1344758"/>
            <a:ext cx="88487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Clr>
                <a:srgbClr val="D9D9D9"/>
              </a:buClr>
            </a:pPr>
            <a:r>
              <a:rPr lang="es-CL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Productividad biológica de un stock</a:t>
            </a:r>
            <a:endParaRPr lang="es-ES_tradnl" sz="1600" b="0" u="none" dirty="0" smtClean="0">
              <a:solidFill>
                <a:srgbClr val="DDDDDD"/>
              </a:solidFill>
              <a:latin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3528" y="5368307"/>
            <a:ext cx="8677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800" b="0" u="none" dirty="0" smtClean="0">
                <a:solidFill>
                  <a:schemeClr val="bg1"/>
                </a:solidFill>
                <a:latin typeface="Verdana" pitchFamily="34" charset="0"/>
              </a:rPr>
              <a:t>Modelo de </a:t>
            </a:r>
            <a:r>
              <a:rPr lang="es-CL" sz="1800" b="0" i="1" u="none" dirty="0" err="1">
                <a:solidFill>
                  <a:schemeClr val="bg1"/>
                </a:solidFill>
                <a:latin typeface="Verdana" pitchFamily="34" charset="0"/>
              </a:rPr>
              <a:t>Verhulst</a:t>
            </a:r>
            <a:r>
              <a:rPr lang="es-CL" sz="1800" b="0" u="none" dirty="0">
                <a:solidFill>
                  <a:schemeClr val="bg1"/>
                </a:solidFill>
                <a:latin typeface="Verdana" pitchFamily="34" charset="0"/>
              </a:rPr>
              <a:t> (1838)</a:t>
            </a:r>
            <a:endParaRPr lang="es-CL" sz="1800" b="0" dirty="0"/>
          </a:p>
        </p:txBody>
      </p:sp>
      <p:sp>
        <p:nvSpPr>
          <p:cNvPr id="9" name="8 Rectángulo"/>
          <p:cNvSpPr/>
          <p:nvPr/>
        </p:nvSpPr>
        <p:spPr>
          <a:xfrm>
            <a:off x="2915816" y="2411596"/>
            <a:ext cx="648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u="none" dirty="0" smtClean="0">
                <a:solidFill>
                  <a:srgbClr val="0066FF"/>
                </a:solidFill>
                <a:latin typeface="Verdana" pitchFamily="34" charset="0"/>
              </a:rPr>
              <a:t>RMS</a:t>
            </a:r>
            <a:endParaRPr lang="es-CL" sz="1400" dirty="0">
              <a:solidFill>
                <a:srgbClr val="0066FF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524328" y="2563996"/>
            <a:ext cx="648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u="none" dirty="0" smtClean="0">
                <a:solidFill>
                  <a:srgbClr val="0066FF"/>
                </a:solidFill>
                <a:latin typeface="Verdana" pitchFamily="34" charset="0"/>
              </a:rPr>
              <a:t>RMS</a:t>
            </a:r>
            <a:endParaRPr lang="es-CL" sz="14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2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7" grpId="0"/>
      <p:bldP spid="2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4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71406" y="44624"/>
            <a:ext cx="816451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u="none" dirty="0">
                <a:solidFill>
                  <a:schemeClr val="bg1"/>
                </a:solidFill>
                <a:latin typeface="Verdana" pitchFamily="34" charset="0"/>
              </a:rPr>
              <a:t>FUNDAMENTOS: ¿</a:t>
            </a: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Por qué hay que regular la actividad pesquera? </a:t>
            </a:r>
            <a:r>
              <a:rPr lang="es-CL" sz="1800" u="none" dirty="0" smtClean="0">
                <a:solidFill>
                  <a:schemeClr val="bg1"/>
                </a:solidFill>
                <a:latin typeface="Verdana" pitchFamily="34" charset="0"/>
              </a:rPr>
              <a:t>(modelo </a:t>
            </a:r>
            <a:r>
              <a:rPr lang="es-CL" sz="1800" u="none" dirty="0" smtClean="0">
                <a:solidFill>
                  <a:schemeClr val="bg1"/>
                </a:solidFill>
                <a:latin typeface="Verdana" pitchFamily="34" charset="0"/>
              </a:rPr>
              <a:t>de </a:t>
            </a:r>
            <a:r>
              <a:rPr lang="es-CL" sz="1800" i="1" u="none" dirty="0" smtClean="0">
                <a:solidFill>
                  <a:schemeClr val="bg1"/>
                </a:solidFill>
                <a:latin typeface="Verdana" pitchFamily="34" charset="0"/>
              </a:rPr>
              <a:t>Gordon-</a:t>
            </a:r>
            <a:r>
              <a:rPr lang="es-CL" sz="1800" i="1" u="none" dirty="0" err="1" smtClean="0">
                <a:solidFill>
                  <a:schemeClr val="bg1"/>
                </a:solidFill>
                <a:latin typeface="Verdana" pitchFamily="34" charset="0"/>
              </a:rPr>
              <a:t>Schaeffer</a:t>
            </a:r>
            <a:r>
              <a:rPr lang="es-CL" sz="1800" i="1" u="none" dirty="0" smtClean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es-CL" sz="1800" u="none" dirty="0" smtClean="0">
                <a:solidFill>
                  <a:schemeClr val="bg1"/>
                </a:solidFill>
                <a:latin typeface="Verdana" pitchFamily="34" charset="0"/>
              </a:rPr>
              <a:t>1960) (¿RMS, RME, RMS-E, otro?)</a:t>
            </a:r>
          </a:p>
        </p:txBody>
      </p:sp>
      <p:sp>
        <p:nvSpPr>
          <p:cNvPr id="8197" name="Content Placeholder 8"/>
          <p:cNvSpPr>
            <a:spLocks/>
          </p:cNvSpPr>
          <p:nvPr/>
        </p:nvSpPr>
        <p:spPr bwMode="auto">
          <a:xfrm>
            <a:off x="152400" y="1196752"/>
            <a:ext cx="88487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Clr>
                <a:srgbClr val="D9D9D9"/>
              </a:buClr>
            </a:pPr>
            <a:r>
              <a:rPr lang="es-CL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Para corregir una falla de mercado </a:t>
            </a:r>
            <a:r>
              <a:rPr lang="es-CL" sz="1800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(asignación FP)</a:t>
            </a:r>
            <a:endParaRPr lang="es-ES_tradnl" sz="1600" b="0" u="none" dirty="0" smtClean="0">
              <a:solidFill>
                <a:srgbClr val="DDDDDD"/>
              </a:solidFill>
              <a:latin typeface="Verdan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18945" t="26562" r="54661" b="29447"/>
          <a:stretch>
            <a:fillRect/>
          </a:stretch>
        </p:blipFill>
        <p:spPr bwMode="auto">
          <a:xfrm>
            <a:off x="0" y="1857364"/>
            <a:ext cx="342899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19426" t="26562" r="54687" b="29375"/>
          <a:stretch>
            <a:fillRect/>
          </a:stretch>
        </p:blipFill>
        <p:spPr bwMode="auto">
          <a:xfrm>
            <a:off x="2500298" y="1857364"/>
            <a:ext cx="335758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l="18945" t="27295" r="54688" b="29657"/>
          <a:stretch>
            <a:fillRect/>
          </a:stretch>
        </p:blipFill>
        <p:spPr bwMode="auto">
          <a:xfrm>
            <a:off x="5643570" y="1857364"/>
            <a:ext cx="350043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10 Conector recto de flecha"/>
          <p:cNvCxnSpPr/>
          <p:nvPr/>
        </p:nvCxnSpPr>
        <p:spPr bwMode="auto">
          <a:xfrm rot="10800000">
            <a:off x="5786446" y="4071942"/>
            <a:ext cx="2928958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 bwMode="auto">
          <a:xfrm rot="10800000">
            <a:off x="2571737" y="4141791"/>
            <a:ext cx="2928958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 bwMode="auto">
          <a:xfrm rot="10800000">
            <a:off x="71406" y="4141791"/>
            <a:ext cx="2928958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3635896" y="2257127"/>
            <a:ext cx="648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u="none" dirty="0" smtClean="0">
                <a:solidFill>
                  <a:srgbClr val="0066FF"/>
                </a:solidFill>
                <a:latin typeface="Verdana" pitchFamily="34" charset="0"/>
              </a:rPr>
              <a:t>RMS</a:t>
            </a:r>
            <a:endParaRPr lang="es-CL" sz="1400" dirty="0">
              <a:solidFill>
                <a:srgbClr val="0066FF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236296" y="2185119"/>
            <a:ext cx="648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u="none" dirty="0" smtClean="0">
                <a:solidFill>
                  <a:srgbClr val="0066FF"/>
                </a:solidFill>
                <a:latin typeface="Verdana" pitchFamily="34" charset="0"/>
              </a:rPr>
              <a:t>RMS</a:t>
            </a:r>
            <a:endParaRPr lang="es-CL" sz="1400" dirty="0">
              <a:solidFill>
                <a:srgbClr val="0066FF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588224" y="2185119"/>
            <a:ext cx="648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400" u="none" dirty="0" smtClean="0">
                <a:solidFill>
                  <a:srgbClr val="00B050"/>
                </a:solidFill>
                <a:latin typeface="Verdana" pitchFamily="34" charset="0"/>
              </a:rPr>
              <a:t>RMS</a:t>
            </a:r>
            <a:endParaRPr lang="es-CL" sz="1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5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71406" y="71414"/>
            <a:ext cx="816451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u="none" dirty="0">
                <a:solidFill>
                  <a:schemeClr val="bg1"/>
                </a:solidFill>
                <a:latin typeface="Verdana" pitchFamily="34" charset="0"/>
              </a:rPr>
              <a:t>FUNDAMENTOS: ¿</a:t>
            </a: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Qué decisión </a:t>
            </a: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tomar?=f</a:t>
            </a:r>
            <a:r>
              <a:rPr lang="es-CL" sz="1800" u="none" dirty="0" smtClean="0">
                <a:solidFill>
                  <a:schemeClr val="bg1"/>
                </a:solidFill>
                <a:latin typeface="Verdana" pitchFamily="34" charset="0"/>
              </a:rPr>
              <a:t>(objetivos </a:t>
            </a:r>
            <a:r>
              <a:rPr lang="es-CL" sz="1800" u="none" dirty="0" smtClean="0">
                <a:solidFill>
                  <a:schemeClr val="bg1"/>
                </a:solidFill>
                <a:latin typeface="Verdana" pitchFamily="34" charset="0"/>
              </a:rPr>
              <a:t>sociales</a:t>
            </a:r>
            <a:r>
              <a:rPr lang="es-CL" sz="1800" u="none" dirty="0" smtClean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es-CL" sz="1800" u="none" dirty="0" smtClean="0">
                <a:solidFill>
                  <a:schemeClr val="bg1"/>
                </a:solidFill>
                <a:latin typeface="Verdana" pitchFamily="34" charset="0"/>
              </a:rPr>
              <a:t>económicos</a:t>
            </a:r>
            <a:r>
              <a:rPr lang="es-CL" sz="1800" u="none" dirty="0" smtClean="0">
                <a:solidFill>
                  <a:schemeClr val="bg1"/>
                </a:solidFill>
                <a:latin typeface="Verdana" pitchFamily="34" charset="0"/>
              </a:rPr>
              <a:t>, </a:t>
            </a:r>
            <a:r>
              <a:rPr lang="es-CL" sz="1800" u="none" dirty="0" smtClean="0">
                <a:solidFill>
                  <a:schemeClr val="bg1"/>
                </a:solidFill>
                <a:latin typeface="Verdana" pitchFamily="34" charset="0"/>
              </a:rPr>
              <a:t>políticos, etc. vs</a:t>
            </a:r>
            <a:r>
              <a:rPr lang="es-CL" sz="1800" u="none" dirty="0" smtClean="0">
                <a:solidFill>
                  <a:schemeClr val="bg1"/>
                </a:solidFill>
                <a:latin typeface="Verdana" pitchFamily="34" charset="0"/>
              </a:rPr>
              <a:t>. restricciones </a:t>
            </a:r>
            <a:r>
              <a:rPr lang="es-CL" sz="1800" u="none" dirty="0">
                <a:solidFill>
                  <a:schemeClr val="bg1"/>
                </a:solidFill>
                <a:latin typeface="Verdana" pitchFamily="34" charset="0"/>
              </a:rPr>
              <a:t>de conservación ¿RMS</a:t>
            </a:r>
            <a:r>
              <a:rPr lang="es-CL" sz="1800" u="none" dirty="0" smtClean="0">
                <a:solidFill>
                  <a:schemeClr val="bg1"/>
                </a:solidFill>
                <a:latin typeface="Verdana" pitchFamily="34" charset="0"/>
              </a:rPr>
              <a:t>?)</a:t>
            </a:r>
            <a:endParaRPr lang="es-CL" sz="1800" b="0" i="1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7" name="Content Placeholder 8"/>
          <p:cNvSpPr>
            <a:spLocks/>
          </p:cNvSpPr>
          <p:nvPr/>
        </p:nvSpPr>
        <p:spPr bwMode="auto">
          <a:xfrm>
            <a:off x="152400" y="1128734"/>
            <a:ext cx="51396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Clr>
                <a:srgbClr val="D9D9D9"/>
              </a:buClr>
            </a:pPr>
            <a:r>
              <a:rPr lang="es-CL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Cambios en </a:t>
            </a:r>
            <a:r>
              <a:rPr lang="es-CL" i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Costos </a:t>
            </a:r>
            <a:r>
              <a:rPr lang="es-CL" sz="18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(</a:t>
            </a:r>
            <a:r>
              <a:rPr lang="es-CL" sz="1800" u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izq</a:t>
            </a:r>
            <a:r>
              <a:rPr lang="es-CL" sz="18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-centro)</a:t>
            </a:r>
            <a:endParaRPr lang="es-ES_tradnl" sz="1600" b="0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 l="19336" t="27100" r="54883" b="28954"/>
          <a:stretch>
            <a:fillRect/>
          </a:stretch>
        </p:blipFill>
        <p:spPr bwMode="auto">
          <a:xfrm>
            <a:off x="71406" y="1785926"/>
            <a:ext cx="31432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 l="19531" t="27295" r="54688" b="28760"/>
          <a:stretch>
            <a:fillRect/>
          </a:stretch>
        </p:blipFill>
        <p:spPr bwMode="auto">
          <a:xfrm>
            <a:off x="3071802" y="1785926"/>
            <a:ext cx="31432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/>
          <a:srcRect l="19336" t="27100" r="54883" b="28954"/>
          <a:stretch>
            <a:fillRect/>
          </a:stretch>
        </p:blipFill>
        <p:spPr bwMode="auto">
          <a:xfrm>
            <a:off x="5929322" y="1785926"/>
            <a:ext cx="314327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11 Conector recto de flecha"/>
          <p:cNvCxnSpPr/>
          <p:nvPr/>
        </p:nvCxnSpPr>
        <p:spPr bwMode="auto">
          <a:xfrm rot="10800000">
            <a:off x="71406" y="3857628"/>
            <a:ext cx="2928958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 bwMode="auto">
          <a:xfrm rot="10800000">
            <a:off x="3071803" y="3857628"/>
            <a:ext cx="2928958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 bwMode="auto">
          <a:xfrm rot="10800000">
            <a:off x="5929322" y="3857628"/>
            <a:ext cx="2928958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Content Placeholder 8"/>
          <p:cNvSpPr>
            <a:spLocks/>
          </p:cNvSpPr>
          <p:nvPr/>
        </p:nvSpPr>
        <p:spPr bwMode="auto">
          <a:xfrm>
            <a:off x="107504" y="1124744"/>
            <a:ext cx="88487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Clr>
                <a:srgbClr val="D9D9D9"/>
              </a:buClr>
            </a:pPr>
            <a:r>
              <a:rPr lang="es-CL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                                                o </a:t>
            </a:r>
            <a:r>
              <a:rPr lang="es-CL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Precios </a:t>
            </a:r>
            <a:r>
              <a:rPr lang="es-CL" sz="18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(derecha)</a:t>
            </a:r>
            <a:endParaRPr lang="es-ES_tradnl" sz="1600" b="0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7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0"/>
          <p:cNvSpPr txBox="1">
            <a:spLocks noGrp="1"/>
          </p:cNvSpPr>
          <p:nvPr/>
        </p:nvSpPr>
        <p:spPr bwMode="auto">
          <a:xfrm>
            <a:off x="19050" y="6517014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71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r>
              <a:rPr lang="en-US" sz="1000" b="0" u="none" dirty="0" err="1" smtClean="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Página</a:t>
            </a:r>
            <a:r>
              <a:rPr lang="en-US" sz="1000" b="0" u="none" dirty="0" smtClean="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fld id="{8451E49B-74B9-4B00-932E-ADA9919B680F}" type="slidenum">
              <a:rPr lang="en-US" sz="1000" b="0" u="none" smtClean="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6</a:t>
            </a:fld>
            <a:endParaRPr lang="en-US" sz="1000" b="0" u="none" dirty="0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72" name="Title 7"/>
          <p:cNvSpPr>
            <a:spLocks/>
          </p:cNvSpPr>
          <p:nvPr/>
        </p:nvSpPr>
        <p:spPr bwMode="auto">
          <a:xfrm>
            <a:off x="152400" y="71414"/>
            <a:ext cx="816451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¿Qué necesito saber para tomar una “</a:t>
            </a:r>
            <a:r>
              <a:rPr lang="es-CL" i="1" u="none" dirty="0" smtClean="0">
                <a:solidFill>
                  <a:schemeClr val="bg1"/>
                </a:solidFill>
                <a:latin typeface="Verdana" pitchFamily="34" charset="0"/>
              </a:rPr>
              <a:t>buena</a:t>
            </a: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” decisión?</a:t>
            </a:r>
            <a:endParaRPr lang="es-CL" b="0" i="1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3" name="Content Placeholder 8"/>
          <p:cNvSpPr>
            <a:spLocks/>
          </p:cNvSpPr>
          <p:nvPr/>
        </p:nvSpPr>
        <p:spPr bwMode="auto">
          <a:xfrm>
            <a:off x="152400" y="950330"/>
            <a:ext cx="88487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Clr>
                <a:srgbClr val="D9D9D9"/>
              </a:buClr>
            </a:pPr>
            <a:r>
              <a:rPr lang="es-ES_tradnl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Problema</a:t>
            </a:r>
            <a:r>
              <a:rPr lang="es-ES_tradnl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  <a:endParaRPr lang="es-ES_tradnl" b="0" i="1" u="non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457200">
              <a:spcBef>
                <a:spcPct val="20000"/>
              </a:spcBef>
              <a:buClr>
                <a:srgbClr val="D9D9D9"/>
              </a:buClr>
            </a:pPr>
            <a:r>
              <a:rPr lang="es-ES_tradnl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“Las pesquerías son como los bosques, solo que </a:t>
            </a:r>
            <a:r>
              <a:rPr lang="es-ES_tradnl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 árboles no se ven</a:t>
            </a:r>
            <a:r>
              <a:rPr lang="es-ES_tradnl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y, además, </a:t>
            </a:r>
            <a:r>
              <a:rPr lang="es-ES_tradnl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mueven</a:t>
            </a:r>
            <a:r>
              <a:rPr lang="es-ES_tradnl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</a:p>
          <a:p>
            <a:pPr defTabSz="457200">
              <a:spcBef>
                <a:spcPct val="20000"/>
              </a:spcBef>
              <a:buClr>
                <a:srgbClr val="D9D9D9"/>
              </a:buClr>
            </a:pPr>
            <a:endParaRPr lang="es-ES_tradnl" sz="2000" u="none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457200">
              <a:spcBef>
                <a:spcPct val="20000"/>
              </a:spcBef>
              <a:buClr>
                <a:srgbClr val="D9D9D9"/>
              </a:buClr>
            </a:pPr>
            <a:r>
              <a:rPr lang="es-ES_tradnl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</a:t>
            </a:r>
            <a:r>
              <a:rPr lang="es-ES_tradnl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necesita conocer:</a:t>
            </a: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Cúanto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hay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bajo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i="1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mar? </a:t>
            </a:r>
            <a:r>
              <a:rPr lang="en-US" sz="2000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000" b="0" u="none" dirty="0" err="1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biomasa</a:t>
            </a:r>
            <a:r>
              <a:rPr lang="en-US" sz="2000" b="0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total y desovante del stock)</a:t>
            </a: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Cuántos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huevos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producirán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cuántos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éstos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sobrevivirán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crecerán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madurarán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hasta </a:t>
            </a:r>
            <a:r>
              <a:rPr lang="en-US" sz="2000" b="0" i="1" u="none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ue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logren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reproducirse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2000" i="1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después</a:t>
            </a:r>
            <a:r>
              <a:rPr lang="en-US" sz="2000" i="1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2000" i="1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reclutarse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al stock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Cómo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puedo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saber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cuál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productividad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actual del stock y en el largo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plazo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 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cambios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estados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la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naturaleza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2000" b="0" u="non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23528" y="5085184"/>
            <a:ext cx="85336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  <a:buClr>
                <a:srgbClr val="D9D9D9"/>
              </a:buClr>
            </a:pPr>
            <a:r>
              <a:rPr lang="es-ES_tradnl" sz="54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ea typeface="Verdana" pitchFamily="34" charset="0"/>
                <a:cs typeface="Arial"/>
              </a:rPr>
              <a:t>¡¡¡ </a:t>
            </a:r>
            <a:r>
              <a:rPr lang="es-ES_tradnl" sz="60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ea typeface="Verdana" pitchFamily="34" charset="0"/>
                <a:cs typeface="Arial"/>
              </a:rPr>
              <a:t>INCERTIDUMBRE</a:t>
            </a:r>
            <a:r>
              <a:rPr lang="es-ES_tradnl" sz="5400" u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ea typeface="Verdana" pitchFamily="34" charset="0"/>
                <a:cs typeface="Arial"/>
              </a:rPr>
              <a:t> </a:t>
            </a:r>
            <a:r>
              <a:rPr lang="es-ES_tradnl" sz="5400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ea typeface="Verdana" pitchFamily="34" charset="0"/>
                <a:cs typeface="Arial"/>
              </a:rPr>
              <a:t>!!!</a:t>
            </a:r>
            <a:r>
              <a:rPr lang="es-ES_tradnl" sz="54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  <a:ea typeface="Verdana" pitchFamily="34" charset="0"/>
                <a:cs typeface="Arial"/>
              </a:rPr>
              <a:t> </a:t>
            </a:r>
            <a:endParaRPr lang="es-ES_tradnl" sz="5400" b="0" u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howcard Gothic" pitchFamily="82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8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uiExpan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71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r>
              <a:rPr lang="en-US" sz="1000" b="0" u="none" dirty="0" err="1" smtClean="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Página</a:t>
            </a:r>
            <a:r>
              <a:rPr lang="en-US" sz="1000" b="0" u="none" dirty="0" smtClean="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fld id="{8451E49B-74B9-4B00-932E-ADA9919B680F}" type="slidenum">
              <a:rPr lang="en-US" sz="1000" b="0" u="none" smtClean="0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7</a:t>
            </a:fld>
            <a:endParaRPr lang="en-US" sz="1000" b="0" u="none" dirty="0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72" name="Title 7"/>
          <p:cNvSpPr>
            <a:spLocks/>
          </p:cNvSpPr>
          <p:nvPr/>
        </p:nvSpPr>
        <p:spPr bwMode="auto">
          <a:xfrm>
            <a:off x="152400" y="71414"/>
            <a:ext cx="816451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¿Por qué no puedo tener conocimiento cierto? </a:t>
            </a:r>
            <a:r>
              <a:rPr lang="es-CL" sz="2000" u="none" dirty="0" smtClean="0">
                <a:solidFill>
                  <a:schemeClr val="bg1"/>
                </a:solidFill>
                <a:latin typeface="Verdana" pitchFamily="34" charset="0"/>
              </a:rPr>
              <a:t>(sin incertidumbre)</a:t>
            </a:r>
            <a:endParaRPr lang="es-CL" b="0" i="1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173" name="Content Placeholder 8"/>
          <p:cNvSpPr>
            <a:spLocks/>
          </p:cNvSpPr>
          <p:nvPr/>
        </p:nvSpPr>
        <p:spPr bwMode="auto">
          <a:xfrm>
            <a:off x="152400" y="950330"/>
            <a:ext cx="88487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1950" indent="-361950" defTabSz="457200">
              <a:spcBef>
                <a:spcPct val="20000"/>
              </a:spcBef>
              <a:buClr>
                <a:srgbClr val="D9D9D9"/>
              </a:buClr>
              <a:buFont typeface="Wingdings" panose="05000000000000000000" pitchFamily="2" charset="2"/>
              <a:buChar char="ü"/>
            </a:pPr>
            <a:r>
              <a:rPr lang="es-ES_tradnl" b="0" u="none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Limitado conocimiento de la biología y dinámica </a:t>
            </a:r>
            <a:r>
              <a:rPr lang="es-ES_tradnl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 recurso </a:t>
            </a:r>
          </a:p>
          <a:p>
            <a:pPr marL="361950" indent="-361950" defTabSz="457200">
              <a:spcBef>
                <a:spcPct val="20000"/>
              </a:spcBef>
              <a:buClr>
                <a:srgbClr val="D9D9D9"/>
              </a:buClr>
              <a:buFont typeface="Wingdings" panose="05000000000000000000" pitchFamily="2" charset="2"/>
              <a:buChar char="ü"/>
            </a:pPr>
            <a:r>
              <a:rPr lang="es-ES_tradnl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Impredictibilidad</a:t>
            </a:r>
            <a:r>
              <a:rPr lang="es-ES_tradnl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 comportamiento del ecosistema natural</a:t>
            </a:r>
          </a:p>
          <a:p>
            <a:pPr marL="361950" indent="-361950" defTabSz="457200">
              <a:spcBef>
                <a:spcPct val="20000"/>
              </a:spcBef>
              <a:buClr>
                <a:srgbClr val="D9D9D9"/>
              </a:buClr>
              <a:buFont typeface="Wingdings" panose="05000000000000000000" pitchFamily="2" charset="2"/>
              <a:buChar char="ü"/>
            </a:pPr>
            <a:r>
              <a:rPr lang="es-ES_tradnl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Escaso conocimiento de las relaciones del recurso con su entorno </a:t>
            </a:r>
            <a:r>
              <a:rPr lang="es-ES_tradnl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bio</a:t>
            </a:r>
            <a:r>
              <a:rPr lang="es-ES_tradnl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-físico-químico</a:t>
            </a:r>
          </a:p>
          <a:p>
            <a:pPr marL="361950" indent="-361950" defTabSz="457200">
              <a:spcBef>
                <a:spcPct val="20000"/>
              </a:spcBef>
              <a:buClr>
                <a:srgbClr val="D9D9D9"/>
              </a:buClr>
              <a:buFont typeface="Wingdings" panose="05000000000000000000" pitchFamily="2" charset="2"/>
              <a:buChar char="ü"/>
            </a:pPr>
            <a:r>
              <a:rPr lang="es-ES_tradnl" b="0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Información incompleta de las actividades pesqueras “reales”</a:t>
            </a:r>
            <a:r>
              <a:rPr lang="es-ES_tradnl" b="0" u="none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</a:p>
          <a:p>
            <a:pPr marL="819150" lvl="1" indent="-361950" defTabSz="457200">
              <a:spcBef>
                <a:spcPct val="20000"/>
              </a:spcBef>
              <a:buClr>
                <a:srgbClr val="D9D9D9"/>
              </a:buClr>
              <a:buFont typeface="Arial" pitchFamily="34" charset="0"/>
              <a:buChar char="•"/>
            </a:pPr>
            <a:r>
              <a:rPr lang="es-ES_tradnl" sz="2000" b="0" u="none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¿quiénes pescan (deportistas</a:t>
            </a:r>
            <a:r>
              <a:rPr lang="es-ES_tradnl" sz="2000" b="0" u="none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pescadores legales e ilegales)?</a:t>
            </a:r>
            <a:endParaRPr lang="es-ES_tradnl" sz="2000" b="0" u="none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19150" lvl="1" indent="-361950" defTabSz="457200">
              <a:spcBef>
                <a:spcPct val="20000"/>
              </a:spcBef>
              <a:buClr>
                <a:srgbClr val="D9D9D9"/>
              </a:buClr>
              <a:buFont typeface="Arial" pitchFamily="34" charset="0"/>
              <a:buChar char="•"/>
            </a:pPr>
            <a:r>
              <a:rPr lang="es-ES_tradnl" sz="2000" b="0" u="none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</a:t>
            </a:r>
            <a:r>
              <a:rPr lang="es-ES_tradnl" sz="2000" b="0" u="none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qué pescan (</a:t>
            </a:r>
            <a:r>
              <a:rPr lang="es-ES_tradnl" sz="2000" b="0" i="1" u="none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i. e.</a:t>
            </a:r>
            <a:r>
              <a:rPr lang="es-ES_tradnl" sz="2000" b="0" u="none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especies, tamaños, estados, etc</a:t>
            </a:r>
            <a:r>
              <a:rPr lang="es-ES_tradnl" sz="2000" b="0" u="none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.)?</a:t>
            </a:r>
            <a:endParaRPr lang="es-ES_tradnl" sz="2000" b="0" u="none" dirty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19150" lvl="1" indent="-361950" defTabSz="457200">
              <a:spcBef>
                <a:spcPct val="20000"/>
              </a:spcBef>
              <a:buClr>
                <a:srgbClr val="D9D9D9"/>
              </a:buClr>
              <a:buFont typeface="Arial" pitchFamily="34" charset="0"/>
              <a:buChar char="•"/>
            </a:pPr>
            <a:r>
              <a:rPr lang="es-ES_tradnl" sz="2000" b="0" u="none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¿cuánto pescan?</a:t>
            </a:r>
          </a:p>
          <a:p>
            <a:pPr marL="819150" lvl="1" indent="-361950" defTabSz="457200">
              <a:spcBef>
                <a:spcPct val="20000"/>
              </a:spcBef>
              <a:buClr>
                <a:srgbClr val="D9D9D9"/>
              </a:buClr>
              <a:buFont typeface="Arial" pitchFamily="34" charset="0"/>
              <a:buChar char="•"/>
            </a:pPr>
            <a:r>
              <a:rPr lang="es-ES_tradnl" sz="2000" b="0" u="none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¿dónde pescan</a:t>
            </a:r>
            <a:r>
              <a:rPr lang="es-ES_tradnl" sz="2000" b="0" u="none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s-ES_tradnl" sz="2000" b="0" u="none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819150" lvl="1" indent="-361950" defTabSz="457200">
              <a:spcBef>
                <a:spcPct val="20000"/>
              </a:spcBef>
              <a:buClr>
                <a:srgbClr val="D9D9D9"/>
              </a:buClr>
              <a:buFont typeface="Arial" pitchFamily="34" charset="0"/>
              <a:buChar char="•"/>
            </a:pPr>
            <a:r>
              <a:rPr lang="es-ES_tradnl" sz="2000" b="0" u="none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</a:t>
            </a:r>
            <a:r>
              <a:rPr lang="es-ES_tradnl" sz="2000" b="0" u="none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cómo pescan</a:t>
            </a:r>
            <a:r>
              <a:rPr lang="es-ES_tradnl" sz="2000" b="0" u="none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</a:p>
          <a:p>
            <a:pPr marL="819150" lvl="1" indent="-361950" defTabSz="457200">
              <a:spcBef>
                <a:spcPct val="20000"/>
              </a:spcBef>
              <a:buClr>
                <a:srgbClr val="D9D9D9"/>
              </a:buClr>
              <a:buFont typeface="Arial" pitchFamily="34" charset="0"/>
              <a:buChar char="•"/>
            </a:pPr>
            <a:r>
              <a:rPr lang="es-ES_tradnl" sz="2000" b="0" u="none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¿qué otros efectos tiene su actividad pesquera </a:t>
            </a:r>
            <a:r>
              <a:rPr lang="es-ES_tradnl" sz="1600" b="0" u="none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(mortalidad </a:t>
            </a:r>
            <a:r>
              <a:rPr lang="es-ES_tradnl" sz="1600" b="0" u="none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incidental, descarte, etc.</a:t>
            </a:r>
            <a:r>
              <a:rPr lang="es-ES_tradnl" sz="1600" b="0" u="none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r>
              <a:rPr lang="es-ES_tradnl" sz="2000" b="0" u="none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?</a:t>
            </a:r>
            <a:endParaRPr lang="es-ES_tradnl" sz="2000" b="0" u="none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8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152400" y="116632"/>
            <a:ext cx="8164513" cy="99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¿</a:t>
            </a: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Cómo establecer </a:t>
            </a: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un Marco Decisional para </a:t>
            </a: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la gestión de </a:t>
            </a: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las </a:t>
            </a: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pesquerías</a:t>
            </a:r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?</a:t>
            </a:r>
            <a:endParaRPr lang="es-CL" b="0" i="1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7" name="Content Placeholder 8"/>
          <p:cNvSpPr>
            <a:spLocks/>
          </p:cNvSpPr>
          <p:nvPr/>
        </p:nvSpPr>
        <p:spPr bwMode="auto">
          <a:xfrm>
            <a:off x="152400" y="1214422"/>
            <a:ext cx="88487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>
              <a:spcBef>
                <a:spcPct val="20000"/>
              </a:spcBef>
              <a:buClr>
                <a:srgbClr val="D9D9D9"/>
              </a:buClr>
            </a:pPr>
            <a:r>
              <a:rPr lang="es-CL" sz="2000" b="0" u="none" dirty="0" smtClean="0">
                <a:solidFill>
                  <a:schemeClr val="bg1"/>
                </a:solidFill>
                <a:latin typeface="Verdana" pitchFamily="34" charset="0"/>
              </a:rPr>
              <a:t>Una posible respuesta: </a:t>
            </a:r>
            <a:r>
              <a:rPr lang="es-CL" sz="2000" b="0" i="1" u="none" dirty="0" smtClean="0">
                <a:solidFill>
                  <a:schemeClr val="bg1"/>
                </a:solidFill>
                <a:latin typeface="Verdana" pitchFamily="34" charset="0"/>
              </a:rPr>
              <a:t>“</a:t>
            </a:r>
            <a:r>
              <a:rPr lang="es-CL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Para enfrentar la incertidumbre y adoptar decisiones que generen mayores beneficios, de forma </a:t>
            </a:r>
            <a:r>
              <a:rPr lang="es-CL" i="1" u="none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pre-acordada,</a:t>
            </a:r>
            <a:r>
              <a:rPr lang="es-CL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considerando el </a:t>
            </a:r>
            <a:r>
              <a:rPr lang="es-CL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riesgo</a:t>
            </a:r>
            <a:r>
              <a:rPr lang="es-CL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asociado</a:t>
            </a:r>
            <a:r>
              <a:rPr lang="es-CL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, haciendo uso del mejor conocimiento disponible y con una perspectiva de largo plazo</a:t>
            </a:r>
            <a:r>
              <a:rPr lang="es-CL" sz="2000" b="0" i="1" u="none" dirty="0" smtClean="0">
                <a:solidFill>
                  <a:schemeClr val="bg1"/>
                </a:solidFill>
                <a:latin typeface="Verdana" pitchFamily="34" charset="0"/>
              </a:rPr>
              <a:t>”</a:t>
            </a:r>
            <a:endParaRPr lang="es-ES_tradnl" sz="1600" b="0" u="none" dirty="0" smtClean="0">
              <a:solidFill>
                <a:srgbClr val="DDDDDD"/>
              </a:solidFill>
              <a:latin typeface="Verdana" pitchFamily="34" charset="0"/>
            </a:endParaRPr>
          </a:p>
          <a:p>
            <a:pPr marL="342900" indent="-342900" defTabSz="457200">
              <a:spcBef>
                <a:spcPct val="20000"/>
              </a:spcBef>
              <a:buClr>
                <a:srgbClr val="D9D9D9"/>
              </a:buClr>
            </a:pPr>
            <a:endParaRPr lang="es-ES_tradnl" sz="2000" b="0" u="none" dirty="0" smtClean="0">
              <a:solidFill>
                <a:srgbClr val="FFFF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457200">
              <a:spcBef>
                <a:spcPct val="20000"/>
              </a:spcBef>
              <a:buClr>
                <a:srgbClr val="D9D9D9"/>
              </a:buClr>
            </a:pPr>
            <a:r>
              <a:rPr lang="es-ES_tradnl" sz="2800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Verdana" pitchFamily="34" charset="0"/>
                <a:cs typeface="Arial"/>
              </a:rPr>
              <a:t>¿Cómo se logra eso</a:t>
            </a:r>
            <a:r>
              <a:rPr lang="es-ES_tradnl" sz="3200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Verdana" pitchFamily="34" charset="0"/>
                <a:cs typeface="Arial"/>
              </a:rPr>
              <a:t>?</a:t>
            </a:r>
          </a:p>
          <a:p>
            <a:pPr defTabSz="457200">
              <a:spcBef>
                <a:spcPct val="20000"/>
              </a:spcBef>
              <a:buClr>
                <a:srgbClr val="D9D9D9"/>
              </a:buClr>
            </a:pPr>
            <a:r>
              <a:rPr lang="es-CL" b="0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Con un </a:t>
            </a:r>
            <a:r>
              <a:rPr lang="es-CL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Plan de Manejo </a:t>
            </a:r>
            <a:r>
              <a:rPr lang="es-CL" b="0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que defina </a:t>
            </a:r>
            <a:r>
              <a:rPr lang="es-CL" b="0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objetivos, metas y reglas pre-acordadas, así como indicadores, </a:t>
            </a:r>
            <a:r>
              <a:rPr lang="es-CL" b="0" i="1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procedimientos y estrategias para </a:t>
            </a:r>
            <a:r>
              <a:rPr lang="es-CL" b="0" i="1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evaluar/corregir su desempeño en el logro de los objetivos y las metas </a:t>
            </a:r>
            <a:r>
              <a:rPr lang="es-CL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(MSE)</a:t>
            </a:r>
            <a:endParaRPr lang="es-CL" u="non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10"/>
          <p:cNvSpPr txBox="1">
            <a:spLocks noGrp="1"/>
          </p:cNvSpPr>
          <p:nvPr/>
        </p:nvSpPr>
        <p:spPr bwMode="auto">
          <a:xfrm>
            <a:off x="19050" y="6527800"/>
            <a:ext cx="55435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457200"/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Gobierno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Chile |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Subsecretaría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Pesca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Acuicultura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DAP – </a:t>
            </a:r>
            <a:r>
              <a:rPr lang="en-US" sz="9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Darío</a:t>
            </a:r>
            <a:r>
              <a:rPr lang="en-US" sz="9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Rivas</a:t>
            </a:r>
            <a:endParaRPr lang="en-US" sz="9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Slide Number Placeholder 9"/>
          <p:cNvSpPr txBox="1">
            <a:spLocks noGrp="1"/>
          </p:cNvSpPr>
          <p:nvPr/>
        </p:nvSpPr>
        <p:spPr bwMode="auto">
          <a:xfrm>
            <a:off x="6183313" y="6527800"/>
            <a:ext cx="2133600" cy="19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57200"/>
            <a:fld id="{E51830DF-2B88-40FD-988C-D692834FE92B}" type="slidenum">
              <a:rPr lang="en-US" sz="1000" b="0" u="none">
                <a:solidFill>
                  <a:srgbClr val="89898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algn="r" defTabSz="457200"/>
              <a:t>9</a:t>
            </a:fld>
            <a:endParaRPr lang="en-US" sz="1000" b="0" u="none">
              <a:solidFill>
                <a:srgbClr val="898989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6" name="Title 7"/>
          <p:cNvSpPr>
            <a:spLocks/>
          </p:cNvSpPr>
          <p:nvPr/>
        </p:nvSpPr>
        <p:spPr bwMode="auto">
          <a:xfrm>
            <a:off x="152400" y="116632"/>
            <a:ext cx="8164513" cy="99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CL" u="none" dirty="0" smtClean="0">
                <a:solidFill>
                  <a:schemeClr val="bg1"/>
                </a:solidFill>
                <a:latin typeface="Verdana" pitchFamily="34" charset="0"/>
              </a:rPr>
              <a:t>¿Cuál es el cambio de enfoque?</a:t>
            </a:r>
            <a:endParaRPr lang="es-CL" b="0" i="1" u="none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7" name="Content Placeholder 8"/>
          <p:cNvSpPr>
            <a:spLocks/>
          </p:cNvSpPr>
          <p:nvPr/>
        </p:nvSpPr>
        <p:spPr bwMode="auto">
          <a:xfrm>
            <a:off x="152400" y="908720"/>
            <a:ext cx="884875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Reconocer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explícitamente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la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incertidumbre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existe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ésta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solo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puede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reducida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se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hacen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los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esfuerzos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necesarios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TODOS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los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involucrados</a:t>
            </a:r>
            <a:endParaRPr lang="en-US" sz="2000" i="1" u="none" dirty="0" smtClean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Por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lo anterior, 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riesgo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persistirá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(no hay </a:t>
            </a:r>
            <a:r>
              <a:rPr lang="en-US" sz="18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garantías</a:t>
            </a:r>
            <a:r>
              <a:rPr lang="en-US" sz="18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contra </a:t>
            </a:r>
            <a:r>
              <a:rPr lang="en-US" sz="18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ésto</a:t>
            </a:r>
            <a:r>
              <a:rPr lang="en-US" sz="18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18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pero</a:t>
            </a:r>
            <a:r>
              <a:rPr lang="en-US" sz="18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podrá</a:t>
            </a:r>
            <a:r>
              <a:rPr lang="en-US" sz="18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acotarse</a:t>
            </a:r>
            <a:r>
              <a:rPr lang="en-US" sz="18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en-US" sz="18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rangos</a:t>
            </a:r>
            <a:r>
              <a:rPr lang="en-US" sz="18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más</a:t>
            </a:r>
            <a:r>
              <a:rPr lang="en-US" sz="18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8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predecibles</a:t>
            </a:r>
            <a:r>
              <a:rPr lang="en-US" sz="18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y/o </a:t>
            </a:r>
            <a:r>
              <a:rPr lang="en-US" sz="1800" b="0" u="none" dirty="0" err="1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aceptables</a:t>
            </a:r>
            <a:r>
              <a:rPr lang="en-US" sz="1800" b="0" u="none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2000" b="0" u="none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Proveer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un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mecanismo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para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prevenir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el </a:t>
            </a: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estancamiento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decisional</a:t>
            </a:r>
            <a:endParaRPr lang="en-US" sz="2000" b="0" i="1" u="none" dirty="0">
              <a:solidFill>
                <a:srgbClr val="FFFF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 defTabSz="457200">
              <a:spcBef>
                <a:spcPct val="20000"/>
              </a:spcBef>
              <a:buClr>
                <a:srgbClr val="D9D9D9"/>
              </a:buClr>
              <a:buFont typeface="+mj-lt"/>
              <a:buAutoNum type="arabicPeriod"/>
            </a:pPr>
            <a:r>
              <a:rPr lang="en-US" sz="2000" b="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Aceptar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que 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 Plan de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Manejo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un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instrumento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u="none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participativo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para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acordar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Proceso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Decisional:</a:t>
            </a: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Arial" panose="020B0604020202020204" pitchFamily="34" charset="0"/>
              <a:buChar char="•"/>
            </a:pP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Previamente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analizado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y </a:t>
            </a: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definido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estrategias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sz="20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</a:t>
            </a:r>
            <a:r>
              <a:rPr lang="en-US" sz="2000" i="1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reglas</a:t>
            </a:r>
            <a:r>
              <a:rPr lang="en-US" sz="20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i="1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decisión</a:t>
            </a:r>
            <a:r>
              <a:rPr lang="en-US" sz="20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(HCR) </a:t>
            </a:r>
            <a:r>
              <a:rPr lang="en-US" sz="2000" i="1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completamente</a:t>
            </a:r>
            <a:r>
              <a:rPr lang="en-US" sz="20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i="1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especificadas</a:t>
            </a:r>
            <a:r>
              <a:rPr lang="en-US" sz="2000" i="1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 </a:t>
            </a:r>
            <a:r>
              <a:rPr lang="en-US" sz="2000" i="1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antemano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objetivos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vs.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restricciones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Arial" panose="020B0604020202020204" pitchFamily="34" charset="0"/>
              <a:buChar char="•"/>
            </a:pPr>
            <a:r>
              <a:rPr lang="en-US" sz="2000" i="1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Verificable</a:t>
            </a:r>
            <a:r>
              <a:rPr lang="en-US" sz="200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monitoreo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vigilancia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control)</a:t>
            </a:r>
          </a:p>
          <a:p>
            <a:pPr marL="914400" lvl="1" indent="-457200" defTabSz="457200">
              <a:spcBef>
                <a:spcPct val="20000"/>
              </a:spcBef>
              <a:buClr>
                <a:srgbClr val="D9D9D9"/>
              </a:buClr>
              <a:buFont typeface="Arial" panose="020B0604020202020204" pitchFamily="34" charset="0"/>
              <a:buChar char="•"/>
            </a:pPr>
            <a:r>
              <a:rPr lang="en-US" sz="20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Revisable </a:t>
            </a:r>
            <a:r>
              <a:rPr lang="en-US" sz="20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periódicamente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(MSE)</a:t>
            </a:r>
          </a:p>
          <a:p>
            <a:pPr defTabSz="457200">
              <a:spcBef>
                <a:spcPct val="20000"/>
              </a:spcBef>
              <a:buClr>
                <a:srgbClr val="D9D9D9"/>
              </a:buClr>
            </a:pPr>
            <a:r>
              <a:rPr lang="en-US" sz="280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Énfasis</a:t>
            </a:r>
            <a:r>
              <a:rPr lang="en-US" sz="28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80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 la </a:t>
            </a:r>
            <a:r>
              <a:rPr lang="en-US" sz="4000" u="none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Robustez</a:t>
            </a:r>
            <a:r>
              <a:rPr lang="en-US" b="0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(… 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 no en la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Optimalidad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como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en el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enfoque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b="0" u="none" dirty="0" err="1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anual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 “</a:t>
            </a:r>
            <a:r>
              <a:rPr lang="en-US" sz="2000" b="0" i="1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 assessment</a:t>
            </a:r>
            <a:r>
              <a:rPr lang="en-US" sz="2000" b="0" u="none" dirty="0" smtClean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384504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3069</TotalTime>
  <Words>1846</Words>
  <Application>Microsoft Office PowerPoint</Application>
  <PresentationFormat>Presentación en pantalla (4:3)</PresentationFormat>
  <Paragraphs>192</Paragraphs>
  <Slides>26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Planes de Manejo: ¿Por qué?, ¿Qué son? y ¿Para qué sirven?</dc:title>
  <dc:subject>Ppt motivacional ¿Qué son y para qué sirven los Planes de Manejo?</dc:subject>
  <dc:creator>Dario Rivas A</dc:creator>
  <cp:keywords>Institucionalidad pesquera, stakeholders, manejo adaptativo, enfoque precautorio y ecosistémico, consenso, inclusión, estrategias de manejo y de explotación</cp:keywords>
  <dc:description>Presentacion a público sectorial general con nociones pero no de nivel técnico.</dc:description>
  <cp:lastModifiedBy>Dario Rivas</cp:lastModifiedBy>
  <cp:revision>266</cp:revision>
  <dcterms:created xsi:type="dcterms:W3CDTF">2010-12-28T18:19:46Z</dcterms:created>
  <dcterms:modified xsi:type="dcterms:W3CDTF">2017-08-03T08:42:06Z</dcterms:modified>
</cp:coreProperties>
</file>