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59" r:id="rId4"/>
    <p:sldId id="260" r:id="rId5"/>
    <p:sldId id="257" r:id="rId6"/>
    <p:sldId id="298" r:id="rId7"/>
    <p:sldId id="261" r:id="rId8"/>
    <p:sldId id="299" r:id="rId9"/>
    <p:sldId id="300" r:id="rId10"/>
    <p:sldId id="291" r:id="rId11"/>
    <p:sldId id="302" r:id="rId12"/>
    <p:sldId id="301" r:id="rId13"/>
    <p:sldId id="262" r:id="rId14"/>
    <p:sldId id="303" r:id="rId15"/>
    <p:sldId id="305" r:id="rId16"/>
    <p:sldId id="308" r:id="rId17"/>
    <p:sldId id="304" r:id="rId18"/>
    <p:sldId id="306" r:id="rId19"/>
    <p:sldId id="307" r:id="rId20"/>
    <p:sldId id="310" r:id="rId21"/>
    <p:sldId id="309" r:id="rId22"/>
    <p:sldId id="311" r:id="rId23"/>
    <p:sldId id="312" r:id="rId24"/>
    <p:sldId id="313" r:id="rId25"/>
    <p:sldId id="314" r:id="rId26"/>
    <p:sldId id="295" r:id="rId27"/>
    <p:sldId id="31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55BF-82FA-46D5-AF26-B7D39215DA2C}" type="datetimeFigureOut">
              <a:rPr lang="en-AU" smtClean="0"/>
              <a:t>7/08/2017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9B5-51BE-4D48-8BEB-F2202F36508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339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55BF-82FA-46D5-AF26-B7D39215DA2C}" type="datetimeFigureOut">
              <a:rPr lang="en-AU" smtClean="0"/>
              <a:t>7/08/2017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9B5-51BE-4D48-8BEB-F2202F36508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324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55BF-82FA-46D5-AF26-B7D39215DA2C}" type="datetimeFigureOut">
              <a:rPr lang="en-AU" smtClean="0"/>
              <a:t>7/08/2017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9B5-51BE-4D48-8BEB-F2202F36508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186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55BF-82FA-46D5-AF26-B7D39215DA2C}" type="datetimeFigureOut">
              <a:rPr lang="en-AU" smtClean="0"/>
              <a:t>7/08/2017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9B5-51BE-4D48-8BEB-F2202F36508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347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55BF-82FA-46D5-AF26-B7D39215DA2C}" type="datetimeFigureOut">
              <a:rPr lang="en-AU" smtClean="0"/>
              <a:t>7/08/2017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9B5-51BE-4D48-8BEB-F2202F36508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58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55BF-82FA-46D5-AF26-B7D39215DA2C}" type="datetimeFigureOut">
              <a:rPr lang="en-AU" smtClean="0"/>
              <a:t>7/08/2017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9B5-51BE-4D48-8BEB-F2202F36508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440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55BF-82FA-46D5-AF26-B7D39215DA2C}" type="datetimeFigureOut">
              <a:rPr lang="en-AU" smtClean="0"/>
              <a:t>7/08/2017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9B5-51BE-4D48-8BEB-F2202F36508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05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55BF-82FA-46D5-AF26-B7D39215DA2C}" type="datetimeFigureOut">
              <a:rPr lang="en-AU" smtClean="0"/>
              <a:t>7/08/2017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9B5-51BE-4D48-8BEB-F2202F36508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744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55BF-82FA-46D5-AF26-B7D39215DA2C}" type="datetimeFigureOut">
              <a:rPr lang="en-AU" smtClean="0"/>
              <a:t>7/08/2017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9B5-51BE-4D48-8BEB-F2202F36508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548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55BF-82FA-46D5-AF26-B7D39215DA2C}" type="datetimeFigureOut">
              <a:rPr lang="en-AU" smtClean="0"/>
              <a:t>7/08/2017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9B5-51BE-4D48-8BEB-F2202F36508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348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55BF-82FA-46D5-AF26-B7D39215DA2C}" type="datetimeFigureOut">
              <a:rPr lang="en-AU" smtClean="0"/>
              <a:t>7/08/2017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9B5-51BE-4D48-8BEB-F2202F36508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8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555BF-82FA-46D5-AF26-B7D39215DA2C}" type="datetimeFigureOut">
              <a:rPr lang="en-AU" smtClean="0"/>
              <a:t>7/08/2017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B39B5-51BE-4D48-8BEB-F2202F36508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72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598" y="436228"/>
            <a:ext cx="9944916" cy="1540064"/>
          </a:xfrm>
        </p:spPr>
        <p:txBody>
          <a:bodyPr>
            <a:normAutofit fontScale="90000"/>
          </a:bodyPr>
          <a:lstStyle/>
          <a:p>
            <a:pPr algn="l"/>
            <a:r>
              <a:rPr lang="es-CL" sz="4400" dirty="0"/>
              <a:t>Importancia de las reglas de control de captura en la explotación de bacalao de profundidad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2863" y="3056396"/>
            <a:ext cx="9465937" cy="2044413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AU" sz="2000" dirty="0"/>
              <a:t>Juan-Carlos Quiroz</a:t>
            </a:r>
          </a:p>
          <a:p>
            <a:pPr algn="r">
              <a:lnSpc>
                <a:spcPct val="120000"/>
              </a:lnSpc>
            </a:pPr>
            <a:r>
              <a:rPr lang="en-AU" sz="1700" dirty="0" err="1"/>
              <a:t>Departamento</a:t>
            </a:r>
            <a:r>
              <a:rPr lang="en-AU" sz="1700" dirty="0"/>
              <a:t> de </a:t>
            </a:r>
            <a:r>
              <a:rPr lang="en-AU" sz="1700" dirty="0" err="1"/>
              <a:t>Evaluación</a:t>
            </a:r>
            <a:r>
              <a:rPr lang="en-AU" sz="1700" dirty="0"/>
              <a:t> de </a:t>
            </a:r>
            <a:r>
              <a:rPr lang="en-AU" sz="1700" dirty="0" err="1"/>
              <a:t>Recursos</a:t>
            </a:r>
            <a:endParaRPr lang="en-AU" sz="1700" dirty="0"/>
          </a:p>
          <a:p>
            <a:pPr algn="r">
              <a:lnSpc>
                <a:spcPct val="120000"/>
              </a:lnSpc>
            </a:pPr>
            <a:r>
              <a:rPr lang="en-AU" sz="1700" baseline="30000" dirty="0">
                <a:sym typeface="Symbol" panose="05050102010706020507" pitchFamily="18" charset="2"/>
              </a:rPr>
              <a:t> </a:t>
            </a:r>
            <a:r>
              <a:rPr lang="en-AU" sz="1700" dirty="0"/>
              <a:t>Instituto de </a:t>
            </a:r>
            <a:r>
              <a:rPr lang="en-AU" sz="1700" dirty="0" err="1"/>
              <a:t>Fomento</a:t>
            </a:r>
            <a:r>
              <a:rPr lang="en-AU" sz="1700" dirty="0"/>
              <a:t> </a:t>
            </a:r>
            <a:r>
              <a:rPr lang="en-AU" sz="1700" dirty="0" err="1"/>
              <a:t>Pesquero</a:t>
            </a:r>
            <a:r>
              <a:rPr lang="en-AU" sz="1700" dirty="0"/>
              <a:t> (IFOP)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6668" y="5662666"/>
            <a:ext cx="11272398" cy="45866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Imagen 1" descr="C:\Documents and Settings\carolina.irarrazabal\Escritorio\CAROLINA IRARRAZABAL\I F O P\IFOP Corporativo\Versiones Logo Ifop AI\Logoword3.png">
            <a:extLst>
              <a:ext uri="{FF2B5EF4-FFF2-40B4-BE49-F238E27FC236}">
                <a16:creationId xmlns:a16="http://schemas.microsoft.com/office/drawing/2014/main" id="{387CC862-EF76-4C23-86BA-18B9F7B8BF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0" y="5848388"/>
            <a:ext cx="1462108" cy="844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393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415631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 dirty="0"/>
              <a:t>Qué tipo de </a:t>
            </a:r>
            <a:r>
              <a:rPr lang="es-CL" dirty="0" err="1"/>
              <a:t>RCCs</a:t>
            </a:r>
            <a:r>
              <a:rPr lang="es-CL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3"/>
          <a:stretch/>
        </p:blipFill>
        <p:spPr>
          <a:xfrm>
            <a:off x="7315200" y="218527"/>
            <a:ext cx="4570203" cy="31195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4304" y="218940"/>
            <a:ext cx="2804692" cy="29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Basadas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AU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en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AU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conservación</a:t>
            </a:r>
            <a:endParaRPr lang="en-A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82" y="1685580"/>
            <a:ext cx="642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Zonas de </a:t>
            </a:r>
            <a:r>
              <a:rPr lang="es-CL" sz="2400" dirty="0"/>
              <a:t>interés</a:t>
            </a:r>
            <a:r>
              <a:rPr lang="en-AU" sz="2400" dirty="0"/>
              <a:t> </a:t>
            </a:r>
            <a:r>
              <a:rPr lang="es-CL" sz="2400" dirty="0"/>
              <a:t>definidas</a:t>
            </a:r>
            <a:r>
              <a:rPr lang="en-AU" sz="2400" dirty="0"/>
              <a:t> </a:t>
            </a:r>
            <a:r>
              <a:rPr lang="en-AU" sz="2400" dirty="0" err="1"/>
              <a:t>por</a:t>
            </a:r>
            <a:r>
              <a:rPr lang="en-AU" sz="2400" dirty="0"/>
              <a:t> </a:t>
            </a:r>
            <a:r>
              <a:rPr lang="en-AU" sz="2400" dirty="0" err="1"/>
              <a:t>usuarios</a:t>
            </a:r>
            <a:endParaRPr lang="en-AU" sz="2400" dirty="0"/>
          </a:p>
          <a:p>
            <a:pPr marL="342900" indent="-342900">
              <a:buFontTx/>
              <a:buChar char="-"/>
            </a:pPr>
            <a:r>
              <a:rPr lang="en-AU" sz="2400" dirty="0" err="1"/>
              <a:t>Rango</a:t>
            </a:r>
            <a:r>
              <a:rPr lang="en-AU" sz="2400" dirty="0"/>
              <a:t> </a:t>
            </a:r>
            <a:r>
              <a:rPr lang="en-AU" sz="2400" dirty="0" err="1"/>
              <a:t>biomasa</a:t>
            </a:r>
            <a:endParaRPr lang="en-AU" sz="2400" dirty="0"/>
          </a:p>
          <a:p>
            <a:pPr marL="342900" indent="-342900">
              <a:buFontTx/>
              <a:buChar char="-"/>
            </a:pPr>
            <a:r>
              <a:rPr lang="en-AU" sz="2400" dirty="0" err="1"/>
              <a:t>Alcanzar</a:t>
            </a:r>
            <a:r>
              <a:rPr lang="en-AU" sz="2400" dirty="0"/>
              <a:t> </a:t>
            </a:r>
            <a:r>
              <a:rPr lang="en-AU" sz="2400" dirty="0" err="1"/>
              <a:t>Bmsy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472877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415631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 dirty="0"/>
              <a:t>Qué tipo de RCC debería </a:t>
            </a:r>
            <a:br>
              <a:rPr lang="es-CL" dirty="0"/>
            </a:br>
            <a:r>
              <a:rPr lang="es-CL" dirty="0"/>
              <a:t>implementarse?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3"/>
          <a:stretch/>
        </p:blipFill>
        <p:spPr>
          <a:xfrm>
            <a:off x="7810150" y="218527"/>
            <a:ext cx="4075253" cy="27817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56770" y="286052"/>
            <a:ext cx="2632225" cy="196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Basadas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AU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en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AU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conservación</a:t>
            </a:r>
            <a:endParaRPr lang="en-A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652471" y="3011648"/>
            <a:ext cx="5321966" cy="3716898"/>
            <a:chOff x="7404233" y="3575967"/>
            <a:chExt cx="4570203" cy="31415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78" b="33012"/>
            <a:stretch/>
          </p:blipFill>
          <p:spPr>
            <a:xfrm>
              <a:off x="7404233" y="3842059"/>
              <a:ext cx="4570203" cy="287547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547252" y="3575967"/>
              <a:ext cx="2478796" cy="299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Basada</a:t>
              </a:r>
              <a:r>
                <a:rPr lang="en-AU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 </a:t>
              </a:r>
              <a:r>
                <a:rPr lang="en-AU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en</a:t>
              </a:r>
              <a:r>
                <a:rPr lang="en-AU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 </a:t>
              </a:r>
              <a:r>
                <a:rPr lang="en-AU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ingresos</a:t>
              </a:r>
              <a:endParaRPr lang="en-A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6">
            <a:extLst>
              <a:ext uri="{FF2B5EF4-FFF2-40B4-BE49-F238E27FC236}">
                <a16:creationId xmlns:a16="http://schemas.microsoft.com/office/drawing/2014/main" id="{E88C8F95-7D70-4ED4-9A79-CCB511E2B51A}"/>
              </a:ext>
            </a:extLst>
          </p:cNvPr>
          <p:cNvSpPr txBox="1"/>
          <p:nvPr/>
        </p:nvSpPr>
        <p:spPr>
          <a:xfrm>
            <a:off x="304782" y="1685580"/>
            <a:ext cx="642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Zonas de </a:t>
            </a:r>
            <a:r>
              <a:rPr lang="es-CL" sz="2400" dirty="0"/>
              <a:t>interés</a:t>
            </a:r>
            <a:r>
              <a:rPr lang="en-AU" sz="2400" dirty="0"/>
              <a:t> </a:t>
            </a:r>
            <a:r>
              <a:rPr lang="es-CL" sz="2400" dirty="0"/>
              <a:t>definidas</a:t>
            </a:r>
            <a:r>
              <a:rPr lang="en-AU" sz="2400" dirty="0"/>
              <a:t> </a:t>
            </a:r>
            <a:r>
              <a:rPr lang="en-AU" sz="2400" dirty="0" err="1"/>
              <a:t>por</a:t>
            </a:r>
            <a:r>
              <a:rPr lang="en-AU" sz="2400" dirty="0"/>
              <a:t> </a:t>
            </a:r>
            <a:r>
              <a:rPr lang="en-AU" sz="2400" dirty="0" err="1"/>
              <a:t>usuarios</a:t>
            </a:r>
            <a:endParaRPr lang="en-AU" sz="2400" dirty="0"/>
          </a:p>
          <a:p>
            <a:pPr marL="342900" indent="-342900">
              <a:buFontTx/>
              <a:buChar char="-"/>
            </a:pPr>
            <a:r>
              <a:rPr lang="en-AU" sz="2400" dirty="0" err="1"/>
              <a:t>Captura</a:t>
            </a:r>
            <a:r>
              <a:rPr lang="en-AU" sz="2400" dirty="0"/>
              <a:t> </a:t>
            </a:r>
            <a:r>
              <a:rPr lang="en-AU" sz="2400" dirty="0" err="1"/>
              <a:t>promedio</a:t>
            </a:r>
            <a:endParaRPr lang="en-AU" sz="2400" dirty="0"/>
          </a:p>
          <a:p>
            <a:pPr marL="342900" indent="-342900">
              <a:buFontTx/>
              <a:buChar char="-"/>
            </a:pPr>
            <a:r>
              <a:rPr lang="en-AU" sz="2400" dirty="0" err="1"/>
              <a:t>Variación</a:t>
            </a:r>
            <a:r>
              <a:rPr lang="en-AU" sz="2400" dirty="0"/>
              <a:t> de </a:t>
            </a:r>
            <a:r>
              <a:rPr lang="en-AU" sz="2400" dirty="0" err="1"/>
              <a:t>captura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609009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415631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 dirty="0"/>
              <a:t>Qué tipo de RCC debería </a:t>
            </a:r>
            <a:br>
              <a:rPr lang="es-CL" dirty="0"/>
            </a:br>
            <a:r>
              <a:rPr lang="es-CL" dirty="0"/>
              <a:t>implementarse?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3"/>
          <a:stretch/>
        </p:blipFill>
        <p:spPr>
          <a:xfrm>
            <a:off x="7315200" y="218527"/>
            <a:ext cx="4570203" cy="31195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4304" y="218940"/>
            <a:ext cx="2804692" cy="29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Basadas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AU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en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AU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conservación</a:t>
            </a:r>
            <a:endParaRPr lang="en-A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04233" y="3586984"/>
            <a:ext cx="4570203" cy="3141562"/>
            <a:chOff x="7404233" y="3575967"/>
            <a:chExt cx="4570203" cy="31415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78" b="33012"/>
            <a:stretch/>
          </p:blipFill>
          <p:spPr>
            <a:xfrm>
              <a:off x="7404233" y="3842059"/>
              <a:ext cx="4570203" cy="287547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547252" y="3575967"/>
              <a:ext cx="2478796" cy="299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Basada</a:t>
              </a:r>
              <a:r>
                <a:rPr lang="en-AU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 </a:t>
              </a:r>
              <a:r>
                <a:rPr lang="en-AU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en</a:t>
              </a:r>
              <a:r>
                <a:rPr lang="en-AU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 </a:t>
              </a:r>
              <a:r>
                <a:rPr lang="en-AU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ingresos</a:t>
              </a:r>
              <a:endParaRPr lang="en-A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1"/>
          <a:stretch/>
        </p:blipFill>
        <p:spPr>
          <a:xfrm>
            <a:off x="2130813" y="3509865"/>
            <a:ext cx="4710662" cy="31085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04660" y="3408379"/>
            <a:ext cx="2478796" cy="29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Criterio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AU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mixto</a:t>
            </a:r>
            <a:endParaRPr lang="en-A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AF73E5F6-CFDF-441C-8F16-7E3767391402}"/>
              </a:ext>
            </a:extLst>
          </p:cNvPr>
          <p:cNvSpPr txBox="1"/>
          <p:nvPr/>
        </p:nvSpPr>
        <p:spPr>
          <a:xfrm>
            <a:off x="304782" y="1685580"/>
            <a:ext cx="642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Zonas de </a:t>
            </a:r>
            <a:r>
              <a:rPr lang="es-CL" sz="2400" dirty="0"/>
              <a:t>interés</a:t>
            </a:r>
            <a:r>
              <a:rPr lang="en-AU" sz="2400" dirty="0"/>
              <a:t> </a:t>
            </a:r>
            <a:r>
              <a:rPr lang="es-CL" sz="2400" dirty="0"/>
              <a:t>definidas</a:t>
            </a:r>
            <a:r>
              <a:rPr lang="en-AU" sz="2400" dirty="0"/>
              <a:t> </a:t>
            </a:r>
            <a:r>
              <a:rPr lang="en-AU" sz="2400" dirty="0" err="1"/>
              <a:t>por</a:t>
            </a:r>
            <a:r>
              <a:rPr lang="en-AU" sz="2400" dirty="0"/>
              <a:t> </a:t>
            </a:r>
            <a:r>
              <a:rPr lang="en-AU" sz="2400" dirty="0" err="1"/>
              <a:t>usuarios</a:t>
            </a:r>
            <a:endParaRPr lang="en-AU" sz="2400" dirty="0"/>
          </a:p>
          <a:p>
            <a:pPr marL="342900" indent="-342900">
              <a:buFontTx/>
              <a:buChar char="-"/>
            </a:pPr>
            <a:r>
              <a:rPr lang="en-AU" sz="2400" dirty="0" err="1"/>
              <a:t>Variación</a:t>
            </a:r>
            <a:r>
              <a:rPr lang="en-AU" sz="2400" dirty="0"/>
              <a:t> de </a:t>
            </a:r>
            <a:r>
              <a:rPr lang="en-AU" sz="2400" dirty="0" err="1"/>
              <a:t>captura</a:t>
            </a:r>
            <a:endParaRPr lang="en-AU" sz="2400" dirty="0"/>
          </a:p>
          <a:p>
            <a:pPr marL="342900" indent="-342900">
              <a:buFontTx/>
              <a:buChar char="-"/>
            </a:pPr>
            <a:r>
              <a:rPr lang="en-AU" sz="2400" dirty="0" err="1"/>
              <a:t>Alcanzar</a:t>
            </a:r>
            <a:r>
              <a:rPr lang="en-AU" sz="2400" dirty="0"/>
              <a:t> </a:t>
            </a:r>
            <a:r>
              <a:rPr lang="en-AU" sz="2400" dirty="0" err="1"/>
              <a:t>Bmsy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038739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365297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/>
              <a:t>Reglas de control de captura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8737" y="2146454"/>
            <a:ext cx="8031296" cy="3188237"/>
            <a:chOff x="355581" y="1356374"/>
            <a:chExt cx="8112740" cy="34316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346" y="1356374"/>
              <a:ext cx="7860975" cy="343164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55581" y="2769442"/>
              <a:ext cx="325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2">
                      <a:lumMod val="25000"/>
                    </a:schemeClr>
                  </a:solidFill>
                </a:rPr>
                <a:t>C/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4481" y="2375742"/>
              <a:ext cx="325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2">
                      <a:lumMod val="25000"/>
                    </a:schemeClr>
                  </a:solidFill>
                </a:rPr>
                <a:t>C/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8402586" y="787161"/>
            <a:ext cx="36878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/>
          </a:p>
          <a:p>
            <a:r>
              <a:rPr lang="es-CL" sz="2000">
                <a:solidFill>
                  <a:schemeClr val="bg2">
                    <a:lumMod val="25000"/>
                  </a:schemeClr>
                </a:solidFill>
              </a:rPr>
              <a:t>Factores:</a:t>
            </a:r>
          </a:p>
          <a:p>
            <a:endParaRPr lang="es-CL" sz="2000" b="1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000">
                <a:solidFill>
                  <a:schemeClr val="bg2">
                    <a:lumMod val="25000"/>
                  </a:schemeClr>
                </a:solidFill>
              </a:rPr>
              <a:t>Las reglas pueden ser multiples. Desde </a:t>
            </a:r>
            <a:r>
              <a:rPr lang="es-CL" sz="2000" b="1">
                <a:solidFill>
                  <a:schemeClr val="bg2">
                    <a:lumMod val="25000"/>
                  </a:schemeClr>
                </a:solidFill>
              </a:rPr>
              <a:t>modelo-basadas</a:t>
            </a:r>
            <a:r>
              <a:rPr lang="es-CL" sz="2000">
                <a:solidFill>
                  <a:schemeClr val="bg2">
                    <a:lumMod val="25000"/>
                  </a:schemeClr>
                </a:solidFill>
              </a:rPr>
              <a:t> hasta </a:t>
            </a:r>
            <a:r>
              <a:rPr lang="es-CL" sz="2000" b="1">
                <a:solidFill>
                  <a:schemeClr val="bg2">
                    <a:lumMod val="25000"/>
                  </a:schemeClr>
                </a:solidFill>
              </a:rPr>
              <a:t>empiricas diseño-basdas</a:t>
            </a:r>
          </a:p>
          <a:p>
            <a:pPr marL="342900" indent="-342900">
              <a:buFontTx/>
              <a:buChar char="-"/>
            </a:pPr>
            <a:endParaRPr lang="es-CL" sz="200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CL" sz="2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2353" y="4032172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2" y="4027637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63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365297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/>
              <a:t>Reglas de control de captura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8737" y="2146454"/>
            <a:ext cx="8031296" cy="3188237"/>
            <a:chOff x="355581" y="1356374"/>
            <a:chExt cx="8112740" cy="34316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346" y="1356374"/>
              <a:ext cx="7860975" cy="343164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55581" y="2769442"/>
              <a:ext cx="325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2">
                      <a:lumMod val="25000"/>
                    </a:schemeClr>
                  </a:solidFill>
                </a:rPr>
                <a:t>C/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4481" y="2375742"/>
              <a:ext cx="325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2">
                      <a:lumMod val="25000"/>
                    </a:schemeClr>
                  </a:solidFill>
                </a:rPr>
                <a:t>C/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8402586" y="787161"/>
            <a:ext cx="36878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/>
          </a:p>
          <a:p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Factores:</a:t>
            </a:r>
          </a:p>
          <a:p>
            <a:endParaRPr lang="es-CL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Las reglas pueden ser </a:t>
            </a:r>
            <a:r>
              <a:rPr lang="es-CL" sz="2000" dirty="0" err="1">
                <a:solidFill>
                  <a:schemeClr val="bg2">
                    <a:lumMod val="25000"/>
                  </a:schemeClr>
                </a:solidFill>
              </a:rPr>
              <a:t>multiples</a:t>
            </a: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. Desde </a:t>
            </a:r>
            <a:r>
              <a:rPr lang="es-CL" sz="2000" b="1" dirty="0">
                <a:solidFill>
                  <a:schemeClr val="bg2">
                    <a:lumMod val="25000"/>
                  </a:schemeClr>
                </a:solidFill>
              </a:rPr>
              <a:t>modelo-basadas</a:t>
            </a: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 hasta </a:t>
            </a:r>
            <a:r>
              <a:rPr lang="es-CL" sz="2000" b="1" dirty="0" err="1">
                <a:solidFill>
                  <a:schemeClr val="bg2">
                    <a:lumMod val="25000"/>
                  </a:schemeClr>
                </a:solidFill>
              </a:rPr>
              <a:t>empiricas</a:t>
            </a:r>
            <a:r>
              <a:rPr lang="es-CL" sz="2000" b="1" dirty="0">
                <a:solidFill>
                  <a:schemeClr val="bg2">
                    <a:lumMod val="25000"/>
                  </a:schemeClr>
                </a:solidFill>
              </a:rPr>
              <a:t> diseño-</a:t>
            </a:r>
            <a:r>
              <a:rPr lang="es-CL" sz="2000" b="1" dirty="0" err="1">
                <a:solidFill>
                  <a:schemeClr val="bg2">
                    <a:lumMod val="25000"/>
                  </a:schemeClr>
                </a:solidFill>
              </a:rPr>
              <a:t>basdas</a:t>
            </a:r>
            <a:endParaRPr lang="es-CL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CL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Debe contener los PR basados en el marco regulatorio</a:t>
            </a: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2353" y="4032172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2" y="4027637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9BD5BEC-50C7-48D0-9101-7FB4270B418F}"/>
              </a:ext>
            </a:extLst>
          </p:cNvPr>
          <p:cNvSpPr/>
          <p:nvPr/>
        </p:nvSpPr>
        <p:spPr>
          <a:xfrm>
            <a:off x="5868030" y="4951401"/>
            <a:ext cx="864067" cy="60400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DAFE525-7E6C-4BAE-A6A1-4BFEA173C035}"/>
              </a:ext>
            </a:extLst>
          </p:cNvPr>
          <p:cNvSpPr/>
          <p:nvPr/>
        </p:nvSpPr>
        <p:spPr>
          <a:xfrm>
            <a:off x="78737" y="2983957"/>
            <a:ext cx="864067" cy="916923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38EEE8A-92E7-4830-8446-AADE0AB3FB26}"/>
              </a:ext>
            </a:extLst>
          </p:cNvPr>
          <p:cNvSpPr/>
          <p:nvPr/>
        </p:nvSpPr>
        <p:spPr>
          <a:xfrm>
            <a:off x="4524871" y="4951401"/>
            <a:ext cx="864067" cy="60400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3495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365297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/>
              <a:t>Reglas de control de captura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8737" y="2146454"/>
            <a:ext cx="8031296" cy="3188237"/>
            <a:chOff x="355581" y="1356374"/>
            <a:chExt cx="8112740" cy="34316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346" y="1356374"/>
              <a:ext cx="7860975" cy="343164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55581" y="2769442"/>
              <a:ext cx="325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2">
                      <a:lumMod val="25000"/>
                    </a:schemeClr>
                  </a:solidFill>
                </a:rPr>
                <a:t>C/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4481" y="2375742"/>
              <a:ext cx="325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bg2">
                      <a:lumMod val="25000"/>
                    </a:schemeClr>
                  </a:solidFill>
                </a:rPr>
                <a:t>C/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8402586" y="787161"/>
            <a:ext cx="36878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/>
          </a:p>
          <a:p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Factores:</a:t>
            </a:r>
          </a:p>
          <a:p>
            <a:endParaRPr lang="es-CL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Las reglas pueden ser </a:t>
            </a:r>
            <a:r>
              <a:rPr lang="es-CL" sz="2000" dirty="0" err="1">
                <a:solidFill>
                  <a:schemeClr val="bg2">
                    <a:lumMod val="25000"/>
                  </a:schemeClr>
                </a:solidFill>
              </a:rPr>
              <a:t>multiples</a:t>
            </a: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. Desde </a:t>
            </a:r>
            <a:r>
              <a:rPr lang="es-CL" sz="2000" b="1" dirty="0">
                <a:solidFill>
                  <a:schemeClr val="bg2">
                    <a:lumMod val="25000"/>
                  </a:schemeClr>
                </a:solidFill>
              </a:rPr>
              <a:t>modelo-basadas</a:t>
            </a: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 hasta </a:t>
            </a:r>
            <a:r>
              <a:rPr lang="es-CL" sz="2000" b="1" dirty="0" err="1">
                <a:solidFill>
                  <a:schemeClr val="bg2">
                    <a:lumMod val="25000"/>
                  </a:schemeClr>
                </a:solidFill>
              </a:rPr>
              <a:t>empiricas</a:t>
            </a:r>
            <a:r>
              <a:rPr lang="es-CL" sz="2000" b="1" dirty="0">
                <a:solidFill>
                  <a:schemeClr val="bg2">
                    <a:lumMod val="25000"/>
                  </a:schemeClr>
                </a:solidFill>
              </a:rPr>
              <a:t> diseño-</a:t>
            </a:r>
            <a:r>
              <a:rPr lang="es-CL" sz="2000" b="1" dirty="0" err="1">
                <a:solidFill>
                  <a:schemeClr val="bg2">
                    <a:lumMod val="25000"/>
                  </a:schemeClr>
                </a:solidFill>
              </a:rPr>
              <a:t>basdas</a:t>
            </a:r>
            <a:endParaRPr lang="es-CL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CL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Debe contener los PR basados en el marco regulatorio</a:t>
            </a: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Zonas de precaución</a:t>
            </a: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2353" y="4032172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2" y="4027637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AFABE60-3962-40A0-8B07-A65A1C922E0E}"/>
              </a:ext>
            </a:extLst>
          </p:cNvPr>
          <p:cNvSpPr/>
          <p:nvPr/>
        </p:nvSpPr>
        <p:spPr>
          <a:xfrm>
            <a:off x="822121" y="2367093"/>
            <a:ext cx="436228" cy="27753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9D065CF-7DD5-43D4-8576-6EA8D2EE71D4}"/>
              </a:ext>
            </a:extLst>
          </p:cNvPr>
          <p:cNvSpPr/>
          <p:nvPr/>
        </p:nvSpPr>
        <p:spPr>
          <a:xfrm>
            <a:off x="4531453" y="2367093"/>
            <a:ext cx="3578580" cy="879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42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365297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 dirty="0"/>
              <a:t>Impactos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6521" y="1600893"/>
            <a:ext cx="3687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/>
          </a:p>
          <a:p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Factores Individuales:</a:t>
            </a:r>
          </a:p>
          <a:p>
            <a:endParaRPr lang="es-CL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000" b="1" dirty="0">
                <a:solidFill>
                  <a:schemeClr val="bg2">
                    <a:lumMod val="25000"/>
                  </a:schemeClr>
                </a:solidFill>
              </a:rPr>
              <a:t>Productividad</a:t>
            </a: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5CCD5EE-E773-4A40-9A13-7118F84181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5"/>
          <a:stretch/>
        </p:blipFill>
        <p:spPr>
          <a:xfrm>
            <a:off x="2862487" y="2364985"/>
            <a:ext cx="9004208" cy="365634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927166-E815-4772-BA4F-A681004A003A}"/>
              </a:ext>
            </a:extLst>
          </p:cNvPr>
          <p:cNvSpPr txBox="1"/>
          <p:nvPr/>
        </p:nvSpPr>
        <p:spPr>
          <a:xfrm>
            <a:off x="7919207" y="1995653"/>
            <a:ext cx="346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Alta (mas peces de los observados)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FC5B8D-E79D-4387-9151-3F6ED499B9BA}"/>
              </a:ext>
            </a:extLst>
          </p:cNvPr>
          <p:cNvSpPr txBox="1"/>
          <p:nvPr/>
        </p:nvSpPr>
        <p:spPr>
          <a:xfrm>
            <a:off x="3701837" y="2003677"/>
            <a:ext cx="3732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/>
              <a:t>sq</a:t>
            </a:r>
            <a:r>
              <a:rPr lang="es-CL" dirty="0"/>
              <a:t> (incluyendo cambios en operación)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7AC6C20-3516-4723-9BB3-66C3B35E3780}"/>
              </a:ext>
            </a:extLst>
          </p:cNvPr>
          <p:cNvSpPr/>
          <p:nvPr/>
        </p:nvSpPr>
        <p:spPr>
          <a:xfrm>
            <a:off x="11526473" y="3607266"/>
            <a:ext cx="340222" cy="87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118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365297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 dirty="0"/>
              <a:t>Impactos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6521" y="1600893"/>
            <a:ext cx="36878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/>
          </a:p>
          <a:p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Factores:</a:t>
            </a:r>
          </a:p>
          <a:p>
            <a:endParaRPr lang="es-CL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Es posible representar la </a:t>
            </a:r>
            <a:r>
              <a:rPr lang="es-CL" sz="2000" b="1" dirty="0">
                <a:solidFill>
                  <a:schemeClr val="bg2">
                    <a:lumMod val="25000"/>
                  </a:schemeClr>
                </a:solidFill>
              </a:rPr>
              <a:t>incertidumbre de un modelo </a:t>
            </a: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de evaluación y </a:t>
            </a:r>
            <a:r>
              <a:rPr lang="es-CL" sz="2000" b="1" dirty="0">
                <a:solidFill>
                  <a:schemeClr val="bg2">
                    <a:lumMod val="25000"/>
                  </a:schemeClr>
                </a:solidFill>
              </a:rPr>
              <a:t>diferentes </a:t>
            </a:r>
            <a:r>
              <a:rPr lang="es-CL" sz="2000" b="1" dirty="0" err="1">
                <a:solidFill>
                  <a:schemeClr val="bg2">
                    <a:lumMod val="25000"/>
                  </a:schemeClr>
                </a:solidFill>
              </a:rPr>
              <a:t>RCCs</a:t>
            </a:r>
            <a:endParaRPr lang="es-CL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56BF4F-67C2-428D-9E8B-36C569EB70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3"/>
          <a:stretch/>
        </p:blipFill>
        <p:spPr>
          <a:xfrm>
            <a:off x="5318620" y="1081846"/>
            <a:ext cx="4437777" cy="4563945"/>
          </a:xfrm>
          <a:prstGeom prst="rect">
            <a:avLst/>
          </a:prstGeom>
        </p:spPr>
      </p:pic>
      <p:sp>
        <p:nvSpPr>
          <p:cNvPr id="11" name="Diagrama de flujo: terminador 10">
            <a:extLst>
              <a:ext uri="{FF2B5EF4-FFF2-40B4-BE49-F238E27FC236}">
                <a16:creationId xmlns:a16="http://schemas.microsoft.com/office/drawing/2014/main" id="{53510C2A-85B0-4596-9657-839E12BF79CC}"/>
              </a:ext>
            </a:extLst>
          </p:cNvPr>
          <p:cNvSpPr/>
          <p:nvPr/>
        </p:nvSpPr>
        <p:spPr>
          <a:xfrm>
            <a:off x="5318620" y="365297"/>
            <a:ext cx="4630723" cy="62078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Error en modelo evaluación</a:t>
            </a:r>
          </a:p>
        </p:txBody>
      </p:sp>
    </p:spTree>
    <p:extLst>
      <p:ext uri="{BB962C8B-B14F-4D97-AF65-F5344CB8AC3E}">
        <p14:creationId xmlns:p14="http://schemas.microsoft.com/office/powerpoint/2010/main" val="313056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365297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 dirty="0"/>
              <a:t>Impactos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6521" y="1600893"/>
            <a:ext cx="36878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/>
          </a:p>
          <a:p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Factores:</a:t>
            </a:r>
          </a:p>
          <a:p>
            <a:endParaRPr lang="es-CL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Es posible representar la </a:t>
            </a:r>
            <a:r>
              <a:rPr lang="es-CL" sz="2000" b="1" dirty="0">
                <a:solidFill>
                  <a:schemeClr val="bg2">
                    <a:lumMod val="25000"/>
                  </a:schemeClr>
                </a:solidFill>
              </a:rPr>
              <a:t>incertidumbre de un modelo </a:t>
            </a: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de evaluación y </a:t>
            </a:r>
            <a:r>
              <a:rPr lang="es-CL" sz="2000" b="1" dirty="0">
                <a:solidFill>
                  <a:schemeClr val="bg2">
                    <a:lumMod val="25000"/>
                  </a:schemeClr>
                </a:solidFill>
              </a:rPr>
              <a:t>diferentes </a:t>
            </a:r>
            <a:r>
              <a:rPr lang="es-CL" sz="2000" b="1" dirty="0" err="1">
                <a:solidFill>
                  <a:schemeClr val="bg2">
                    <a:lumMod val="25000"/>
                  </a:schemeClr>
                </a:solidFill>
              </a:rPr>
              <a:t>RCCs</a:t>
            </a:r>
            <a:endParaRPr lang="es-CL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Diagrama de flujo: terminador 10">
            <a:extLst>
              <a:ext uri="{FF2B5EF4-FFF2-40B4-BE49-F238E27FC236}">
                <a16:creationId xmlns:a16="http://schemas.microsoft.com/office/drawing/2014/main" id="{53510C2A-85B0-4596-9657-839E12BF79CC}"/>
              </a:ext>
            </a:extLst>
          </p:cNvPr>
          <p:cNvSpPr/>
          <p:nvPr/>
        </p:nvSpPr>
        <p:spPr>
          <a:xfrm rot="5400000">
            <a:off x="7617293" y="3170618"/>
            <a:ext cx="5066776" cy="62078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Incertidumbre del proceso de reclutamiento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86B2210-3C62-4200-AEDC-E58B67CEAF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3"/>
          <a:stretch/>
        </p:blipFill>
        <p:spPr>
          <a:xfrm>
            <a:off x="5318620" y="1081846"/>
            <a:ext cx="4437777" cy="456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27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365297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 dirty="0"/>
              <a:t>Impactos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6521" y="1600893"/>
            <a:ext cx="36878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/>
          </a:p>
          <a:p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Factores:</a:t>
            </a:r>
          </a:p>
          <a:p>
            <a:endParaRPr lang="es-CL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Es posible representar la </a:t>
            </a:r>
            <a:r>
              <a:rPr lang="es-CL" sz="2000" b="1" dirty="0">
                <a:solidFill>
                  <a:schemeClr val="bg2">
                    <a:lumMod val="25000"/>
                  </a:schemeClr>
                </a:solidFill>
              </a:rPr>
              <a:t>incertidumbre de un modelo </a:t>
            </a: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de evaluación y </a:t>
            </a:r>
            <a:r>
              <a:rPr lang="es-CL" sz="2000" b="1" dirty="0">
                <a:solidFill>
                  <a:schemeClr val="bg2">
                    <a:lumMod val="25000"/>
                  </a:schemeClr>
                </a:solidFill>
              </a:rPr>
              <a:t>diferentes </a:t>
            </a:r>
            <a:r>
              <a:rPr lang="es-CL" sz="2000" b="1" dirty="0" err="1">
                <a:solidFill>
                  <a:schemeClr val="bg2">
                    <a:lumMod val="25000"/>
                  </a:schemeClr>
                </a:solidFill>
              </a:rPr>
              <a:t>RCCs</a:t>
            </a:r>
            <a:endParaRPr lang="es-CL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Diagrama de flujo: terminador 10">
            <a:extLst>
              <a:ext uri="{FF2B5EF4-FFF2-40B4-BE49-F238E27FC236}">
                <a16:creationId xmlns:a16="http://schemas.microsoft.com/office/drawing/2014/main" id="{53510C2A-85B0-4596-9657-839E12BF79CC}"/>
              </a:ext>
            </a:extLst>
          </p:cNvPr>
          <p:cNvSpPr/>
          <p:nvPr/>
        </p:nvSpPr>
        <p:spPr>
          <a:xfrm>
            <a:off x="5487758" y="5726549"/>
            <a:ext cx="4630723" cy="62078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Diferentes opciones de RCC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809C347-039C-4486-A388-2944A3E8F3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3"/>
          <a:stretch/>
        </p:blipFill>
        <p:spPr>
          <a:xfrm>
            <a:off x="5318620" y="1081846"/>
            <a:ext cx="4437777" cy="456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7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317101"/>
            <a:ext cx="10515600" cy="604359"/>
          </a:xfrm>
        </p:spPr>
        <p:txBody>
          <a:bodyPr>
            <a:normAutofit fontScale="90000"/>
          </a:bodyPr>
          <a:lstStyle/>
          <a:p>
            <a:r>
              <a:rPr lang="es-CL" dirty="0"/>
              <a:t>Capturas históricas de Bacalao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36" y="4957590"/>
            <a:ext cx="6187724" cy="1838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3315"/>
            <a:ext cx="7905750" cy="3762375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7804150" y="3040655"/>
            <a:ext cx="101600" cy="407625"/>
          </a:xfrm>
          <a:prstGeom prst="rightBrace">
            <a:avLst>
              <a:gd name="adj1" fmla="val 23958"/>
              <a:gd name="adj2" fmla="val 4922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8032750" y="3086237"/>
            <a:ext cx="1587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err="1"/>
              <a:t>Sólo</a:t>
            </a:r>
            <a:r>
              <a:rPr lang="en-AU" sz="1200" dirty="0"/>
              <a:t> Chile  (~24%)</a:t>
            </a:r>
          </a:p>
        </p:txBody>
      </p:sp>
      <p:sp>
        <p:nvSpPr>
          <p:cNvPr id="8" name="Right Brace 7"/>
          <p:cNvSpPr/>
          <p:nvPr/>
        </p:nvSpPr>
        <p:spPr>
          <a:xfrm>
            <a:off x="7677150" y="3447055"/>
            <a:ext cx="127000" cy="597895"/>
          </a:xfrm>
          <a:prstGeom prst="rightBrace">
            <a:avLst>
              <a:gd name="adj1" fmla="val 23958"/>
              <a:gd name="adj2" fmla="val 4922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7881936" y="3594802"/>
            <a:ext cx="1587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Australia y </a:t>
            </a:r>
            <a:r>
              <a:rPr lang="en-AU" sz="1200" dirty="0" err="1"/>
              <a:t>Francia</a:t>
            </a:r>
            <a:endParaRPr lang="en-AU" sz="1200" dirty="0"/>
          </a:p>
        </p:txBody>
      </p:sp>
      <p:sp>
        <p:nvSpPr>
          <p:cNvPr id="10" name="Right Brace 9"/>
          <p:cNvSpPr/>
          <p:nvPr/>
        </p:nvSpPr>
        <p:spPr>
          <a:xfrm>
            <a:off x="7804150" y="4183656"/>
            <a:ext cx="101600" cy="333576"/>
          </a:xfrm>
          <a:prstGeom prst="rightBrace">
            <a:avLst>
              <a:gd name="adj1" fmla="val 23958"/>
              <a:gd name="adj2" fmla="val 4922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8052447" y="4211944"/>
            <a:ext cx="3239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Argentina, UK e Islas Malvinas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5080" y="5100810"/>
            <a:ext cx="92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FAO, 2014</a:t>
            </a:r>
          </a:p>
        </p:txBody>
      </p:sp>
    </p:spTree>
    <p:extLst>
      <p:ext uri="{BB962C8B-B14F-4D97-AF65-F5344CB8AC3E}">
        <p14:creationId xmlns:p14="http://schemas.microsoft.com/office/powerpoint/2010/main" val="1051806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365297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 dirty="0"/>
              <a:t>Impactos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6521" y="1600893"/>
            <a:ext cx="3687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/>
          </a:p>
          <a:p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Factores Individuales:</a:t>
            </a:r>
          </a:p>
          <a:p>
            <a:endParaRPr lang="es-CL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000" b="1" dirty="0">
                <a:solidFill>
                  <a:schemeClr val="bg2">
                    <a:lumMod val="25000"/>
                  </a:schemeClr>
                </a:solidFill>
              </a:rPr>
              <a:t>Alcanzar </a:t>
            </a:r>
            <a:r>
              <a:rPr lang="es-CL" sz="2000" b="1" dirty="0" err="1">
                <a:solidFill>
                  <a:schemeClr val="bg2">
                    <a:lumMod val="25000"/>
                  </a:schemeClr>
                </a:solidFill>
              </a:rPr>
              <a:t>Bmsy</a:t>
            </a:r>
            <a:endParaRPr lang="es-CL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2DFFBD1-323E-44A4-837F-AE50E6446A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8"/>
          <a:stretch/>
        </p:blipFill>
        <p:spPr>
          <a:xfrm>
            <a:off x="5487758" y="0"/>
            <a:ext cx="5985402" cy="610718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E822F36C-CEF1-43EF-884E-78179D6DC657}"/>
              </a:ext>
            </a:extLst>
          </p:cNvPr>
          <p:cNvSpPr/>
          <p:nvPr/>
        </p:nvSpPr>
        <p:spPr>
          <a:xfrm>
            <a:off x="7331978" y="100667"/>
            <a:ext cx="4124404" cy="6694415"/>
          </a:xfrm>
          <a:prstGeom prst="rect">
            <a:avLst/>
          </a:prstGeom>
          <a:solidFill>
            <a:srgbClr val="70AD47">
              <a:alpha val="3294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8698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365297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 dirty="0"/>
              <a:t>Impactos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6521" y="1600893"/>
            <a:ext cx="3687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/>
          </a:p>
          <a:p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Factores Individuales:</a:t>
            </a:r>
          </a:p>
          <a:p>
            <a:endParaRPr lang="es-CL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000" b="1" dirty="0">
                <a:solidFill>
                  <a:schemeClr val="bg2">
                    <a:lumMod val="25000"/>
                  </a:schemeClr>
                </a:solidFill>
              </a:rPr>
              <a:t>Captura promedio</a:t>
            </a: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C0BA9D0-37AB-48A6-A1E3-00987257D9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0"/>
          <a:stretch/>
        </p:blipFill>
        <p:spPr>
          <a:xfrm>
            <a:off x="5654797" y="0"/>
            <a:ext cx="5546690" cy="6174297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E822F36C-CEF1-43EF-884E-78179D6DC657}"/>
              </a:ext>
            </a:extLst>
          </p:cNvPr>
          <p:cNvSpPr/>
          <p:nvPr/>
        </p:nvSpPr>
        <p:spPr>
          <a:xfrm>
            <a:off x="7331978" y="100667"/>
            <a:ext cx="4124404" cy="6694415"/>
          </a:xfrm>
          <a:prstGeom prst="rect">
            <a:avLst/>
          </a:prstGeom>
          <a:solidFill>
            <a:srgbClr val="70AD47">
              <a:alpha val="3294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6292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365297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 dirty="0"/>
              <a:t>Impactos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6521" y="1600893"/>
            <a:ext cx="3687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/>
          </a:p>
          <a:p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Factores Individuales:</a:t>
            </a:r>
          </a:p>
          <a:p>
            <a:endParaRPr lang="es-CL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000" b="1" dirty="0">
                <a:solidFill>
                  <a:schemeClr val="bg2">
                    <a:lumMod val="25000"/>
                  </a:schemeClr>
                </a:solidFill>
              </a:rPr>
              <a:t>Variación en la captura</a:t>
            </a: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F8465D-958D-406C-84DD-34411190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947"/>
          <a:stretch/>
        </p:blipFill>
        <p:spPr>
          <a:xfrm>
            <a:off x="5468997" y="0"/>
            <a:ext cx="5985402" cy="610718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E822F36C-CEF1-43EF-884E-78179D6DC657}"/>
              </a:ext>
            </a:extLst>
          </p:cNvPr>
          <p:cNvSpPr/>
          <p:nvPr/>
        </p:nvSpPr>
        <p:spPr>
          <a:xfrm>
            <a:off x="7331978" y="100667"/>
            <a:ext cx="4124404" cy="6694415"/>
          </a:xfrm>
          <a:prstGeom prst="rect">
            <a:avLst/>
          </a:prstGeom>
          <a:solidFill>
            <a:srgbClr val="70AD47">
              <a:alpha val="3294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644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365297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 dirty="0"/>
              <a:t>Impactos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3516" y="3245135"/>
            <a:ext cx="36878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/>
          </a:p>
          <a:p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Factores </a:t>
            </a:r>
            <a:r>
              <a:rPr lang="es-CL" sz="2000" dirty="0" err="1">
                <a:solidFill>
                  <a:schemeClr val="bg2">
                    <a:lumMod val="25000"/>
                  </a:schemeClr>
                </a:solidFill>
              </a:rPr>
              <a:t>multiples</a:t>
            </a: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endParaRPr lang="es-CL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000" b="1" dirty="0">
                <a:solidFill>
                  <a:schemeClr val="bg2">
                    <a:lumMod val="25000"/>
                  </a:schemeClr>
                </a:solidFill>
              </a:rPr>
              <a:t>Borde exterior optimo</a:t>
            </a:r>
          </a:p>
          <a:p>
            <a:pPr marL="342900" indent="-342900">
              <a:buFontTx/>
              <a:buChar char="-"/>
            </a:pPr>
            <a:r>
              <a:rPr lang="es-CL" sz="2000" b="1" dirty="0">
                <a:solidFill>
                  <a:schemeClr val="bg2">
                    <a:lumMod val="25000"/>
                  </a:schemeClr>
                </a:solidFill>
              </a:rPr>
              <a:t>Borde interior no esperado</a:t>
            </a: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0007A2-E133-4D2C-931B-D580C75356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782" r="16048" b="16496"/>
          <a:stretch/>
        </p:blipFill>
        <p:spPr>
          <a:xfrm>
            <a:off x="3853918" y="293615"/>
            <a:ext cx="7328608" cy="63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46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365297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 dirty="0"/>
              <a:t>Impactos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3516" y="3245135"/>
            <a:ext cx="36878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/>
          </a:p>
          <a:p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Factores </a:t>
            </a:r>
            <a:r>
              <a:rPr lang="es-CL" sz="2000" dirty="0" err="1">
                <a:solidFill>
                  <a:schemeClr val="bg2">
                    <a:lumMod val="25000"/>
                  </a:schemeClr>
                </a:solidFill>
              </a:rPr>
              <a:t>multiples</a:t>
            </a:r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endParaRPr lang="es-CL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000" b="1" dirty="0">
                <a:solidFill>
                  <a:schemeClr val="bg2">
                    <a:lumMod val="25000"/>
                  </a:schemeClr>
                </a:solidFill>
              </a:rPr>
              <a:t>Borde exterior optimo</a:t>
            </a:r>
          </a:p>
          <a:p>
            <a:pPr marL="342900" indent="-342900">
              <a:buFontTx/>
              <a:buChar char="-"/>
            </a:pPr>
            <a:r>
              <a:rPr lang="es-CL" sz="2000" b="1" dirty="0">
                <a:solidFill>
                  <a:schemeClr val="bg2">
                    <a:lumMod val="25000"/>
                  </a:schemeClr>
                </a:solidFill>
              </a:rPr>
              <a:t>Borde interior no esperado</a:t>
            </a: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CL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FA09D6-03CA-4009-BA2B-06204656C4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10239" r="16843" b="16945"/>
          <a:stretch/>
        </p:blipFill>
        <p:spPr>
          <a:xfrm>
            <a:off x="3674378" y="192947"/>
            <a:ext cx="7464759" cy="64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02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365297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 dirty="0"/>
              <a:t>Conclusiones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9175" y="763065"/>
            <a:ext cx="110566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400" dirty="0"/>
          </a:p>
          <a:p>
            <a:pPr marL="342900" indent="-342900">
              <a:buFontTx/>
              <a:buChar char="-"/>
            </a:pPr>
            <a:r>
              <a:rPr lang="es-CL" sz="2400" dirty="0">
                <a:solidFill>
                  <a:schemeClr val="bg2">
                    <a:lumMod val="25000"/>
                  </a:schemeClr>
                </a:solidFill>
              </a:rPr>
              <a:t>El marco de referencia basado en PBR debe ser complementado con un conjunto plausible de </a:t>
            </a:r>
            <a:r>
              <a:rPr lang="es-CL" sz="2400" dirty="0" err="1">
                <a:solidFill>
                  <a:schemeClr val="bg2">
                    <a:lumMod val="25000"/>
                  </a:schemeClr>
                </a:solidFill>
              </a:rPr>
              <a:t>RCCs</a:t>
            </a:r>
            <a:endParaRPr lang="es-CL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CL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400" dirty="0">
                <a:solidFill>
                  <a:schemeClr val="bg2">
                    <a:lumMod val="25000"/>
                  </a:schemeClr>
                </a:solidFill>
              </a:rPr>
              <a:t>El marco de referencia y las </a:t>
            </a:r>
            <a:r>
              <a:rPr lang="es-CL" sz="2400" dirty="0" err="1">
                <a:solidFill>
                  <a:schemeClr val="bg2">
                    <a:lumMod val="25000"/>
                  </a:schemeClr>
                </a:solidFill>
              </a:rPr>
              <a:t>RCCs</a:t>
            </a:r>
            <a:r>
              <a:rPr lang="es-CL" sz="2400" dirty="0">
                <a:solidFill>
                  <a:schemeClr val="bg2">
                    <a:lumMod val="25000"/>
                  </a:schemeClr>
                </a:solidFill>
              </a:rPr>
              <a:t> definen un procedimiento de manejo, los que pueden ser múltiples</a:t>
            </a:r>
          </a:p>
          <a:p>
            <a:pPr marL="342900" indent="-342900">
              <a:buFontTx/>
              <a:buChar char="-"/>
            </a:pPr>
            <a:endParaRPr lang="es-CL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400" dirty="0">
                <a:solidFill>
                  <a:schemeClr val="bg2">
                    <a:lumMod val="25000"/>
                  </a:schemeClr>
                </a:solidFill>
              </a:rPr>
              <a:t>El conjunto de </a:t>
            </a:r>
            <a:r>
              <a:rPr lang="es-CL" sz="2400" dirty="0" err="1">
                <a:solidFill>
                  <a:schemeClr val="bg2">
                    <a:lumMod val="25000"/>
                  </a:schemeClr>
                </a:solidFill>
              </a:rPr>
              <a:t>RCCs</a:t>
            </a:r>
            <a:r>
              <a:rPr lang="es-CL" sz="2400" dirty="0">
                <a:solidFill>
                  <a:schemeClr val="bg2">
                    <a:lumMod val="25000"/>
                  </a:schemeClr>
                </a:solidFill>
              </a:rPr>
              <a:t> pueden ser implementado en un contexto modelo-basado o empírica (diseño-basado)</a:t>
            </a:r>
          </a:p>
          <a:p>
            <a:pPr marL="342900" indent="-342900">
              <a:buFontTx/>
              <a:buChar char="-"/>
            </a:pPr>
            <a:endParaRPr lang="es-CL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400" dirty="0">
                <a:solidFill>
                  <a:schemeClr val="bg2">
                    <a:lumMod val="25000"/>
                  </a:schemeClr>
                </a:solidFill>
              </a:rPr>
              <a:t>El modelo de evaluación no condiciona la operatividad de las </a:t>
            </a:r>
            <a:r>
              <a:rPr lang="es-CL" sz="2400" dirty="0" err="1">
                <a:solidFill>
                  <a:schemeClr val="bg2">
                    <a:lumMod val="25000"/>
                  </a:schemeClr>
                </a:solidFill>
              </a:rPr>
              <a:t>RCCs</a:t>
            </a:r>
            <a:r>
              <a:rPr lang="es-CL" sz="2400" dirty="0">
                <a:solidFill>
                  <a:schemeClr val="bg2">
                    <a:lumMod val="25000"/>
                  </a:schemeClr>
                </a:solidFill>
              </a:rPr>
              <a:t>, por tanto, puede sortear las imprecisiones, sesgos e incertidumbre de procedimiento de evaluación</a:t>
            </a:r>
          </a:p>
          <a:p>
            <a:pPr marL="342900" indent="-342900">
              <a:buFontTx/>
              <a:buChar char="-"/>
            </a:pPr>
            <a:endParaRPr lang="es-CL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2400" dirty="0">
                <a:solidFill>
                  <a:schemeClr val="bg2">
                    <a:lumMod val="25000"/>
                  </a:schemeClr>
                </a:solidFill>
              </a:rPr>
              <a:t>La definición de </a:t>
            </a:r>
            <a:r>
              <a:rPr lang="es-CL" sz="2400" dirty="0" err="1">
                <a:solidFill>
                  <a:schemeClr val="bg2">
                    <a:lumMod val="25000"/>
                  </a:schemeClr>
                </a:solidFill>
              </a:rPr>
              <a:t>RCCs</a:t>
            </a:r>
            <a:r>
              <a:rPr lang="es-CL" sz="2400" dirty="0">
                <a:solidFill>
                  <a:schemeClr val="bg2">
                    <a:lumMod val="25000"/>
                  </a:schemeClr>
                </a:solidFill>
              </a:rPr>
              <a:t> en los planes de manejo es un elemento clave para lidiar con incertidumbres e inconsistencias desde el procedimiento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988278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68" y="325802"/>
            <a:ext cx="11740463" cy="582326"/>
          </a:xfrm>
        </p:spPr>
        <p:txBody>
          <a:bodyPr>
            <a:normAutofit fontScale="90000"/>
          </a:bodyPr>
          <a:lstStyle/>
          <a:p>
            <a:r>
              <a:rPr lang="en-AU" dirty="0"/>
              <a:t>Gracias!!</a:t>
            </a:r>
          </a:p>
        </p:txBody>
      </p:sp>
      <p:pic>
        <p:nvPicPr>
          <p:cNvPr id="8" name="Imagen 1" descr="C:\Documents and Settings\carolina.irarrazabal\Escritorio\CAROLINA IRARRAZABAL\I F O P\IFOP Corporativo\Versiones Logo Ifop AI\Logoword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088" y="4709511"/>
            <a:ext cx="1957420" cy="10739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9118659" y="5875831"/>
            <a:ext cx="2693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b="1" dirty="0" err="1">
                <a:solidFill>
                  <a:schemeClr val="bg2">
                    <a:lumMod val="50000"/>
                  </a:schemeClr>
                </a:solidFill>
                <a:latin typeface="Euphemia" panose="020B0503040102020104" pitchFamily="34" charset="0"/>
              </a:rPr>
              <a:t>Instituto</a:t>
            </a:r>
            <a:r>
              <a:rPr lang="en-AU" sz="1400" b="1" dirty="0">
                <a:solidFill>
                  <a:schemeClr val="bg2">
                    <a:lumMod val="50000"/>
                  </a:schemeClr>
                </a:solidFill>
                <a:latin typeface="Euphemia" panose="020B0503040102020104" pitchFamily="34" charset="0"/>
              </a:rPr>
              <a:t> de </a:t>
            </a:r>
            <a:r>
              <a:rPr lang="en-AU" sz="1400" b="1" dirty="0" err="1">
                <a:solidFill>
                  <a:schemeClr val="bg2">
                    <a:lumMod val="50000"/>
                  </a:schemeClr>
                </a:solidFill>
                <a:latin typeface="Euphemia" panose="020B0503040102020104" pitchFamily="34" charset="0"/>
              </a:rPr>
              <a:t>Fomento</a:t>
            </a:r>
            <a:r>
              <a:rPr lang="en-AU" sz="1400" b="1" dirty="0">
                <a:solidFill>
                  <a:schemeClr val="bg2">
                    <a:lumMod val="50000"/>
                  </a:schemeClr>
                </a:solidFill>
                <a:latin typeface="Euphemia" panose="020B0503040102020104" pitchFamily="34" charset="0"/>
              </a:rPr>
              <a:t> </a:t>
            </a:r>
            <a:r>
              <a:rPr lang="en-AU" sz="1400" b="1" dirty="0" err="1">
                <a:solidFill>
                  <a:schemeClr val="bg2">
                    <a:lumMod val="50000"/>
                  </a:schemeClr>
                </a:solidFill>
                <a:latin typeface="Euphemia" panose="020B0503040102020104" pitchFamily="34" charset="0"/>
              </a:rPr>
              <a:t>Pesquero</a:t>
            </a:r>
            <a:endParaRPr lang="en-AU" sz="1400" b="1" dirty="0">
              <a:solidFill>
                <a:schemeClr val="bg2">
                  <a:lumMod val="50000"/>
                </a:schemeClr>
              </a:solidFill>
              <a:latin typeface="Euphemia" panose="020B0503040102020104" pitchFamily="34" charset="0"/>
            </a:endParaRPr>
          </a:p>
          <a:p>
            <a:pPr algn="ctr"/>
            <a:r>
              <a:rPr lang="en-AU" sz="1400" b="1" dirty="0">
                <a:solidFill>
                  <a:schemeClr val="bg2">
                    <a:lumMod val="50000"/>
                  </a:schemeClr>
                </a:solidFill>
                <a:latin typeface="Euphemia" panose="020B0503040102020104" pitchFamily="34" charset="0"/>
              </a:rPr>
              <a:t>Chile</a:t>
            </a:r>
          </a:p>
        </p:txBody>
      </p:sp>
    </p:spTree>
    <p:extLst>
      <p:ext uri="{BB962C8B-B14F-4D97-AF65-F5344CB8AC3E}">
        <p14:creationId xmlns:p14="http://schemas.microsoft.com/office/powerpoint/2010/main" val="4085552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365297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 dirty="0"/>
              <a:t>Avances recientes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32224D8-3B1D-452E-A485-F9B486434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00" y="1239792"/>
            <a:ext cx="101727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9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99" y="301625"/>
            <a:ext cx="10914893" cy="688975"/>
          </a:xfrm>
        </p:spPr>
        <p:txBody>
          <a:bodyPr>
            <a:normAutofit fontScale="90000"/>
          </a:bodyPr>
          <a:lstStyle/>
          <a:p>
            <a:r>
              <a:rPr lang="es-CL" dirty="0"/>
              <a:t>Variaciones en los criterios para la toma de decisión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7760" y="1180765"/>
            <a:ext cx="6058732" cy="5170616"/>
            <a:chOff x="227760" y="1180765"/>
            <a:chExt cx="6058732" cy="5170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4" r="40719"/>
            <a:stretch/>
          </p:blipFill>
          <p:spPr>
            <a:xfrm>
              <a:off x="2006600" y="1180765"/>
              <a:ext cx="4127500" cy="480127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71"/>
            <a:stretch/>
          </p:blipFill>
          <p:spPr>
            <a:xfrm>
              <a:off x="227760" y="1180765"/>
              <a:ext cx="1677240" cy="480127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65500" y="6054816"/>
              <a:ext cx="2920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Projection use constant catch to stabilize SB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78300" y="35814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</a:rPr>
                <a:t>*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0400" y="598204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</a:rPr>
                <a:t>*</a:t>
              </a:r>
            </a:p>
          </p:txBody>
        </p:sp>
      </p:grp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6540500" y="1685925"/>
            <a:ext cx="5181600" cy="4351338"/>
          </a:xfrm>
        </p:spPr>
        <p:txBody>
          <a:bodyPr/>
          <a:lstStyle/>
          <a:p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Antes 2008</a:t>
            </a:r>
            <a:r>
              <a:rPr lang="es-CL" dirty="0"/>
              <a:t>: No existía un procedimiento para la incorporación de las opiniones científicas en el proceso de toma de decisión.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2009 – 2013</a:t>
            </a:r>
            <a:r>
              <a:rPr lang="es-CL" dirty="0"/>
              <a:t>: Se establece un comité científico asesor. No decisivo en el proceso.</a:t>
            </a:r>
          </a:p>
        </p:txBody>
      </p:sp>
    </p:spTree>
    <p:extLst>
      <p:ext uri="{BB962C8B-B14F-4D97-AF65-F5344CB8AC3E}">
        <p14:creationId xmlns:p14="http://schemas.microsoft.com/office/powerpoint/2010/main" val="318423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26200" y="1690687"/>
            <a:ext cx="5538040" cy="4660693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Durante 2013</a:t>
            </a:r>
            <a:r>
              <a:rPr lang="es-CL" dirty="0"/>
              <a:t>: Importantes modificaciones en la Ley de Pesca Chilena</a:t>
            </a:r>
          </a:p>
          <a:p>
            <a:endParaRPr lang="es-CL" dirty="0"/>
          </a:p>
          <a:p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Desde enero2014</a:t>
            </a:r>
            <a:r>
              <a:rPr lang="es-CL" dirty="0"/>
              <a:t>, se establecen puntos de referencia (PR) explícitos orientados a definir objetivos de manejos basados en el RMS </a:t>
            </a:r>
            <a:br>
              <a:rPr lang="es-CL" dirty="0"/>
            </a:br>
            <a:r>
              <a:rPr lang="es-CL" dirty="0"/>
              <a:t>(</a:t>
            </a:r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AU" b="1" baseline="-25000" dirty="0">
                <a:solidFill>
                  <a:schemeClr val="accent6">
                    <a:lumMod val="50000"/>
                  </a:schemeClr>
                </a:solidFill>
              </a:rPr>
              <a:t>MSY</a:t>
            </a:r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 -- SB</a:t>
            </a:r>
            <a:r>
              <a:rPr lang="en-AU" b="1" baseline="-25000" dirty="0">
                <a:solidFill>
                  <a:schemeClr val="accent6">
                    <a:lumMod val="50000"/>
                  </a:schemeClr>
                </a:solidFill>
              </a:rPr>
              <a:t>MSY</a:t>
            </a:r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L" dirty="0"/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7760" y="1180765"/>
            <a:ext cx="6058732" cy="5170616"/>
            <a:chOff x="227760" y="1180765"/>
            <a:chExt cx="6058732" cy="5170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4" r="40719"/>
            <a:stretch/>
          </p:blipFill>
          <p:spPr>
            <a:xfrm>
              <a:off x="2006600" y="1180765"/>
              <a:ext cx="4127500" cy="480127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71"/>
            <a:stretch/>
          </p:blipFill>
          <p:spPr>
            <a:xfrm>
              <a:off x="227760" y="1180765"/>
              <a:ext cx="1677240" cy="480127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65500" y="6054816"/>
              <a:ext cx="2920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Projection use constant catch to stabilize SB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78300" y="35814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</a:rPr>
                <a:t>*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0400" y="598204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</a:rPr>
                <a:t>*</a:t>
              </a: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E5ADA33-240B-47C3-9B1B-841C9B74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99" y="301625"/>
            <a:ext cx="10914893" cy="688975"/>
          </a:xfrm>
        </p:spPr>
        <p:txBody>
          <a:bodyPr>
            <a:normAutofit fontScale="90000"/>
          </a:bodyPr>
          <a:lstStyle/>
          <a:p>
            <a:r>
              <a:rPr lang="es-CL" dirty="0"/>
              <a:t>Variaciones en los criterios para la toma de decisión</a:t>
            </a:r>
          </a:p>
        </p:txBody>
      </p:sp>
    </p:spTree>
    <p:extLst>
      <p:ext uri="{BB962C8B-B14F-4D97-AF65-F5344CB8AC3E}">
        <p14:creationId xmlns:p14="http://schemas.microsoft.com/office/powerpoint/2010/main" val="228674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365297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/>
              <a:t>Posterior a las enmiendas de la Ley de Pesca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4310" y="1624835"/>
            <a:ext cx="7924800" cy="4247003"/>
            <a:chOff x="1565610" y="1535935"/>
            <a:chExt cx="7924800" cy="4247003"/>
          </a:xfrm>
        </p:grpSpPr>
        <p:grpSp>
          <p:nvGrpSpPr>
            <p:cNvPr id="16" name="Group 15"/>
            <p:cNvGrpSpPr/>
            <p:nvPr/>
          </p:nvGrpSpPr>
          <p:grpSpPr>
            <a:xfrm>
              <a:off x="1565610" y="1535935"/>
              <a:ext cx="7924800" cy="4247003"/>
              <a:chOff x="723441" y="2240096"/>
              <a:chExt cx="7924800" cy="424700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3441" y="2240096"/>
                <a:ext cx="7924800" cy="3810000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2124572" y="2631195"/>
                <a:ext cx="5550512" cy="3855904"/>
                <a:chOff x="2124572" y="2399841"/>
                <a:chExt cx="5550512" cy="3855904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2124572" y="2399841"/>
                  <a:ext cx="0" cy="385590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2730346" y="2399841"/>
                  <a:ext cx="0" cy="385590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3378505" y="2399841"/>
                  <a:ext cx="0" cy="385590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3984433" y="2399841"/>
                  <a:ext cx="0" cy="385590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4590361" y="2399841"/>
                  <a:ext cx="0" cy="385590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5229339" y="2399841"/>
                  <a:ext cx="0" cy="385590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5835267" y="2399841"/>
                  <a:ext cx="0" cy="385590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452211" y="2399841"/>
                  <a:ext cx="0" cy="385590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7069156" y="2399841"/>
                  <a:ext cx="0" cy="385590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7675084" y="2399841"/>
                  <a:ext cx="0" cy="385590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>
              <a:off x="2390660" y="5446005"/>
              <a:ext cx="5537812" cy="31765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Before Law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28471" y="5446005"/>
              <a:ext cx="1511139" cy="31765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After Law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045212" y="821877"/>
            <a:ext cx="40477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/>
          </a:p>
          <a:p>
            <a:r>
              <a:rPr lang="es-CL" sz="2000" dirty="0">
                <a:solidFill>
                  <a:schemeClr val="accent2">
                    <a:lumMod val="75000"/>
                  </a:schemeClr>
                </a:solidFill>
              </a:rPr>
              <a:t>2014-2015</a:t>
            </a:r>
            <a:r>
              <a:rPr lang="es-CL" sz="2000" dirty="0"/>
              <a:t>:  El impacto de reducción de capturas asociadas a los nuevos PBR, sumado a las incertidumbres del modelo de evaluación (CPUE, madurez, stock compartido), ha sido interiorizado por los operadores industriales.</a:t>
            </a:r>
          </a:p>
          <a:p>
            <a:endParaRPr lang="es-C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/>
              <a:t>Inversión en investigación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/>
              <a:t>Trasparentar información de la actividad de pesca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/>
              <a:t>Participar en instancias colaborativas</a:t>
            </a:r>
          </a:p>
          <a:p>
            <a:endParaRPr lang="es-CL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781" y="6112047"/>
            <a:ext cx="869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SSP, 2014</a:t>
            </a:r>
          </a:p>
        </p:txBody>
      </p:sp>
    </p:spTree>
    <p:extLst>
      <p:ext uri="{BB962C8B-B14F-4D97-AF65-F5344CB8AC3E}">
        <p14:creationId xmlns:p14="http://schemas.microsoft.com/office/powerpoint/2010/main" val="156351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365297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 dirty="0"/>
              <a:t>Posterior a las enmiendas de la Ley de Pesca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4310" y="1624835"/>
            <a:ext cx="7924800" cy="4247003"/>
            <a:chOff x="1565610" y="1535935"/>
            <a:chExt cx="7924800" cy="4247003"/>
          </a:xfrm>
        </p:grpSpPr>
        <p:grpSp>
          <p:nvGrpSpPr>
            <p:cNvPr id="16" name="Group 15"/>
            <p:cNvGrpSpPr/>
            <p:nvPr/>
          </p:nvGrpSpPr>
          <p:grpSpPr>
            <a:xfrm>
              <a:off x="1565610" y="1535935"/>
              <a:ext cx="7924800" cy="4247003"/>
              <a:chOff x="723441" y="2240096"/>
              <a:chExt cx="7924800" cy="424700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3441" y="2240096"/>
                <a:ext cx="7924800" cy="3810000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2124572" y="2631195"/>
                <a:ext cx="5550512" cy="3855904"/>
                <a:chOff x="2124572" y="2399841"/>
                <a:chExt cx="5550512" cy="3855904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2124572" y="2399841"/>
                  <a:ext cx="0" cy="385590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2730346" y="2399841"/>
                  <a:ext cx="0" cy="385590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3378505" y="2399841"/>
                  <a:ext cx="0" cy="385590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3984433" y="2399841"/>
                  <a:ext cx="0" cy="385590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4590361" y="2399841"/>
                  <a:ext cx="0" cy="385590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5229339" y="2399841"/>
                  <a:ext cx="0" cy="385590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5835267" y="2399841"/>
                  <a:ext cx="0" cy="385590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452211" y="2399841"/>
                  <a:ext cx="0" cy="385590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7069156" y="2399841"/>
                  <a:ext cx="0" cy="385590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7675084" y="2399841"/>
                  <a:ext cx="0" cy="385590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>
              <a:off x="2390660" y="5446005"/>
              <a:ext cx="5537812" cy="31765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Antes de la Ley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28471" y="5446005"/>
              <a:ext cx="1511139" cy="31765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/>
                <a:t>Después</a:t>
              </a:r>
              <a:r>
                <a:rPr lang="en-AU" dirty="0"/>
                <a:t> Ley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045212" y="821877"/>
            <a:ext cx="40477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/>
          </a:p>
          <a:p>
            <a:r>
              <a:rPr lang="es-CL" sz="2000" dirty="0">
                <a:solidFill>
                  <a:schemeClr val="accent2">
                    <a:lumMod val="75000"/>
                  </a:schemeClr>
                </a:solidFill>
              </a:rPr>
              <a:t>2014-2015</a:t>
            </a:r>
            <a:r>
              <a:rPr lang="es-CL" sz="2000" dirty="0"/>
              <a:t>:  </a:t>
            </a:r>
            <a:r>
              <a:rPr lang="es-CL" sz="2000" dirty="0">
                <a:solidFill>
                  <a:schemeClr val="bg1">
                    <a:lumMod val="75000"/>
                  </a:schemeClr>
                </a:solidFill>
              </a:rPr>
              <a:t>El impacto de reducción de capturas asociadas a los nuevos PBR, sumado a las incertidumbres del modelo de evaluación (CPUE, madurez, stock compartido), ha sido interiorizado por los operadores industriales.</a:t>
            </a:r>
          </a:p>
          <a:p>
            <a:endParaRPr lang="es-CL" sz="2000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720536B-12D1-45A5-B457-D4F258BEB540}"/>
              </a:ext>
            </a:extLst>
          </p:cNvPr>
          <p:cNvCxnSpPr/>
          <p:nvPr/>
        </p:nvCxnSpPr>
        <p:spPr>
          <a:xfrm flipH="1">
            <a:off x="1988191" y="4353886"/>
            <a:ext cx="6057021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A0624F3E-0555-40D2-A094-DF9366BB9DB4}"/>
              </a:ext>
            </a:extLst>
          </p:cNvPr>
          <p:cNvCxnSpPr/>
          <p:nvPr/>
        </p:nvCxnSpPr>
        <p:spPr>
          <a:xfrm flipH="1">
            <a:off x="1997978" y="3969390"/>
            <a:ext cx="6057021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angle 19">
            <a:extLst>
              <a:ext uri="{FF2B5EF4-FFF2-40B4-BE49-F238E27FC236}">
                <a16:creationId xmlns:a16="http://schemas.microsoft.com/office/drawing/2014/main" id="{23F805AE-79C8-45BF-B9DF-66289788CCC8}"/>
              </a:ext>
            </a:extLst>
          </p:cNvPr>
          <p:cNvSpPr/>
          <p:nvPr/>
        </p:nvSpPr>
        <p:spPr>
          <a:xfrm>
            <a:off x="8246378" y="3249725"/>
            <a:ext cx="39127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/>
          </a:p>
          <a:p>
            <a:r>
              <a:rPr lang="es-CL" sz="2000" dirty="0">
                <a:solidFill>
                  <a:schemeClr val="accent2">
                    <a:lumMod val="75000"/>
                  </a:schemeClr>
                </a:solidFill>
              </a:rPr>
              <a:t>Impacto</a:t>
            </a:r>
            <a:r>
              <a:rPr lang="es-CL" sz="2000" dirty="0"/>
              <a:t>: No cambios relevantes en la asesoría modelo-basada.</a:t>
            </a:r>
          </a:p>
          <a:p>
            <a:endParaRPr lang="es-C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/>
              <a:t>Conexión con el marco de referencia?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/>
              <a:t>Asesoría modelo-basada?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/>
              <a:t>Puntos Biológicos de Referencia?</a:t>
            </a:r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94502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DF9D0F-0421-4196-82D1-5A1EF7F4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77" y="993492"/>
            <a:ext cx="4934344" cy="4942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365297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 dirty="0"/>
              <a:t>El actual escenario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37200" y="1430109"/>
            <a:ext cx="6261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/>
          </a:p>
          <a:p>
            <a:r>
              <a:rPr lang="es-CL" sz="2000" dirty="0">
                <a:solidFill>
                  <a:schemeClr val="accent2">
                    <a:lumMod val="75000"/>
                  </a:schemeClr>
                </a:solidFill>
              </a:rPr>
              <a:t>2014 – 2016</a:t>
            </a:r>
            <a:r>
              <a:rPr lang="es-CL" sz="2000" dirty="0"/>
              <a:t>:  El marco de manejo basado en proxy-MSY </a:t>
            </a:r>
            <a:r>
              <a:rPr lang="es-CL" sz="2000" dirty="0" err="1"/>
              <a:t>PBRs</a:t>
            </a:r>
            <a:r>
              <a:rPr lang="es-CL" sz="2000" dirty="0"/>
              <a:t> otorga una visión actual del estado de la población y la pesquería en base a la mortalidad por pesca (F) y la biomasa desovante (B)</a:t>
            </a:r>
          </a:p>
          <a:p>
            <a:endParaRPr lang="es-CL" sz="2000" dirty="0"/>
          </a:p>
        </p:txBody>
      </p:sp>
      <p:sp>
        <p:nvSpPr>
          <p:cNvPr id="23" name="Rectangle 22"/>
          <p:cNvSpPr/>
          <p:nvPr/>
        </p:nvSpPr>
        <p:spPr>
          <a:xfrm>
            <a:off x="957918" y="1085368"/>
            <a:ext cx="635990" cy="276953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2639458" y="3854907"/>
            <a:ext cx="2368770" cy="1337877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/>
          <p:cNvSpPr txBox="1"/>
          <p:nvPr/>
        </p:nvSpPr>
        <p:spPr>
          <a:xfrm>
            <a:off x="3045358" y="3265941"/>
            <a:ext cx="947802" cy="3664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2">
                    <a:lumMod val="50000"/>
                  </a:schemeClr>
                </a:solidFill>
              </a:rPr>
              <a:t>&gt;&gt;&gt; 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73240" y="3992455"/>
            <a:ext cx="84133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A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AU" b="1" dirty="0">
                <a:solidFill>
                  <a:schemeClr val="accent2">
                    <a:lumMod val="50000"/>
                  </a:schemeClr>
                </a:solidFill>
              </a:rPr>
              <a:t>&lt;&lt;&lt;SB</a:t>
            </a:r>
          </a:p>
          <a:p>
            <a:endParaRPr lang="en-A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15914" y="5986188"/>
            <a:ext cx="3685664" cy="661423"/>
            <a:chOff x="1181100" y="5571857"/>
            <a:chExt cx="3685664" cy="661423"/>
          </a:xfrm>
        </p:grpSpPr>
        <p:sp>
          <p:nvSpPr>
            <p:cNvPr id="24" name="Rectangle 23"/>
            <p:cNvSpPr/>
            <p:nvPr/>
          </p:nvSpPr>
          <p:spPr>
            <a:xfrm>
              <a:off x="1181100" y="5617796"/>
              <a:ext cx="215900" cy="2159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81100" y="5971442"/>
              <a:ext cx="203200" cy="215900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42878" y="5925503"/>
              <a:ext cx="12409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/>
                <a:t>Sub-</a:t>
              </a:r>
              <a:r>
                <a:rPr lang="en-AU" sz="1400" dirty="0" err="1"/>
                <a:t>explotado</a:t>
              </a:r>
              <a:endParaRPr lang="en-AU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42878" y="5571857"/>
              <a:ext cx="34238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 err="1"/>
                <a:t>Explotado</a:t>
              </a:r>
              <a:r>
                <a:rPr lang="en-AU" sz="1400" dirty="0"/>
                <a:t> (</a:t>
              </a:r>
              <a:r>
                <a:rPr lang="en-AU" sz="1400" dirty="0" err="1"/>
                <a:t>sobrepesca</a:t>
              </a:r>
              <a:r>
                <a:rPr lang="en-AU" sz="1400" dirty="0"/>
                <a:t> + </a:t>
              </a:r>
              <a:r>
                <a:rPr lang="en-AU" sz="1400" dirty="0" err="1"/>
                <a:t>sobre-explotación</a:t>
              </a:r>
              <a:r>
                <a:rPr lang="en-AU" sz="1400" dirty="0"/>
                <a:t> 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71369" y="6410315"/>
            <a:ext cx="1230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err="1"/>
              <a:t>Tascheri</a:t>
            </a:r>
            <a:r>
              <a:rPr lang="en-AU" sz="1400" i="1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67452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DF9D0F-0421-4196-82D1-5A1EF7F4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77" y="993492"/>
            <a:ext cx="4934344" cy="4942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365297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 dirty="0"/>
              <a:t>El actual escenario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37200" y="1430109"/>
            <a:ext cx="62611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/>
          </a:p>
          <a:p>
            <a:r>
              <a:rPr lang="es-CL" sz="2000" dirty="0">
                <a:solidFill>
                  <a:schemeClr val="accent2">
                    <a:lumMod val="75000"/>
                  </a:schemeClr>
                </a:solidFill>
              </a:rPr>
              <a:t>2014 – 2016</a:t>
            </a:r>
            <a:r>
              <a:rPr lang="es-CL" sz="2000" dirty="0"/>
              <a:t>:  El marco de manejo basado en proxy-MSY </a:t>
            </a:r>
            <a:r>
              <a:rPr lang="es-CL" sz="2000" dirty="0" err="1"/>
              <a:t>PBRs</a:t>
            </a:r>
            <a:r>
              <a:rPr lang="es-CL" sz="2000" dirty="0"/>
              <a:t> otorga una visión actual del estado de la población y la pesquería en base a la mortalidad por pesca (F) y la biomasa desovante (B)</a:t>
            </a:r>
          </a:p>
          <a:p>
            <a:endParaRPr lang="es-CL" sz="2000" dirty="0"/>
          </a:p>
          <a:p>
            <a:r>
              <a:rPr lang="es-CL" sz="2000" dirty="0"/>
              <a:t>Este estado actual debe ser complementado con las rutas para alcanzar los objetivos de manejo, estas rutas normalmente son definidas por las Reglas de Control de Capturas (HCR)</a:t>
            </a:r>
          </a:p>
          <a:p>
            <a:endParaRPr lang="es-CL" sz="2000" dirty="0"/>
          </a:p>
        </p:txBody>
      </p:sp>
      <p:sp>
        <p:nvSpPr>
          <p:cNvPr id="23" name="Rectangle 22"/>
          <p:cNvSpPr/>
          <p:nvPr/>
        </p:nvSpPr>
        <p:spPr>
          <a:xfrm>
            <a:off x="957918" y="1085368"/>
            <a:ext cx="635990" cy="276953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2639458" y="3854907"/>
            <a:ext cx="2368770" cy="1337877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/>
          <p:cNvSpPr txBox="1"/>
          <p:nvPr/>
        </p:nvSpPr>
        <p:spPr>
          <a:xfrm>
            <a:off x="3045358" y="3265941"/>
            <a:ext cx="947802" cy="3664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2">
                    <a:lumMod val="50000"/>
                  </a:schemeClr>
                </a:solidFill>
              </a:rPr>
              <a:t>&gt;&gt;&gt; 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73240" y="3992455"/>
            <a:ext cx="84133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A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AU" b="1" dirty="0">
                <a:solidFill>
                  <a:schemeClr val="accent2">
                    <a:lumMod val="50000"/>
                  </a:schemeClr>
                </a:solidFill>
              </a:rPr>
              <a:t>&lt;&lt;&lt;SB</a:t>
            </a:r>
          </a:p>
          <a:p>
            <a:endParaRPr lang="en-A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15914" y="5986188"/>
            <a:ext cx="3685664" cy="661423"/>
            <a:chOff x="1181100" y="5571857"/>
            <a:chExt cx="3685664" cy="661423"/>
          </a:xfrm>
        </p:grpSpPr>
        <p:sp>
          <p:nvSpPr>
            <p:cNvPr id="24" name="Rectangle 23"/>
            <p:cNvSpPr/>
            <p:nvPr/>
          </p:nvSpPr>
          <p:spPr>
            <a:xfrm>
              <a:off x="1181100" y="5617796"/>
              <a:ext cx="215900" cy="2159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81100" y="5971442"/>
              <a:ext cx="203200" cy="215900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42878" y="5925503"/>
              <a:ext cx="12409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/>
                <a:t>Sub-</a:t>
              </a:r>
              <a:r>
                <a:rPr lang="en-AU" sz="1400" dirty="0" err="1"/>
                <a:t>explotado</a:t>
              </a:r>
              <a:endParaRPr lang="en-AU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42878" y="5571857"/>
              <a:ext cx="34238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 err="1"/>
                <a:t>Explotado</a:t>
              </a:r>
              <a:r>
                <a:rPr lang="en-AU" sz="1400" dirty="0"/>
                <a:t> (</a:t>
              </a:r>
              <a:r>
                <a:rPr lang="en-AU" sz="1400" dirty="0" err="1"/>
                <a:t>sobrepesca</a:t>
              </a:r>
              <a:r>
                <a:rPr lang="en-AU" sz="1400" dirty="0"/>
                <a:t> + </a:t>
              </a:r>
              <a:r>
                <a:rPr lang="en-AU" sz="1400" dirty="0" err="1"/>
                <a:t>sobre-explotación</a:t>
              </a:r>
              <a:r>
                <a:rPr lang="en-AU" sz="1400" dirty="0"/>
                <a:t> 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71369" y="6410315"/>
            <a:ext cx="1230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err="1"/>
              <a:t>Tascheri</a:t>
            </a:r>
            <a:r>
              <a:rPr lang="en-AU" sz="1400" i="1" dirty="0"/>
              <a:t>, 2017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874CF80F-5929-4666-A747-9E044A2414CC}"/>
              </a:ext>
            </a:extLst>
          </p:cNvPr>
          <p:cNvSpPr/>
          <p:nvPr/>
        </p:nvSpPr>
        <p:spPr>
          <a:xfrm rot="1826089">
            <a:off x="1513872" y="3372374"/>
            <a:ext cx="1702965" cy="520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790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DF9D0F-0421-4196-82D1-5A1EF7F4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77" y="993492"/>
            <a:ext cx="4934344" cy="4942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81" y="365297"/>
            <a:ext cx="10365954" cy="582326"/>
          </a:xfrm>
        </p:spPr>
        <p:txBody>
          <a:bodyPr>
            <a:normAutofit fontScale="90000"/>
          </a:bodyPr>
          <a:lstStyle/>
          <a:p>
            <a:r>
              <a:rPr lang="es-CL" dirty="0"/>
              <a:t>El actual escenario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37200" y="1430109"/>
            <a:ext cx="62611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000" dirty="0"/>
          </a:p>
          <a:p>
            <a:r>
              <a:rPr lang="es-CL" sz="2000" dirty="0">
                <a:solidFill>
                  <a:schemeClr val="accent2">
                    <a:lumMod val="75000"/>
                  </a:schemeClr>
                </a:solidFill>
              </a:rPr>
              <a:t>2014 – 2016</a:t>
            </a:r>
            <a:r>
              <a:rPr lang="es-CL" sz="2000" dirty="0"/>
              <a:t>:  El marco de manejo basado en proxy-MSY </a:t>
            </a:r>
            <a:r>
              <a:rPr lang="es-CL" sz="2000" dirty="0" err="1"/>
              <a:t>PBRs</a:t>
            </a:r>
            <a:r>
              <a:rPr lang="es-CL" sz="2000" dirty="0"/>
              <a:t> otorga una visión actual del estado de la población y la pesquería en base a la mortalidad por pesca (F) y la biomasa desovante (B)</a:t>
            </a:r>
          </a:p>
          <a:p>
            <a:endParaRPr lang="es-CL" sz="2000" dirty="0"/>
          </a:p>
          <a:p>
            <a:r>
              <a:rPr lang="es-CL" sz="2000" dirty="0"/>
              <a:t>Este estado actual debe ser complementado con las rutas para alcanzar los objetivos de manejo, estas rutas normalmente son definidas por las Reglas de Control de Capturas (HCR)</a:t>
            </a:r>
          </a:p>
          <a:p>
            <a:endParaRPr lang="es-CL" sz="2000" dirty="0"/>
          </a:p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Cuales son los impactos de incorporar </a:t>
            </a:r>
            <a:r>
              <a:rPr lang="es-CL" sz="2000" b="1" dirty="0" err="1">
                <a:solidFill>
                  <a:schemeClr val="accent1">
                    <a:lumMod val="75000"/>
                  </a:schemeClr>
                </a:solidFill>
              </a:rPr>
              <a:t>RCCs</a:t>
            </a:r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 en el proceso de toma de decisión?</a:t>
            </a:r>
          </a:p>
          <a:p>
            <a:endParaRPr lang="es-C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Es posible balancear indicadores de desempeño que representen los intereses de los usuarios?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7918" y="1085368"/>
            <a:ext cx="635990" cy="276953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2639458" y="3854907"/>
            <a:ext cx="2368770" cy="1337877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/>
          <p:cNvSpPr txBox="1"/>
          <p:nvPr/>
        </p:nvSpPr>
        <p:spPr>
          <a:xfrm>
            <a:off x="3045358" y="3265941"/>
            <a:ext cx="947802" cy="3664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2">
                    <a:lumMod val="50000"/>
                  </a:schemeClr>
                </a:solidFill>
              </a:rPr>
              <a:t>&gt;&gt;&gt; 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73240" y="3992455"/>
            <a:ext cx="84133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A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AU" b="1" dirty="0">
                <a:solidFill>
                  <a:schemeClr val="accent2">
                    <a:lumMod val="50000"/>
                  </a:schemeClr>
                </a:solidFill>
              </a:rPr>
              <a:t>&lt;&lt;&lt;SB</a:t>
            </a:r>
          </a:p>
          <a:p>
            <a:endParaRPr lang="en-A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15914" y="5986188"/>
            <a:ext cx="3685664" cy="661423"/>
            <a:chOff x="1181100" y="5571857"/>
            <a:chExt cx="3685664" cy="661423"/>
          </a:xfrm>
        </p:grpSpPr>
        <p:sp>
          <p:nvSpPr>
            <p:cNvPr id="24" name="Rectangle 23"/>
            <p:cNvSpPr/>
            <p:nvPr/>
          </p:nvSpPr>
          <p:spPr>
            <a:xfrm>
              <a:off x="1181100" y="5617796"/>
              <a:ext cx="215900" cy="2159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81100" y="5971442"/>
              <a:ext cx="203200" cy="215900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42878" y="5925503"/>
              <a:ext cx="12409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/>
                <a:t>Sub-</a:t>
              </a:r>
              <a:r>
                <a:rPr lang="en-AU" sz="1400" dirty="0" err="1"/>
                <a:t>explotado</a:t>
              </a:r>
              <a:endParaRPr lang="en-AU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42878" y="5571857"/>
              <a:ext cx="34238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 err="1"/>
                <a:t>Explotado</a:t>
              </a:r>
              <a:r>
                <a:rPr lang="en-AU" sz="1400" dirty="0"/>
                <a:t> (</a:t>
              </a:r>
              <a:r>
                <a:rPr lang="en-AU" sz="1400" dirty="0" err="1"/>
                <a:t>sobrepesca</a:t>
              </a:r>
              <a:r>
                <a:rPr lang="en-AU" sz="1400" dirty="0"/>
                <a:t> + </a:t>
              </a:r>
              <a:r>
                <a:rPr lang="en-AU" sz="1400" dirty="0" err="1"/>
                <a:t>sobre-explotación</a:t>
              </a:r>
              <a:r>
                <a:rPr lang="en-AU" sz="1400" dirty="0"/>
                <a:t> 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71369" y="6410315"/>
            <a:ext cx="1230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err="1"/>
              <a:t>Tascheri</a:t>
            </a:r>
            <a:r>
              <a:rPr lang="en-AU" sz="1400" i="1" dirty="0"/>
              <a:t>, 2017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E6839B5C-E9FF-4889-B8A2-9F22177F58E8}"/>
              </a:ext>
            </a:extLst>
          </p:cNvPr>
          <p:cNvSpPr/>
          <p:nvPr/>
        </p:nvSpPr>
        <p:spPr>
          <a:xfrm rot="1826089">
            <a:off x="1513872" y="3372374"/>
            <a:ext cx="1702965" cy="520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7024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961</Words>
  <Application>Microsoft Office PowerPoint</Application>
  <PresentationFormat>Panorámica</PresentationFormat>
  <Paragraphs>201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Euphemia</vt:lpstr>
      <vt:lpstr>Symbol</vt:lpstr>
      <vt:lpstr>Times New Roman</vt:lpstr>
      <vt:lpstr>Office Theme</vt:lpstr>
      <vt:lpstr>Importancia de las reglas de control de captura en la explotación de bacalao de profundidad</vt:lpstr>
      <vt:lpstr>Capturas históricas de Bacalao</vt:lpstr>
      <vt:lpstr>Variaciones en los criterios para la toma de decisión</vt:lpstr>
      <vt:lpstr>Variaciones en los criterios para la toma de decisión</vt:lpstr>
      <vt:lpstr>Posterior a las enmiendas de la Ley de Pesca</vt:lpstr>
      <vt:lpstr>Posterior a las enmiendas de la Ley de Pesca</vt:lpstr>
      <vt:lpstr>El actual escenario</vt:lpstr>
      <vt:lpstr>El actual escenario</vt:lpstr>
      <vt:lpstr>El actual escenario</vt:lpstr>
      <vt:lpstr>Qué tipo de RCCs?</vt:lpstr>
      <vt:lpstr>Qué tipo de RCC debería  implementarse?</vt:lpstr>
      <vt:lpstr>Qué tipo de RCC debería  implementarse?</vt:lpstr>
      <vt:lpstr>Reglas de control de captura</vt:lpstr>
      <vt:lpstr>Reglas de control de captura</vt:lpstr>
      <vt:lpstr>Reglas de control de captura</vt:lpstr>
      <vt:lpstr>Impactos</vt:lpstr>
      <vt:lpstr>Impactos</vt:lpstr>
      <vt:lpstr>Impactos</vt:lpstr>
      <vt:lpstr>Impactos</vt:lpstr>
      <vt:lpstr>Impactos</vt:lpstr>
      <vt:lpstr>Impactos</vt:lpstr>
      <vt:lpstr>Impactos</vt:lpstr>
      <vt:lpstr>Impactos</vt:lpstr>
      <vt:lpstr>Impactos</vt:lpstr>
      <vt:lpstr>Conclusiones</vt:lpstr>
      <vt:lpstr>Gracias!!</vt:lpstr>
      <vt:lpstr>Avances recientes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Juan-Carlos Quiroz</dc:creator>
  <cp:lastModifiedBy>Juan Quiroz Espinosa</cp:lastModifiedBy>
  <cp:revision>87</cp:revision>
  <dcterms:created xsi:type="dcterms:W3CDTF">2015-10-10T21:31:55Z</dcterms:created>
  <dcterms:modified xsi:type="dcterms:W3CDTF">2017-08-07T19:38:56Z</dcterms:modified>
</cp:coreProperties>
</file>