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0D4DDFE-5569-4702-8606-980FEF4D4507}">
  <a:tblStyle styleId="{00D4DDFE-5569-4702-8606-980FEF4D450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Estos animales también son algunos de los individuos con mayor recapturas en los dos set fotográficos.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Estos animales también son algunos de los individuos con mayor recapturas en los dos set fotográficos.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Shape 34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Shape 36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Shape 48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Shape 4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Shape 50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Shape 52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Shape 53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Shape 55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Shape 56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Shape 59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Shape 61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Shape 61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Shape 62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Shape 629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Shape 64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Shape 65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Shape 653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4" name="Shape 664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Shape 665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Shape 67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Shape 677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Estos animales también son algunos de los individuos con mayor recapturas en los dos set fotográficos.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13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28.jpg"/><Relationship Id="rId5" Type="http://schemas.openxmlformats.org/officeDocument/2006/relationships/image" Target="../media/image24.png"/><Relationship Id="rId6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4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25.jpg"/><Relationship Id="rId6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59.png"/><Relationship Id="rId5" Type="http://schemas.openxmlformats.org/officeDocument/2006/relationships/image" Target="../media/image4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56.gif"/><Relationship Id="rId5" Type="http://schemas.openxmlformats.org/officeDocument/2006/relationships/image" Target="../media/image6.png"/><Relationship Id="rId6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34.png"/><Relationship Id="rId11" Type="http://schemas.openxmlformats.org/officeDocument/2006/relationships/image" Target="../media/image36.jpg"/><Relationship Id="rId10" Type="http://schemas.openxmlformats.org/officeDocument/2006/relationships/image" Target="../media/image45.png"/><Relationship Id="rId9" Type="http://schemas.openxmlformats.org/officeDocument/2006/relationships/image" Target="../media/image41.png"/><Relationship Id="rId5" Type="http://schemas.openxmlformats.org/officeDocument/2006/relationships/image" Target="../media/image39.jpg"/><Relationship Id="rId6" Type="http://schemas.openxmlformats.org/officeDocument/2006/relationships/image" Target="../media/image40.png"/><Relationship Id="rId7" Type="http://schemas.openxmlformats.org/officeDocument/2006/relationships/image" Target="../media/image31.jpg"/><Relationship Id="rId8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46.jpg"/><Relationship Id="rId5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5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50.png"/><Relationship Id="rId5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Relationship Id="rId5" Type="http://schemas.openxmlformats.org/officeDocument/2006/relationships/image" Target="../media/image47.png"/><Relationship Id="rId6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6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4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5.png"/><Relationship Id="rId4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Relationship Id="rId4" Type="http://schemas.openxmlformats.org/officeDocument/2006/relationships/image" Target="../media/image69.png"/><Relationship Id="rId5" Type="http://schemas.openxmlformats.org/officeDocument/2006/relationships/image" Target="../media/image68.png"/><Relationship Id="rId6" Type="http://schemas.openxmlformats.org/officeDocument/2006/relationships/image" Target="../media/image5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64.jpg"/><Relationship Id="rId5" Type="http://schemas.openxmlformats.org/officeDocument/2006/relationships/image" Target="../media/image61.jpg"/><Relationship Id="rId6" Type="http://schemas.openxmlformats.org/officeDocument/2006/relationships/image" Target="../media/image63.png"/><Relationship Id="rId7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3.png"/><Relationship Id="rId4" Type="http://schemas.openxmlformats.org/officeDocument/2006/relationships/image" Target="../media/image61.jpg"/><Relationship Id="rId5" Type="http://schemas.openxmlformats.org/officeDocument/2006/relationships/image" Target="../media/image60.png"/><Relationship Id="rId6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1.jpg"/><Relationship Id="rId5" Type="http://schemas.openxmlformats.org/officeDocument/2006/relationships/image" Target="../media/image5.jpg"/><Relationship Id="rId6" Type="http://schemas.openxmlformats.org/officeDocument/2006/relationships/image" Target="../media/image9.png"/><Relationship Id="rId7" Type="http://schemas.openxmlformats.org/officeDocument/2006/relationships/image" Target="../media/image19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7.png"/><Relationship Id="rId9" Type="http://schemas.openxmlformats.org/officeDocument/2006/relationships/image" Target="../media/image5.jpg"/><Relationship Id="rId5" Type="http://schemas.openxmlformats.org/officeDocument/2006/relationships/image" Target="../media/image27.png"/><Relationship Id="rId6" Type="http://schemas.openxmlformats.org/officeDocument/2006/relationships/image" Target="../media/image15.png"/><Relationship Id="rId7" Type="http://schemas.openxmlformats.org/officeDocument/2006/relationships/image" Target="../media/image12.jpg"/><Relationship Id="rId8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-6790241" y="213184"/>
            <a:ext cx="15934241" cy="6644816"/>
            <a:chOff x="-6790241" y="213184"/>
            <a:chExt cx="15934241" cy="6644816"/>
          </a:xfrm>
        </p:grpSpPr>
        <p:grpSp>
          <p:nvGrpSpPr>
            <p:cNvPr id="90" name="Shape 90"/>
            <p:cNvGrpSpPr/>
            <p:nvPr/>
          </p:nvGrpSpPr>
          <p:grpSpPr>
            <a:xfrm>
              <a:off x="-6790241" y="213184"/>
              <a:ext cx="15934241" cy="6644816"/>
              <a:chOff x="-6790241" y="-315862"/>
              <a:chExt cx="15934241" cy="6644816"/>
            </a:xfrm>
          </p:grpSpPr>
          <p:pic>
            <p:nvPicPr>
              <p:cNvPr descr="Fondo_presentación.png" id="91" name="Shape 9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1946758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92" name="Shape 9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58352" y="-315862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3" name="Shape 93"/>
            <p:cNvGrpSpPr/>
            <p:nvPr/>
          </p:nvGrpSpPr>
          <p:grpSpPr>
            <a:xfrm>
              <a:off x="1073888" y="1935125"/>
              <a:ext cx="7410600" cy="3046676"/>
              <a:chOff x="1073888" y="1935125"/>
              <a:chExt cx="7410600" cy="3046676"/>
            </a:xfrm>
          </p:grpSpPr>
          <p:sp>
            <p:nvSpPr>
              <p:cNvPr id="94" name="Shape 94"/>
              <p:cNvSpPr txBox="1"/>
              <p:nvPr/>
            </p:nvSpPr>
            <p:spPr>
              <a:xfrm>
                <a:off x="1073888" y="1935125"/>
                <a:ext cx="7410600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s-CL" sz="2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“Avances y desafíos en la investigación asociativa propuesta por CEQUA para el estudio del Bacalao de profundidad </a:t>
                </a:r>
                <a:r>
                  <a:rPr b="0" i="1" lang="es-CL" sz="24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Dissotichus eloginoides”</a:t>
                </a:r>
                <a:endParaRPr b="0" i="1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Shape 95"/>
              <p:cNvSpPr txBox="1"/>
              <p:nvPr/>
            </p:nvSpPr>
            <p:spPr>
              <a:xfrm>
                <a:off x="4132260" y="4181582"/>
                <a:ext cx="1811650" cy="800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s-CL" sz="16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Paola Acuña Gómez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s-CL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04 agosto de 2017.</a:t>
                </a:r>
                <a:endParaRPr b="0" i="0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Shape 320"/>
          <p:cNvGrpSpPr/>
          <p:nvPr/>
        </p:nvGrpSpPr>
        <p:grpSpPr>
          <a:xfrm>
            <a:off x="359532" y="233464"/>
            <a:ext cx="8598852" cy="6418901"/>
            <a:chOff x="359532" y="233464"/>
            <a:chExt cx="8598852" cy="6418901"/>
          </a:xfrm>
        </p:grpSpPr>
        <p:grpSp>
          <p:nvGrpSpPr>
            <p:cNvPr id="321" name="Shape 321"/>
            <p:cNvGrpSpPr/>
            <p:nvPr/>
          </p:nvGrpSpPr>
          <p:grpSpPr>
            <a:xfrm>
              <a:off x="359532" y="233464"/>
              <a:ext cx="4608512" cy="2592288"/>
              <a:chOff x="0" y="0"/>
              <a:chExt cx="4608512" cy="2592288"/>
            </a:xfrm>
          </p:grpSpPr>
          <p:pic>
            <p:nvPicPr>
              <p:cNvPr descr="DSC_0062.JPG" id="322" name="Shape 322"/>
              <p:cNvPicPr preferRelativeResize="0"/>
              <p:nvPr/>
            </p:nvPicPr>
            <p:blipFill rotWithShape="1">
              <a:blip r:embed="rId3">
                <a:alphaModFix/>
              </a:blip>
              <a:srcRect b="24013" l="16926" r="32675" t="33463"/>
              <a:stretch/>
            </p:blipFill>
            <p:spPr>
              <a:xfrm>
                <a:off x="0" y="0"/>
                <a:ext cx="4608512" cy="25922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3" name="Shape 323"/>
              <p:cNvSpPr/>
              <p:nvPr/>
            </p:nvSpPr>
            <p:spPr>
              <a:xfrm>
                <a:off x="179512" y="185698"/>
                <a:ext cx="17281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Orca tipo D.</a:t>
                </a:r>
                <a:endParaRPr/>
              </a:p>
            </p:txBody>
          </p:sp>
        </p:grpSp>
        <p:grpSp>
          <p:nvGrpSpPr>
            <p:cNvPr id="324" name="Shape 324"/>
            <p:cNvGrpSpPr/>
            <p:nvPr/>
          </p:nvGrpSpPr>
          <p:grpSpPr>
            <a:xfrm>
              <a:off x="6012160" y="476672"/>
              <a:ext cx="2568424" cy="2847600"/>
              <a:chOff x="6012160" y="476672"/>
              <a:chExt cx="2568424" cy="2847600"/>
            </a:xfrm>
          </p:grpSpPr>
          <p:pic>
            <p:nvPicPr>
              <p:cNvPr descr="CH-D001-PTW20170217 (DSC_0057).JPG" id="325" name="Shape 325"/>
              <p:cNvPicPr preferRelativeResize="0"/>
              <p:nvPr/>
            </p:nvPicPr>
            <p:blipFill rotWithShape="1">
              <a:blip r:embed="rId4">
                <a:alphaModFix/>
              </a:blip>
              <a:srcRect b="9451" l="14175" r="13375" t="6584"/>
              <a:stretch/>
            </p:blipFill>
            <p:spPr>
              <a:xfrm>
                <a:off x="6012160" y="476672"/>
                <a:ext cx="2568424" cy="2847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6" name="Shape 326"/>
              <p:cNvSpPr/>
              <p:nvPr/>
            </p:nvSpPr>
            <p:spPr>
              <a:xfrm>
                <a:off x="7668344" y="548680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CH001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Shape 327"/>
            <p:cNvGrpSpPr/>
            <p:nvPr/>
          </p:nvGrpSpPr>
          <p:grpSpPr>
            <a:xfrm>
              <a:off x="1043608" y="3212976"/>
              <a:ext cx="2880320" cy="2847600"/>
              <a:chOff x="1043608" y="3212976"/>
              <a:chExt cx="2880320" cy="2847600"/>
            </a:xfrm>
          </p:grpSpPr>
          <p:pic>
            <p:nvPicPr>
              <p:cNvPr descr="CH-D004-PTW20170217 (DSC_0069).JPG" id="328" name="Shape 328"/>
              <p:cNvPicPr preferRelativeResize="0"/>
              <p:nvPr/>
            </p:nvPicPr>
            <p:blipFill rotWithShape="1">
              <a:blip r:embed="rId5">
                <a:alphaModFix/>
              </a:blip>
              <a:srcRect b="12816" l="12600" r="22825" t="0"/>
              <a:stretch/>
            </p:blipFill>
            <p:spPr>
              <a:xfrm>
                <a:off x="1043608" y="3212976"/>
                <a:ext cx="2847600" cy="2847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9" name="Shape 329"/>
              <p:cNvSpPr/>
              <p:nvPr/>
            </p:nvSpPr>
            <p:spPr>
              <a:xfrm>
                <a:off x="3120503" y="3284984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CH002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" name="Shape 330"/>
            <p:cNvGrpSpPr/>
            <p:nvPr/>
          </p:nvGrpSpPr>
          <p:grpSpPr>
            <a:xfrm>
              <a:off x="4139952" y="3429000"/>
              <a:ext cx="2592288" cy="2848707"/>
              <a:chOff x="4139952" y="3429000"/>
              <a:chExt cx="2592288" cy="2848707"/>
            </a:xfrm>
          </p:grpSpPr>
          <p:pic>
            <p:nvPicPr>
              <p:cNvPr descr="CH-D002-PTW20170217 (DSC_0064).JPG" id="331" name="Shape 33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18101" t="0"/>
              <a:stretch/>
            </p:blipFill>
            <p:spPr>
              <a:xfrm>
                <a:off x="4139952" y="3429000"/>
                <a:ext cx="2592288" cy="28487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2" name="Shape 332"/>
              <p:cNvSpPr/>
              <p:nvPr/>
            </p:nvSpPr>
            <p:spPr>
              <a:xfrm>
                <a:off x="5868144" y="3501008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CH004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Logo laboratorio predadores topes con fondo blanco.jpg" id="333" name="Shape 3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85154" y="5468787"/>
              <a:ext cx="973230" cy="11835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Shape 339"/>
          <p:cNvGrpSpPr/>
          <p:nvPr/>
        </p:nvGrpSpPr>
        <p:grpSpPr>
          <a:xfrm>
            <a:off x="-6790241" y="408035"/>
            <a:ext cx="15934241" cy="8093830"/>
            <a:chOff x="-6790241" y="408035"/>
            <a:chExt cx="15934241" cy="8093830"/>
          </a:xfrm>
        </p:grpSpPr>
        <p:pic>
          <p:nvPicPr>
            <p:cNvPr descr="Fondo_presentación.png" id="340" name="Shape 3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Shape 341"/>
            <p:cNvSpPr/>
            <p:nvPr/>
          </p:nvSpPr>
          <p:spPr>
            <a:xfrm>
              <a:off x="616687" y="2413338"/>
              <a:ext cx="7761769" cy="3416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 </a:t>
              </a:r>
              <a:r>
                <a:rPr b="0" i="0"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foto-id, nos permitirá entender la dinámica de las orcas en los mares del sur de Chile. Por ejemplo se esperaba encontrar solo la orca tipo A que interactuando, aparentemente también lo haría el tipo D (al igual sucede en las islas Crozet), pero en un área muy especifica. 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Tipo A: Es el más grande. Tiene una mancha ocular horizontal al eje cuerpo, no presenta coloración gris-amarillenta y su distribución es subantátrtica.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Tipo D: Marcha ocular muy reducida, no tiene mancha gris –amarillenta.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Los morfo tipos</a:t>
              </a:r>
              <a:r>
                <a:rPr b="0" i="0"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no se entrecruzan entre ellos y su distribución espacial y temporal es poco clara.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oratorio predadores topes con fondo blanco.jpg" id="342" name="Shape 3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3422" y="408035"/>
              <a:ext cx="1028376" cy="12506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Shape 348"/>
          <p:cNvGrpSpPr/>
          <p:nvPr/>
        </p:nvGrpSpPr>
        <p:grpSpPr>
          <a:xfrm>
            <a:off x="179512" y="141221"/>
            <a:ext cx="9387169" cy="6646108"/>
            <a:chOff x="179512" y="141221"/>
            <a:chExt cx="9387169" cy="6646108"/>
          </a:xfrm>
        </p:grpSpPr>
        <p:sp>
          <p:nvSpPr>
            <p:cNvPr id="349" name="Shape 349"/>
            <p:cNvSpPr/>
            <p:nvPr/>
          </p:nvSpPr>
          <p:spPr>
            <a:xfrm>
              <a:off x="179512" y="332656"/>
              <a:ext cx="667848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Adicionalmente, se está recibiendo información sobre otras especies de cetáceos, tal como cachalotes y calderones de aletas cortas.</a:t>
              </a:r>
              <a:endParaRPr/>
            </a:p>
          </p:txBody>
        </p:sp>
        <p:pic>
          <p:nvPicPr>
            <p:cNvPr descr="DSC_0026.JPG" id="350" name="Shape 350"/>
            <p:cNvPicPr preferRelativeResize="0"/>
            <p:nvPr/>
          </p:nvPicPr>
          <p:blipFill rotWithShape="1">
            <a:blip r:embed="rId3">
              <a:alphaModFix/>
            </a:blip>
            <a:srcRect b="31100" l="38975" r="0" t="0"/>
            <a:stretch/>
          </p:blipFill>
          <p:spPr>
            <a:xfrm>
              <a:off x="827584" y="3717032"/>
              <a:ext cx="3157004" cy="2376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SC_0121.JPG" id="351" name="Shape 351"/>
            <p:cNvPicPr preferRelativeResize="0"/>
            <p:nvPr/>
          </p:nvPicPr>
          <p:blipFill rotWithShape="1">
            <a:blip r:embed="rId4">
              <a:alphaModFix/>
            </a:blip>
            <a:srcRect b="22832" l="27163" r="21649" t="39369"/>
            <a:stretch/>
          </p:blipFill>
          <p:spPr>
            <a:xfrm>
              <a:off x="395536" y="1484784"/>
              <a:ext cx="3949189" cy="1944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chalote+calderon.png" id="352" name="Shape 352"/>
            <p:cNvPicPr preferRelativeResize="0"/>
            <p:nvPr/>
          </p:nvPicPr>
          <p:blipFill rotWithShape="1">
            <a:blip r:embed="rId5">
              <a:alphaModFix/>
            </a:blip>
            <a:srcRect b="7682" l="15349" r="0" t="5456"/>
            <a:stretch/>
          </p:blipFill>
          <p:spPr>
            <a:xfrm>
              <a:off x="3984588" y="1732166"/>
              <a:ext cx="4862528" cy="35283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Shape 353"/>
            <p:cNvSpPr txBox="1"/>
            <p:nvPr/>
          </p:nvSpPr>
          <p:spPr>
            <a:xfrm>
              <a:off x="3984588" y="5340779"/>
              <a:ext cx="5582093" cy="1446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Concluido la investigación del Dr. Paul Tixier ha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sido compromiso de CEQUA continuar con el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programa de Fotoidentificación en vinculación a IFOP…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MCs. Dr. © Jorge Acevedo, Biol. Mar Benjamín Cáceres,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M. Vet Anelio Aguayo.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oratorio predadores topes con fondo blanco.jpg" id="354" name="Shape 3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014943" y="141221"/>
              <a:ext cx="973230" cy="11835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Shape 360"/>
          <p:cNvGrpSpPr/>
          <p:nvPr/>
        </p:nvGrpSpPr>
        <p:grpSpPr>
          <a:xfrm>
            <a:off x="-6790241" y="203184"/>
            <a:ext cx="15934241" cy="8298681"/>
            <a:chOff x="-6790241" y="203184"/>
            <a:chExt cx="15934241" cy="8298681"/>
          </a:xfrm>
        </p:grpSpPr>
        <p:pic>
          <p:nvPicPr>
            <p:cNvPr descr="Fondo_presentación.png" id="361" name="Shape 3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Shape 362"/>
            <p:cNvSpPr/>
            <p:nvPr/>
          </p:nvSpPr>
          <p:spPr>
            <a:xfrm>
              <a:off x="1095153" y="1786018"/>
              <a:ext cx="7761769" cy="2215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3b.  Identificación de stock con herramienta molecular.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Vínculo con GlobalPesca inicia en 2015 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Protocolos y capacitación en toma de muestra (desde músculo y aleta) a trabajadores de GlobalPesca durante 2016 y 2017.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la fecha hay una colección referenciada de 939 tejidos.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.jpg" id="363" name="Shape 3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0923" y="203184"/>
              <a:ext cx="1049533" cy="14203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Shape 369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370" name="Shape 370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371" name="Shape 37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372" name="Shape 37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076099" cy="1009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3" name="Shape 373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4" name="Shape 374"/>
            <p:cNvGrpSpPr/>
            <p:nvPr/>
          </p:nvGrpSpPr>
          <p:grpSpPr>
            <a:xfrm>
              <a:off x="1265274" y="507866"/>
              <a:ext cx="7270582" cy="6132783"/>
              <a:chOff x="1415340" y="389488"/>
              <a:chExt cx="7270582" cy="6132783"/>
            </a:xfrm>
          </p:grpSpPr>
          <p:sp>
            <p:nvSpPr>
              <p:cNvPr id="375" name="Shape 375"/>
              <p:cNvSpPr txBox="1"/>
              <p:nvPr/>
            </p:nvSpPr>
            <p:spPr>
              <a:xfrm>
                <a:off x="1935642" y="389488"/>
                <a:ext cx="50006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Mapa de sitios de muestreo</a:t>
                </a:r>
                <a:endParaRPr b="1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Shape 376"/>
              <p:cNvSpPr txBox="1"/>
              <p:nvPr/>
            </p:nvSpPr>
            <p:spPr>
              <a:xfrm>
                <a:off x="1415340" y="6214494"/>
                <a:ext cx="199892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4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N= 939 organismos</a:t>
                </a:r>
                <a:endParaRPr b="1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bacalao4.jpg" id="377" name="Shape 377"/>
              <p:cNvPicPr preferRelativeResize="0"/>
              <p:nvPr/>
            </p:nvPicPr>
            <p:blipFill rotWithShape="1">
              <a:blip r:embed="rId5">
                <a:alphaModFix/>
              </a:blip>
              <a:srcRect b="71751" l="49835" r="45854" t="23106"/>
              <a:stretch/>
            </p:blipFill>
            <p:spPr>
              <a:xfrm>
                <a:off x="5726534" y="1958392"/>
                <a:ext cx="290824" cy="2520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bacalao_ultimo (2).jpg" id="378" name="Shape 37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415340" y="846075"/>
                <a:ext cx="7270582" cy="52811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Shape 384"/>
          <p:cNvGrpSpPr/>
          <p:nvPr/>
        </p:nvGrpSpPr>
        <p:grpSpPr>
          <a:xfrm>
            <a:off x="-6790241" y="203184"/>
            <a:ext cx="15934241" cy="8298681"/>
            <a:chOff x="-6790241" y="203184"/>
            <a:chExt cx="15934241" cy="8298681"/>
          </a:xfrm>
        </p:grpSpPr>
        <p:pic>
          <p:nvPicPr>
            <p:cNvPr descr="Fondo_presentación.png" id="385" name="Shape 3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Shape 38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0154" y="1938399"/>
              <a:ext cx="8443692" cy="29812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Shape 387"/>
            <p:cNvSpPr txBox="1"/>
            <p:nvPr/>
          </p:nvSpPr>
          <p:spPr>
            <a:xfrm>
              <a:off x="701218" y="5401343"/>
              <a:ext cx="8442782" cy="800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…..Genes y también las regiones regulatorias, que se encuentran en la vecindad de los genes, y cuya función radica en regular la participación de un gen en toda la vida de un organismo.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.jpg" id="388" name="Shape 3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0923" y="203184"/>
              <a:ext cx="1049533" cy="14203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type="title"/>
          </p:nvPr>
        </p:nvSpPr>
        <p:spPr>
          <a:xfrm>
            <a:off x="2199570" y="522309"/>
            <a:ext cx="8337550" cy="755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1" i="0" lang="es-C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Definiendo stocks mediante marcadores moleculares</a:t>
            </a:r>
            <a:endParaRPr/>
          </a:p>
        </p:txBody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4259642" y="1431497"/>
            <a:ext cx="4483031" cy="2077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de flujo genético histórico. Historia evolutiva ¡¡</a:t>
            </a:r>
            <a:endParaRPr/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 fundadores</a:t>
            </a:r>
            <a:endParaRPr/>
          </a:p>
          <a:p>
            <a:pPr indent="-2286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 de poblaciones  </a:t>
            </a:r>
            <a:endParaRPr/>
          </a:p>
          <a:p>
            <a:pPr indent="-2286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Conocer el pool genético (Base para acuicultura) </a:t>
            </a:r>
            <a:endParaRPr/>
          </a:p>
          <a:p>
            <a:pPr indent="-2286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Filogenia de las especies ligados al linaje materno.</a:t>
            </a:r>
            <a:endParaRPr/>
          </a:p>
          <a:p>
            <a:pPr indent="-2286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Denominación de origen, identificación geográfica</a:t>
            </a:r>
            <a:endParaRPr/>
          </a:p>
          <a:p>
            <a:pPr indent="-2286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L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Trazabilidad</a:t>
            </a:r>
            <a:endParaRPr/>
          </a:p>
          <a:p>
            <a:pPr indent="-152400" lvl="0" marL="22860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s-CL" sz="33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396" name="Shape 396"/>
          <p:cNvGrpSpPr/>
          <p:nvPr/>
        </p:nvGrpSpPr>
        <p:grpSpPr>
          <a:xfrm>
            <a:off x="746079" y="1659800"/>
            <a:ext cx="1997122" cy="1546412"/>
            <a:chOff x="746079" y="1659800"/>
            <a:chExt cx="1997122" cy="1546412"/>
          </a:xfrm>
        </p:grpSpPr>
        <p:pic>
          <p:nvPicPr>
            <p:cNvPr descr="https://upload.wikimedia.org/wikipedia/commons/thumb/d/dc/Mitochondrial_DNA_and_diseases.png/300px-Mitochondrial_DNA_and_diseases.png" id="397" name="Shape 3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46079" y="1659800"/>
              <a:ext cx="1997122" cy="1546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Shape 398"/>
            <p:cNvSpPr txBox="1"/>
            <p:nvPr/>
          </p:nvSpPr>
          <p:spPr>
            <a:xfrm>
              <a:off x="1369391" y="2211585"/>
              <a:ext cx="11473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ADNmt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Shape 399"/>
          <p:cNvSpPr txBox="1"/>
          <p:nvPr/>
        </p:nvSpPr>
        <p:spPr>
          <a:xfrm>
            <a:off x="6099244" y="3523191"/>
            <a:ext cx="17081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Microsatélites</a:t>
            </a:r>
            <a:endParaRPr/>
          </a:p>
        </p:txBody>
      </p:sp>
      <p:sp>
        <p:nvSpPr>
          <p:cNvPr id="400" name="Shape 400"/>
          <p:cNvSpPr txBox="1"/>
          <p:nvPr/>
        </p:nvSpPr>
        <p:spPr>
          <a:xfrm>
            <a:off x="203996" y="3588373"/>
            <a:ext cx="4331369" cy="22451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s-C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de flujo genético reciente, migración de las poblaciones (frecuencias alélicas, deriva génica y flujo genético).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s-C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Alta variabilidad.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s-C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Estudios de variación genética dentro y entre las especies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</a:pPr>
            <a:r>
              <a:rPr lang="es-C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Definir unidades de manejo (stocks). Determinar el origen de individuos. </a:t>
            </a:r>
            <a:r>
              <a:rPr b="1" lang="es-C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Estimación tamaño efectivo poblacional (Ne). 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gura 1: Imagen de los protocolos diagnósticos utilizados en cada especie estudiada. Izquierda ovino, derecha caprino." id="401" name="Shape 4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6099" y="3906864"/>
            <a:ext cx="3917841" cy="138803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/>
          <p:nvPr/>
        </p:nvSpPr>
        <p:spPr>
          <a:xfrm>
            <a:off x="3357504" y="2251960"/>
            <a:ext cx="654326" cy="251512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Shape 403"/>
          <p:cNvSpPr/>
          <p:nvPr/>
        </p:nvSpPr>
        <p:spPr>
          <a:xfrm flipH="1">
            <a:off x="4393411" y="4557902"/>
            <a:ext cx="603180" cy="30606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ondo_presentación.png" id="404" name="Shape 4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790241" y="4119669"/>
            <a:ext cx="15934241" cy="43821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ab.jpg" id="405" name="Shape 4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923" y="203184"/>
            <a:ext cx="907607" cy="122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Shape 411"/>
          <p:cNvGrpSpPr/>
          <p:nvPr/>
        </p:nvGrpSpPr>
        <p:grpSpPr>
          <a:xfrm>
            <a:off x="429737" y="583168"/>
            <a:ext cx="8425431" cy="5851445"/>
            <a:chOff x="429737" y="583168"/>
            <a:chExt cx="8425431" cy="5851445"/>
          </a:xfrm>
        </p:grpSpPr>
        <p:sp>
          <p:nvSpPr>
            <p:cNvPr id="412" name="Shape 412"/>
            <p:cNvSpPr txBox="1"/>
            <p:nvPr/>
          </p:nvSpPr>
          <p:spPr>
            <a:xfrm>
              <a:off x="2270126" y="583168"/>
              <a:ext cx="43576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¿Valor del estudio completo?</a:t>
              </a:r>
              <a:endParaRPr/>
            </a:p>
          </p:txBody>
        </p:sp>
        <p:pic>
          <p:nvPicPr>
            <p:cNvPr id="413" name="Shape 413"/>
            <p:cNvPicPr preferRelativeResize="0"/>
            <p:nvPr/>
          </p:nvPicPr>
          <p:blipFill rotWithShape="1">
            <a:blip r:embed="rId3">
              <a:alphaModFix/>
            </a:blip>
            <a:srcRect b="25996" l="0" r="0" t="0"/>
            <a:stretch/>
          </p:blipFill>
          <p:spPr>
            <a:xfrm>
              <a:off x="429737" y="2119316"/>
              <a:ext cx="2073833" cy="1944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Shape 4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78887" y="2119316"/>
              <a:ext cx="2676281" cy="1762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Shape 4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03563" y="2011228"/>
              <a:ext cx="2754312" cy="1759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Shape 416"/>
            <p:cNvSpPr txBox="1"/>
            <p:nvPr/>
          </p:nvSpPr>
          <p:spPr>
            <a:xfrm>
              <a:off x="690563" y="1539875"/>
              <a:ext cx="7444366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Mitocondriales                                        Microsatélites                                                       SNPs</a:t>
              </a:r>
              <a:endParaRPr/>
            </a:p>
          </p:txBody>
        </p:sp>
        <p:sp>
          <p:nvSpPr>
            <p:cNvPr id="417" name="Shape 417"/>
            <p:cNvSpPr txBox="1"/>
            <p:nvPr/>
          </p:nvSpPr>
          <p:spPr>
            <a:xfrm>
              <a:off x="2892762" y="999155"/>
              <a:ext cx="32305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4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1.000 organismos</a:t>
              </a:r>
              <a:endParaRPr/>
            </a:p>
          </p:txBody>
        </p:sp>
        <p:sp>
          <p:nvSpPr>
            <p:cNvPr id="418" name="Shape 418"/>
            <p:cNvSpPr txBox="1"/>
            <p:nvPr/>
          </p:nvSpPr>
          <p:spPr>
            <a:xfrm>
              <a:off x="1918779" y="5234284"/>
              <a:ext cx="613006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$143.224.655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FIC – R 2015  / Corfo 2016 /Fondef / Fondecyt / Fortalecimeinto de Centro regional (2017-2019) vinculación e investigación emblemática entre tanto CIENCIA SOLIDARIA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Shape 419"/>
            <p:cNvSpPr txBox="1"/>
            <p:nvPr/>
          </p:nvSpPr>
          <p:spPr>
            <a:xfrm>
              <a:off x="7018340" y="4219576"/>
              <a:ext cx="13636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$24.396.481</a:t>
              </a:r>
              <a:endParaRPr b="1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Shape 420"/>
            <p:cNvSpPr txBox="1"/>
            <p:nvPr/>
          </p:nvSpPr>
          <p:spPr>
            <a:xfrm>
              <a:off x="3756026" y="4242681"/>
              <a:ext cx="13858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$60.435.334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Shape 421"/>
            <p:cNvSpPr txBox="1"/>
            <p:nvPr/>
          </p:nvSpPr>
          <p:spPr>
            <a:xfrm>
              <a:off x="754064" y="4252497"/>
              <a:ext cx="15160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$58.392.840</a:t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Shape 427"/>
          <p:cNvGrpSpPr/>
          <p:nvPr/>
        </p:nvGrpSpPr>
        <p:grpSpPr>
          <a:xfrm>
            <a:off x="-6790241" y="259491"/>
            <a:ext cx="15934241" cy="6509626"/>
            <a:chOff x="-6790241" y="259491"/>
            <a:chExt cx="15934241" cy="6509626"/>
          </a:xfrm>
        </p:grpSpPr>
        <p:pic>
          <p:nvPicPr>
            <p:cNvPr descr="Fondo_presentación.png" id="428" name="Shape 4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1946758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" name="Shape 429"/>
            <p:cNvGrpSpPr/>
            <p:nvPr/>
          </p:nvGrpSpPr>
          <p:grpSpPr>
            <a:xfrm>
              <a:off x="240546" y="259491"/>
              <a:ext cx="7913439" cy="6509626"/>
              <a:chOff x="599983" y="561508"/>
              <a:chExt cx="7913439" cy="6509626"/>
            </a:xfrm>
          </p:grpSpPr>
          <p:pic>
            <p:nvPicPr>
              <p:cNvPr descr="CR_CEQUA_Laboratorios_Naturales_de_Magallanes.png" id="430" name="Shape 43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99983" y="561508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1" name="Shape 431"/>
              <p:cNvSpPr txBox="1"/>
              <p:nvPr/>
            </p:nvSpPr>
            <p:spPr>
              <a:xfrm>
                <a:off x="3017878" y="1055804"/>
                <a:ext cx="4668408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III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oncurso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ortalecimiento y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esarrollo de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entros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egionales </a:t>
                </a:r>
                <a:r>
                  <a:rPr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016</a:t>
                </a:r>
                <a:endParaRPr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Shape 432"/>
              <p:cNvSpPr txBox="1"/>
              <p:nvPr/>
            </p:nvSpPr>
            <p:spPr>
              <a:xfrm>
                <a:off x="1764916" y="2406208"/>
                <a:ext cx="6748506" cy="66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900" u="sng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</a:t>
                </a:r>
                <a:r>
                  <a:rPr lang="es-CL" sz="1800" u="sng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royecto:</a:t>
                </a:r>
                <a:r>
                  <a:rPr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i="1"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“</a:t>
                </a:r>
                <a:r>
                  <a:rPr i="1" lang="es-CL" sz="19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</a:t>
                </a:r>
                <a:r>
                  <a:rPr i="1" lang="es-CL"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nvestigación asociativa en fiordos y canales: ciencia con recursos públicos y privados para el desarrollo territorial”</a:t>
                </a:r>
                <a:endParaRPr/>
              </a:p>
            </p:txBody>
          </p:sp>
          <p:sp>
            <p:nvSpPr>
              <p:cNvPr id="433" name="Shape 433"/>
              <p:cNvSpPr txBox="1"/>
              <p:nvPr/>
            </p:nvSpPr>
            <p:spPr>
              <a:xfrm>
                <a:off x="2888908" y="6163193"/>
                <a:ext cx="4926349" cy="9079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6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</a:t>
                </a:r>
                <a:r>
                  <a:rPr lang="es-CL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ra. </a:t>
                </a:r>
                <a:r>
                  <a:rPr lang="es-CL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aola </a:t>
                </a:r>
                <a:r>
                  <a:rPr lang="es-CL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cuña </a:t>
                </a:r>
                <a:r>
                  <a:rPr lang="es-CL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ómez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r>
                  <a:rPr lang="es-CL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irectora 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</a:t>
                </a:r>
                <a:r>
                  <a:rPr lang="es-CL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jecutiva 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r>
                  <a:rPr lang="es-CL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undación </a:t>
                </a:r>
                <a:r>
                  <a:rPr lang="es-CL" sz="13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</a:t>
                </a:r>
                <a:r>
                  <a:rPr lang="es-CL" sz="12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EQUA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antiago, 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onsejo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sesor del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rograma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egional de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onicyt -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 de enero de </a:t>
                </a:r>
                <a:r>
                  <a:rPr i="1" lang="es-CL" sz="12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r>
                  <a:rPr i="1" lang="es-CL" sz="11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017</a:t>
                </a:r>
                <a:endParaRPr i="1" sz="11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Shape 438"/>
          <p:cNvGrpSpPr/>
          <p:nvPr/>
        </p:nvGrpSpPr>
        <p:grpSpPr>
          <a:xfrm>
            <a:off x="17756" y="102740"/>
            <a:ext cx="9144000" cy="6953213"/>
            <a:chOff x="17756" y="102740"/>
            <a:chExt cx="9144000" cy="6953213"/>
          </a:xfrm>
        </p:grpSpPr>
        <p:sp>
          <p:nvSpPr>
            <p:cNvPr id="439" name="Shape 439"/>
            <p:cNvSpPr/>
            <p:nvPr/>
          </p:nvSpPr>
          <p:spPr>
            <a:xfrm>
              <a:off x="123290" y="102740"/>
              <a:ext cx="4205124" cy="3447069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FFD96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Fondo_presentación.png" id="440" name="Shape 4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756" y="4541193"/>
              <a:ext cx="9144000" cy="2514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R_CEQUA_Laboratorios_Naturales_de_Magallanes.png" id="441" name="Shape 4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13290" y="4785726"/>
              <a:ext cx="1057103" cy="9916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2" name="Shape 442"/>
            <p:cNvGrpSpPr/>
            <p:nvPr/>
          </p:nvGrpSpPr>
          <p:grpSpPr>
            <a:xfrm>
              <a:off x="4443663" y="334468"/>
              <a:ext cx="4359677" cy="3194794"/>
              <a:chOff x="3860454" y="143670"/>
              <a:chExt cx="5058724" cy="3368214"/>
            </a:xfrm>
          </p:grpSpPr>
          <p:pic>
            <p:nvPicPr>
              <p:cNvPr id="443" name="Shape 44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860454" y="143670"/>
                <a:ext cx="5058724" cy="3368214"/>
              </a:xfrm>
              <a:prstGeom prst="rect">
                <a:avLst/>
              </a:prstGeom>
              <a:noFill/>
              <a:ln cap="flat" cmpd="sng" w="9525">
                <a:solidFill>
                  <a:srgbClr val="00206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444" name="Shape 444"/>
              <p:cNvSpPr txBox="1"/>
              <p:nvPr/>
            </p:nvSpPr>
            <p:spPr>
              <a:xfrm>
                <a:off x="8154443" y="183432"/>
                <a:ext cx="63100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s-CL" sz="1200">
                    <a:solidFill>
                      <a:srgbClr val="1E4E7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Forrest</a:t>
                </a:r>
                <a:endParaRPr b="1" i="1" sz="1200">
                  <a:solidFill>
                    <a:srgbClr val="1E4E7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Expedición Fitz Roy" id="445" name="Shape 44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860454" y="143670"/>
                <a:ext cx="1977532" cy="5397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6" name="Shape 446"/>
            <p:cNvGrpSpPr/>
            <p:nvPr/>
          </p:nvGrpSpPr>
          <p:grpSpPr>
            <a:xfrm>
              <a:off x="268042" y="3648722"/>
              <a:ext cx="3936661" cy="3060504"/>
              <a:chOff x="266609" y="3110374"/>
              <a:chExt cx="5058761" cy="3613400"/>
            </a:xfrm>
          </p:grpSpPr>
          <p:pic>
            <p:nvPicPr>
              <p:cNvPr id="447" name="Shape 44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66609" y="3110374"/>
                <a:ext cx="5058761" cy="3613400"/>
              </a:xfrm>
              <a:prstGeom prst="rect">
                <a:avLst/>
              </a:pr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448" name="Shape 44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00836" y="3110374"/>
                <a:ext cx="1827752" cy="7191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9" name="Shape 449"/>
            <p:cNvGrpSpPr/>
            <p:nvPr/>
          </p:nvGrpSpPr>
          <p:grpSpPr>
            <a:xfrm>
              <a:off x="231760" y="156567"/>
              <a:ext cx="3972942" cy="3364852"/>
              <a:chOff x="2127526" y="1236781"/>
              <a:chExt cx="4911000" cy="4177901"/>
            </a:xfrm>
          </p:grpSpPr>
          <p:pic>
            <p:nvPicPr>
              <p:cNvPr id="450" name="Shape 450"/>
              <p:cNvPicPr preferRelativeResize="0"/>
              <p:nvPr/>
            </p:nvPicPr>
            <p:blipFill rotWithShape="1">
              <a:blip r:embed="rId9">
                <a:alphaModFix/>
              </a:blip>
              <a:srcRect b="0" l="58314" r="0" t="0"/>
              <a:stretch/>
            </p:blipFill>
            <p:spPr>
              <a:xfrm>
                <a:off x="2127526" y="1945061"/>
                <a:ext cx="4911000" cy="3469621"/>
              </a:xfrm>
              <a:prstGeom prst="rect">
                <a:avLst/>
              </a:prstGeom>
              <a:noFill/>
              <a:ln cap="flat" cmpd="sng" w="9525">
                <a:solidFill>
                  <a:srgbClr val="8DA9DB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451" name="Shape 451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2229980" y="1236781"/>
                <a:ext cx="2833119" cy="708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52" name="Shape 452"/>
            <p:cNvSpPr txBox="1"/>
            <p:nvPr/>
          </p:nvSpPr>
          <p:spPr>
            <a:xfrm flipH="1">
              <a:off x="2814441" y="6432227"/>
              <a:ext cx="21494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-CL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Stella Australis </a:t>
              </a:r>
              <a:endParaRPr i="1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http://v.fastcdn.co/t/6d52cfd2/1b4acd5f/1496927793-1974143-624x497x624x497x0x0-0.jpeg" id="453" name="Shape 45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48860" y="182810"/>
              <a:ext cx="636268" cy="506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Shape 454"/>
            <p:cNvSpPr txBox="1"/>
            <p:nvPr/>
          </p:nvSpPr>
          <p:spPr>
            <a:xfrm>
              <a:off x="4470665" y="3856006"/>
              <a:ext cx="4031168" cy="584775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FFD96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Aporte de AOBAC: pecuniario  M$50.000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Aporte de Globalpesca: valorizado M$170.000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Shape 101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102" name="Shape 102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103" name="Shape 10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104" name="Shape 10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152920" cy="10815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5" name="Shape 105"/>
            <p:cNvGrpSpPr/>
            <p:nvPr/>
          </p:nvGrpSpPr>
          <p:grpSpPr>
            <a:xfrm>
              <a:off x="189175" y="219185"/>
              <a:ext cx="8789218" cy="5790869"/>
              <a:chOff x="189175" y="219185"/>
              <a:chExt cx="8789218" cy="5790869"/>
            </a:xfrm>
          </p:grpSpPr>
          <p:grpSp>
            <p:nvGrpSpPr>
              <p:cNvPr id="106" name="Shape 106"/>
              <p:cNvGrpSpPr/>
              <p:nvPr/>
            </p:nvGrpSpPr>
            <p:grpSpPr>
              <a:xfrm>
                <a:off x="189175" y="903768"/>
                <a:ext cx="8789218" cy="5106286"/>
                <a:chOff x="733649" y="-59860"/>
                <a:chExt cx="11237541" cy="6224123"/>
              </a:xfrm>
            </p:grpSpPr>
            <p:grpSp>
              <p:nvGrpSpPr>
                <p:cNvPr id="107" name="Shape 107"/>
                <p:cNvGrpSpPr/>
                <p:nvPr/>
              </p:nvGrpSpPr>
              <p:grpSpPr>
                <a:xfrm>
                  <a:off x="3214891" y="313363"/>
                  <a:ext cx="5582283" cy="5546589"/>
                  <a:chOff x="3313896" y="162789"/>
                  <a:chExt cx="5582283" cy="5546589"/>
                </a:xfrm>
              </p:grpSpPr>
              <p:pic>
                <p:nvPicPr>
                  <p:cNvPr descr="http://img.scoop.it/vAn3lel3rvd41fg5V7wr94XXXL4j3HpexhjNOf_P3YmryPKwJ94QGRtDb3Sbc6KY" id="108" name="Shape 108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 rot="3491060">
                    <a:off x="4093573" y="1422472"/>
                    <a:ext cx="4101786" cy="33318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9" name="Shape 109"/>
                  <p:cNvSpPr/>
                  <p:nvPr/>
                </p:nvSpPr>
                <p:spPr>
                  <a:xfrm rot="10800000">
                    <a:off x="3853497" y="635883"/>
                    <a:ext cx="4495193" cy="4504373"/>
                  </a:xfrm>
                  <a:prstGeom prst="ellipse">
                    <a:avLst/>
                  </a:prstGeom>
                  <a:noFill/>
                  <a:ln cap="flat" cmpd="sng" w="381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Shape 110"/>
                  <p:cNvSpPr/>
                  <p:nvPr/>
                </p:nvSpPr>
                <p:spPr>
                  <a:xfrm rot="-2437721">
                    <a:off x="7799967" y="1121434"/>
                    <a:ext cx="525681" cy="220312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" name="Shape 111"/>
                  <p:cNvSpPr/>
                  <p:nvPr/>
                </p:nvSpPr>
                <p:spPr>
                  <a:xfrm rot="1650152">
                    <a:off x="7816459" y="4385041"/>
                    <a:ext cx="512048" cy="238538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Shape 112"/>
                  <p:cNvSpPr/>
                  <p:nvPr/>
                </p:nvSpPr>
                <p:spPr>
                  <a:xfrm rot="5222383">
                    <a:off x="6224116" y="5294142"/>
                    <a:ext cx="512686" cy="253600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Shape 113"/>
                  <p:cNvSpPr/>
                  <p:nvPr/>
                </p:nvSpPr>
                <p:spPr>
                  <a:xfrm rot="10800000">
                    <a:off x="3313896" y="2795520"/>
                    <a:ext cx="501953" cy="252480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Shape 114"/>
                  <p:cNvSpPr/>
                  <p:nvPr/>
                </p:nvSpPr>
                <p:spPr>
                  <a:xfrm>
                    <a:off x="8364214" y="2735177"/>
                    <a:ext cx="474985" cy="192532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Shape 115"/>
                  <p:cNvSpPr/>
                  <p:nvPr/>
                </p:nvSpPr>
                <p:spPr>
                  <a:xfrm rot="8272423">
                    <a:off x="4096789" y="4585803"/>
                    <a:ext cx="538587" cy="250323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Shape 116"/>
                  <p:cNvSpPr/>
                  <p:nvPr/>
                </p:nvSpPr>
                <p:spPr>
                  <a:xfrm rot="-8803076">
                    <a:off x="3982649" y="1119669"/>
                    <a:ext cx="474985" cy="225849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Shape 117"/>
                  <p:cNvSpPr/>
                  <p:nvPr/>
                </p:nvSpPr>
                <p:spPr>
                  <a:xfrm rot="-5400000">
                    <a:off x="5829829" y="284517"/>
                    <a:ext cx="474985" cy="231530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Shape 118"/>
                  <p:cNvSpPr/>
                  <p:nvPr/>
                </p:nvSpPr>
                <p:spPr>
                  <a:xfrm rot="-1468721">
                    <a:off x="8234539" y="1901006"/>
                    <a:ext cx="474985" cy="212194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" name="Shape 119"/>
                  <p:cNvSpPr/>
                  <p:nvPr/>
                </p:nvSpPr>
                <p:spPr>
                  <a:xfrm rot="1418140">
                    <a:off x="8233097" y="3608452"/>
                    <a:ext cx="474985" cy="252312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Shape 120"/>
                  <p:cNvSpPr/>
                  <p:nvPr/>
                </p:nvSpPr>
                <p:spPr>
                  <a:xfrm rot="3339188">
                    <a:off x="7095694" y="4967693"/>
                    <a:ext cx="474985" cy="256617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Shape 121"/>
                  <p:cNvSpPr/>
                  <p:nvPr/>
                </p:nvSpPr>
                <p:spPr>
                  <a:xfrm rot="-3632656">
                    <a:off x="6902680" y="486230"/>
                    <a:ext cx="474985" cy="221024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Shape 122"/>
                  <p:cNvSpPr/>
                  <p:nvPr/>
                </p:nvSpPr>
                <p:spPr>
                  <a:xfrm rot="-7109862">
                    <a:off x="4729450" y="527220"/>
                    <a:ext cx="474985" cy="221756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Shape 123"/>
                  <p:cNvSpPr/>
                  <p:nvPr/>
                </p:nvSpPr>
                <p:spPr>
                  <a:xfrm rot="-9549382">
                    <a:off x="3501565" y="1870191"/>
                    <a:ext cx="474985" cy="223223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Shape 124"/>
                  <p:cNvSpPr/>
                  <p:nvPr/>
                </p:nvSpPr>
                <p:spPr>
                  <a:xfrm rot="9205348">
                    <a:off x="3536017" y="3882916"/>
                    <a:ext cx="526006" cy="224215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" name="Shape 125"/>
                  <p:cNvSpPr/>
                  <p:nvPr/>
                </p:nvSpPr>
                <p:spPr>
                  <a:xfrm rot="6604956">
                    <a:off x="4723534" y="5047884"/>
                    <a:ext cx="529316" cy="251796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" name="Shape 126"/>
                  <p:cNvSpPr/>
                  <p:nvPr/>
                </p:nvSpPr>
                <p:spPr>
                  <a:xfrm flipH="1" rot="-9984211">
                    <a:off x="8339658" y="3195925"/>
                    <a:ext cx="537081" cy="229415"/>
                  </a:xfrm>
                  <a:prstGeom prst="rightArrow">
                    <a:avLst>
                      <a:gd fmla="val 50000" name="adj1"/>
                      <a:gd fmla="val 50000" name="adj2"/>
                    </a:avLst>
                  </a:prstGeom>
                  <a:solidFill>
                    <a:srgbClr val="0070C0"/>
                  </a:solidFill>
                  <a:ln cap="flat" cmpd="sng" w="12700">
                    <a:solidFill>
                      <a:srgbClr val="FFC000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350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7" name="Shape 127"/>
                <p:cNvSpPr txBox="1"/>
                <p:nvPr/>
              </p:nvSpPr>
              <p:spPr>
                <a:xfrm>
                  <a:off x="8170871" y="1020017"/>
                  <a:ext cx="1579287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s-CL" sz="135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Ciclo de vida </a:t>
                  </a:r>
                  <a:endParaRPr/>
                </a:p>
              </p:txBody>
            </p:sp>
            <p:sp>
              <p:nvSpPr>
                <p:cNvPr id="128" name="Shape 128"/>
                <p:cNvSpPr txBox="1"/>
                <p:nvPr/>
              </p:nvSpPr>
              <p:spPr>
                <a:xfrm>
                  <a:off x="8715126" y="2303373"/>
                  <a:ext cx="1927309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35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Ciclo reproductivo</a:t>
                  </a:r>
                  <a:endParaRPr/>
                </a:p>
              </p:txBody>
            </p:sp>
            <p:sp>
              <p:nvSpPr>
                <p:cNvPr id="129" name="Shape 129"/>
                <p:cNvSpPr txBox="1"/>
                <p:nvPr/>
              </p:nvSpPr>
              <p:spPr>
                <a:xfrm>
                  <a:off x="8706621" y="3322652"/>
                  <a:ext cx="3264569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Talla de primera madurez sexual</a:t>
                  </a:r>
                  <a:endParaRPr/>
                </a:p>
              </p:txBody>
            </p:sp>
            <p:sp>
              <p:nvSpPr>
                <p:cNvPr id="130" name="Shape 130"/>
                <p:cNvSpPr txBox="1"/>
                <p:nvPr/>
              </p:nvSpPr>
              <p:spPr>
                <a:xfrm>
                  <a:off x="8390069" y="4193518"/>
                  <a:ext cx="1784420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35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Sitios de desove</a:t>
                  </a:r>
                  <a:endParaRPr/>
                </a:p>
              </p:txBody>
            </p:sp>
            <p:sp>
              <p:nvSpPr>
                <p:cNvPr id="131" name="Shape 131"/>
                <p:cNvSpPr txBox="1"/>
                <p:nvPr/>
              </p:nvSpPr>
              <p:spPr>
                <a:xfrm>
                  <a:off x="8402201" y="1406740"/>
                  <a:ext cx="1485193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Alimentación</a:t>
                  </a:r>
                  <a:endParaRPr/>
                </a:p>
              </p:txBody>
            </p:sp>
            <p:sp>
              <p:nvSpPr>
                <p:cNvPr id="132" name="Shape 132"/>
                <p:cNvSpPr txBox="1"/>
                <p:nvPr/>
              </p:nvSpPr>
              <p:spPr>
                <a:xfrm>
                  <a:off x="8595954" y="1832189"/>
                  <a:ext cx="2152812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Fauna acompañante</a:t>
                  </a:r>
                  <a:endParaRPr/>
                </a:p>
              </p:txBody>
            </p:sp>
            <p:sp>
              <p:nvSpPr>
                <p:cNvPr id="133" name="Shape 133"/>
                <p:cNvSpPr txBox="1"/>
                <p:nvPr/>
              </p:nvSpPr>
              <p:spPr>
                <a:xfrm>
                  <a:off x="7342121" y="5328234"/>
                  <a:ext cx="2841804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35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Interacción con Predadores</a:t>
                  </a:r>
                  <a:endParaRPr b="1" sz="135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Shape 134"/>
                <p:cNvSpPr txBox="1"/>
                <p:nvPr/>
              </p:nvSpPr>
              <p:spPr>
                <a:xfrm>
                  <a:off x="8138209" y="4648160"/>
                  <a:ext cx="1089273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Parásitos</a:t>
                  </a:r>
                  <a:endParaRPr/>
                </a:p>
              </p:txBody>
            </p:sp>
            <p:sp>
              <p:nvSpPr>
                <p:cNvPr id="135" name="Shape 135"/>
                <p:cNvSpPr txBox="1"/>
                <p:nvPr/>
              </p:nvSpPr>
              <p:spPr>
                <a:xfrm>
                  <a:off x="2355788" y="5017492"/>
                  <a:ext cx="1919671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Proporción sexual</a:t>
                  </a:r>
                  <a:endParaRPr/>
                </a:p>
              </p:txBody>
            </p:sp>
            <p:sp>
              <p:nvSpPr>
                <p:cNvPr id="136" name="Shape 136"/>
                <p:cNvSpPr txBox="1"/>
                <p:nvPr/>
              </p:nvSpPr>
              <p:spPr>
                <a:xfrm>
                  <a:off x="3031301" y="5514724"/>
                  <a:ext cx="2132549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Tamaño poblacional</a:t>
                  </a:r>
                  <a:endParaRPr/>
                </a:p>
              </p:txBody>
            </p:sp>
            <p:sp>
              <p:nvSpPr>
                <p:cNvPr id="137" name="Shape 137"/>
                <p:cNvSpPr txBox="1"/>
                <p:nvPr/>
              </p:nvSpPr>
              <p:spPr>
                <a:xfrm>
                  <a:off x="8596374" y="3781531"/>
                  <a:ext cx="2524499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índice gonadosomático</a:t>
                  </a:r>
                  <a:endParaRPr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Shape 138"/>
                <p:cNvSpPr txBox="1"/>
                <p:nvPr/>
              </p:nvSpPr>
              <p:spPr>
                <a:xfrm>
                  <a:off x="5838343" y="5792871"/>
                  <a:ext cx="1755222" cy="365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Stock pesqueros </a:t>
                  </a:r>
                  <a:endParaRPr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Shape 139"/>
                <p:cNvSpPr txBox="1"/>
                <p:nvPr/>
              </p:nvSpPr>
              <p:spPr>
                <a:xfrm>
                  <a:off x="1729568" y="4081286"/>
                  <a:ext cx="1793397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Datos merísticos</a:t>
                  </a:r>
                  <a:endParaRPr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Shape 140"/>
                <p:cNvSpPr txBox="1"/>
                <p:nvPr/>
              </p:nvSpPr>
              <p:spPr>
                <a:xfrm>
                  <a:off x="733649" y="2879868"/>
                  <a:ext cx="2653291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Proporciones y relaciones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Peso longitud</a:t>
                  </a:r>
                  <a:endParaRPr/>
                </a:p>
              </p:txBody>
            </p:sp>
            <p:sp>
              <p:nvSpPr>
                <p:cNvPr id="141" name="Shape 141"/>
                <p:cNvSpPr txBox="1"/>
                <p:nvPr/>
              </p:nvSpPr>
              <p:spPr>
                <a:xfrm>
                  <a:off x="1377572" y="2375568"/>
                  <a:ext cx="2021237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EMS Macroscópico</a:t>
                  </a:r>
                  <a:endParaRPr/>
                </a:p>
              </p:txBody>
            </p:sp>
            <p:sp>
              <p:nvSpPr>
                <p:cNvPr id="142" name="Shape 142"/>
                <p:cNvSpPr txBox="1"/>
                <p:nvPr/>
              </p:nvSpPr>
              <p:spPr>
                <a:xfrm>
                  <a:off x="1595744" y="1827371"/>
                  <a:ext cx="1950705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EMS microscópico</a:t>
                  </a:r>
                  <a:endParaRPr/>
                </a:p>
              </p:txBody>
            </p:sp>
            <p:sp>
              <p:nvSpPr>
                <p:cNvPr id="143" name="Shape 143"/>
                <p:cNvSpPr/>
                <p:nvPr/>
              </p:nvSpPr>
              <p:spPr>
                <a:xfrm flipH="1" rot="9870425">
                  <a:off x="8252716" y="2467002"/>
                  <a:ext cx="474985" cy="217509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Shape 144"/>
                <p:cNvSpPr txBox="1"/>
                <p:nvPr/>
              </p:nvSpPr>
              <p:spPr>
                <a:xfrm>
                  <a:off x="8755718" y="2794673"/>
                  <a:ext cx="1337119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Fecundidad</a:t>
                  </a:r>
                  <a:endParaRPr/>
                </a:p>
              </p:txBody>
            </p:sp>
            <p:sp>
              <p:nvSpPr>
                <p:cNvPr id="145" name="Shape 145"/>
                <p:cNvSpPr/>
                <p:nvPr/>
              </p:nvSpPr>
              <p:spPr>
                <a:xfrm rot="6135104">
                  <a:off x="5346368" y="5438969"/>
                  <a:ext cx="474985" cy="233802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Shape 146"/>
                <p:cNvSpPr txBox="1"/>
                <p:nvPr/>
              </p:nvSpPr>
              <p:spPr>
                <a:xfrm>
                  <a:off x="3827314" y="5764154"/>
                  <a:ext cx="2030728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Edad y crecimiento</a:t>
                  </a:r>
                  <a:endParaRPr/>
                </a:p>
              </p:txBody>
            </p:sp>
            <p:sp>
              <p:nvSpPr>
                <p:cNvPr id="147" name="Shape 147"/>
                <p:cNvSpPr txBox="1"/>
                <p:nvPr/>
              </p:nvSpPr>
              <p:spPr>
                <a:xfrm>
                  <a:off x="2486145" y="4478022"/>
                  <a:ext cx="1393544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Migraciones</a:t>
                  </a:r>
                  <a:endParaRPr/>
                </a:p>
              </p:txBody>
            </p:sp>
            <p:sp>
              <p:nvSpPr>
                <p:cNvPr id="148" name="Shape 148"/>
                <p:cNvSpPr/>
                <p:nvPr/>
              </p:nvSpPr>
              <p:spPr>
                <a:xfrm rot="8691283">
                  <a:off x="3711580" y="4373364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Shape 149"/>
                <p:cNvSpPr/>
                <p:nvPr/>
              </p:nvSpPr>
              <p:spPr>
                <a:xfrm rot="10102209">
                  <a:off x="3318060" y="3516606"/>
                  <a:ext cx="474985" cy="270351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Shape 150"/>
                <p:cNvSpPr txBox="1"/>
                <p:nvPr/>
              </p:nvSpPr>
              <p:spPr>
                <a:xfrm>
                  <a:off x="1361986" y="3552903"/>
                  <a:ext cx="2126052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Marcaje y recaptura</a:t>
                  </a:r>
                  <a:endParaRPr/>
                </a:p>
              </p:txBody>
            </p:sp>
            <p:sp>
              <p:nvSpPr>
                <p:cNvPr id="151" name="Shape 151"/>
                <p:cNvSpPr/>
                <p:nvPr/>
              </p:nvSpPr>
              <p:spPr>
                <a:xfrm rot="-10017868">
                  <a:off x="3300295" y="2518902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Shape 152"/>
                <p:cNvSpPr/>
                <p:nvPr/>
              </p:nvSpPr>
              <p:spPr>
                <a:xfrm rot="-8769067">
                  <a:off x="3600486" y="1626188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Shape 153"/>
                <p:cNvSpPr txBox="1"/>
                <p:nvPr/>
              </p:nvSpPr>
              <p:spPr>
                <a:xfrm>
                  <a:off x="1789460" y="1379659"/>
                  <a:ext cx="2014825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Mortalidad natural</a:t>
                  </a:r>
                  <a:endParaRPr/>
                </a:p>
              </p:txBody>
            </p:sp>
            <p:sp>
              <p:nvSpPr>
                <p:cNvPr id="154" name="Shape 154"/>
                <p:cNvSpPr/>
                <p:nvPr/>
              </p:nvSpPr>
              <p:spPr>
                <a:xfrm rot="-7999985">
                  <a:off x="4220027" y="949668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Shape 155"/>
                <p:cNvSpPr/>
                <p:nvPr/>
              </p:nvSpPr>
              <p:spPr>
                <a:xfrm rot="-6470332">
                  <a:off x="5074973" y="512398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Shape 156"/>
                <p:cNvSpPr txBox="1"/>
                <p:nvPr/>
              </p:nvSpPr>
              <p:spPr>
                <a:xfrm>
                  <a:off x="1565313" y="1027568"/>
                  <a:ext cx="2422962" cy="36577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Unidades poblacionales </a:t>
                  </a:r>
                  <a:endParaRPr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Shape 157"/>
                <p:cNvSpPr txBox="1"/>
                <p:nvPr/>
              </p:nvSpPr>
              <p:spPr>
                <a:xfrm>
                  <a:off x="2320212" y="572023"/>
                  <a:ext cx="2205391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Variabilidad genética</a:t>
                  </a:r>
                  <a:endParaRPr/>
                </a:p>
              </p:txBody>
            </p:sp>
            <p:sp>
              <p:nvSpPr>
                <p:cNvPr id="158" name="Shape 158"/>
                <p:cNvSpPr txBox="1"/>
                <p:nvPr/>
              </p:nvSpPr>
              <p:spPr>
                <a:xfrm>
                  <a:off x="4094315" y="-59860"/>
                  <a:ext cx="3259696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Tamaño efectivo de poblaciones</a:t>
                  </a:r>
                  <a:endParaRPr/>
                </a:p>
              </p:txBody>
            </p:sp>
            <p:sp>
              <p:nvSpPr>
                <p:cNvPr id="159" name="Shape 159"/>
                <p:cNvSpPr txBox="1"/>
                <p:nvPr/>
              </p:nvSpPr>
              <p:spPr>
                <a:xfrm>
                  <a:off x="7691310" y="643873"/>
                  <a:ext cx="2395015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Morfología geométrica</a:t>
                  </a:r>
                  <a:endParaRPr/>
                </a:p>
              </p:txBody>
            </p:sp>
            <p:sp>
              <p:nvSpPr>
                <p:cNvPr id="160" name="Shape 160"/>
                <p:cNvSpPr/>
                <p:nvPr/>
              </p:nvSpPr>
              <p:spPr>
                <a:xfrm rot="-2977601">
                  <a:off x="7299367" y="936814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Shape 161"/>
                <p:cNvSpPr/>
                <p:nvPr/>
              </p:nvSpPr>
              <p:spPr>
                <a:xfrm rot="1335541">
                  <a:off x="7950422" y="4149895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Shape 162"/>
                <p:cNvSpPr txBox="1"/>
                <p:nvPr/>
              </p:nvSpPr>
              <p:spPr>
                <a:xfrm>
                  <a:off x="3084744" y="249521"/>
                  <a:ext cx="2081681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Diversidad genética</a:t>
                  </a:r>
                  <a:endParaRPr/>
                </a:p>
              </p:txBody>
            </p:sp>
            <p:sp>
              <p:nvSpPr>
                <p:cNvPr id="163" name="Shape 163"/>
                <p:cNvSpPr txBox="1"/>
                <p:nvPr/>
              </p:nvSpPr>
              <p:spPr>
                <a:xfrm>
                  <a:off x="6543421" y="151457"/>
                  <a:ext cx="1818875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Expresión génica</a:t>
                  </a:r>
                  <a:endParaRPr/>
                </a:p>
              </p:txBody>
            </p:sp>
            <p:sp>
              <p:nvSpPr>
                <p:cNvPr id="164" name="Shape 164"/>
                <p:cNvSpPr/>
                <p:nvPr/>
              </p:nvSpPr>
              <p:spPr>
                <a:xfrm rot="-1468721">
                  <a:off x="7942582" y="1672573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Shape 165"/>
                <p:cNvSpPr/>
                <p:nvPr/>
              </p:nvSpPr>
              <p:spPr>
                <a:xfrm rot="-4514393">
                  <a:off x="6311223" y="468286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Shape 166"/>
                <p:cNvSpPr txBox="1"/>
                <p:nvPr/>
              </p:nvSpPr>
              <p:spPr>
                <a:xfrm>
                  <a:off x="7161662" y="408975"/>
                  <a:ext cx="2231295" cy="4001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35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Histología  Molecular</a:t>
                  </a:r>
                  <a:endParaRPr/>
                </a:p>
              </p:txBody>
            </p:sp>
          </p:grpSp>
          <p:sp>
            <p:nvSpPr>
              <p:cNvPr id="167" name="Shape 167"/>
              <p:cNvSpPr txBox="1"/>
              <p:nvPr/>
            </p:nvSpPr>
            <p:spPr>
              <a:xfrm>
                <a:off x="1709533" y="219185"/>
                <a:ext cx="598157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Análisis en septiembre de 2015, Primer Seminario de Bacalao.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Shape 460"/>
          <p:cNvGrpSpPr/>
          <p:nvPr/>
        </p:nvGrpSpPr>
        <p:grpSpPr>
          <a:xfrm>
            <a:off x="-6790241" y="61463"/>
            <a:ext cx="15980910" cy="8440402"/>
            <a:chOff x="-6790241" y="61463"/>
            <a:chExt cx="15980910" cy="8440402"/>
          </a:xfrm>
        </p:grpSpPr>
        <p:pic>
          <p:nvPicPr>
            <p:cNvPr descr="Fondo_presentación.png" id="461" name="Shape 4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Shape 462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.jpg" id="463" name="Shape 4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7388" y="61463"/>
              <a:ext cx="1049533" cy="14203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4" name="Shape 464"/>
            <p:cNvGrpSpPr/>
            <p:nvPr/>
          </p:nvGrpSpPr>
          <p:grpSpPr>
            <a:xfrm>
              <a:off x="284204" y="333789"/>
              <a:ext cx="8906465" cy="6052799"/>
              <a:chOff x="179388" y="227582"/>
              <a:chExt cx="8906465" cy="6052799"/>
            </a:xfrm>
          </p:grpSpPr>
          <p:sp>
            <p:nvSpPr>
              <p:cNvPr id="465" name="Shape 465"/>
              <p:cNvSpPr/>
              <p:nvPr/>
            </p:nvSpPr>
            <p:spPr>
              <a:xfrm>
                <a:off x="1793874" y="227582"/>
                <a:ext cx="710406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Que marcadores moleculares seleccionamos y porque?</a:t>
                </a:r>
                <a:endParaRPr/>
              </a:p>
            </p:txBody>
          </p:sp>
          <p:grpSp>
            <p:nvGrpSpPr>
              <p:cNvPr id="466" name="Shape 466"/>
              <p:cNvGrpSpPr/>
              <p:nvPr/>
            </p:nvGrpSpPr>
            <p:grpSpPr>
              <a:xfrm>
                <a:off x="179388" y="952503"/>
                <a:ext cx="8906465" cy="5327878"/>
                <a:chOff x="179388" y="952503"/>
                <a:chExt cx="8906465" cy="5327878"/>
              </a:xfrm>
            </p:grpSpPr>
            <p:pic>
              <p:nvPicPr>
                <p:cNvPr id="467" name="Shape 46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25996" l="0" r="0" t="0"/>
                <a:stretch/>
              </p:blipFill>
              <p:spPr>
                <a:xfrm>
                  <a:off x="179388" y="1378857"/>
                  <a:ext cx="4067175" cy="38138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68" name="Shape 468"/>
                <p:cNvSpPr txBox="1"/>
                <p:nvPr/>
              </p:nvSpPr>
              <p:spPr>
                <a:xfrm>
                  <a:off x="483248" y="5357051"/>
                  <a:ext cx="8175853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ADN mitocondrial TODO EL GENOMA DEL BACALAO SE CONOCE</a:t>
                  </a:r>
                  <a:endParaRPr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Las regiones de los genes que vamos a analizar se han analizado por los australianos comparación de resultados y en Chile con los resultados de Sandra Ferrada y col.  </a:t>
                  </a:r>
                  <a:endParaRPr b="1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>
                  <a:off x="1663464" y="1064758"/>
                  <a:ext cx="1011363" cy="781636"/>
                </a:xfrm>
                <a:prstGeom prst="ellipse">
                  <a:avLst/>
                </a:prstGeom>
                <a:solidFill>
                  <a:srgbClr val="FFFFFF"/>
                </a:solidFill>
                <a:ln cap="flat" cmpd="sng" w="9525">
                  <a:solidFill>
                    <a:schemeClr val="dk2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0" name="Shape 470"/>
                <p:cNvSpPr txBox="1"/>
                <p:nvPr/>
              </p:nvSpPr>
              <p:spPr>
                <a:xfrm>
                  <a:off x="1764703" y="1140728"/>
                  <a:ext cx="837664" cy="5847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s-CL" sz="1600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Región control </a:t>
                  </a:r>
                  <a:endParaRPr b="1" sz="16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1" name="Shape 471"/>
                <p:cNvSpPr txBox="1"/>
                <p:nvPr/>
              </p:nvSpPr>
              <p:spPr>
                <a:xfrm>
                  <a:off x="4379780" y="952503"/>
                  <a:ext cx="4706073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Altamente variable en peces, permite analizar </a:t>
                  </a:r>
                  <a:endParaRPr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diferencias entre individuos = </a:t>
                  </a:r>
                  <a:r>
                    <a:rPr b="1"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variación genética</a:t>
                  </a:r>
                  <a:endParaRPr b="1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2" name="Shape 472"/>
                <p:cNvSpPr txBox="1"/>
                <p:nvPr/>
              </p:nvSpPr>
              <p:spPr>
                <a:xfrm>
                  <a:off x="4571175" y="3170461"/>
                  <a:ext cx="4326762" cy="1754327"/>
                </a:xfrm>
                <a:prstGeom prst="rect">
                  <a:avLst/>
                </a:pr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-285750" lvl="0" marL="28575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Noto Sans Symbols"/>
                    <a:buChar char="✓"/>
                  </a:pPr>
                  <a:r>
                    <a:rPr b="1"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Ancestro común.</a:t>
                  </a:r>
                  <a:endParaRPr/>
                </a:p>
                <a:p>
                  <a:pPr indent="-285750" lvl="0" marL="28575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Noto Sans Symbols"/>
                    <a:buChar char="✓"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Eventos en el pasado que afectaron la población.</a:t>
                  </a:r>
                  <a:endParaRPr/>
                </a:p>
                <a:p>
                  <a:pPr indent="-285750" lvl="0" marL="285750" marR="0" rtl="0" algn="l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Noto Sans Symbols"/>
                    <a:buChar char="✓"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La población se encuentra en recuperación después de algún evento ?</a:t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Shape 473"/>
                <p:cNvSpPr txBox="1"/>
                <p:nvPr/>
              </p:nvSpPr>
              <p:spPr>
                <a:xfrm>
                  <a:off x="4945840" y="1725504"/>
                  <a:ext cx="3952097" cy="12003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Análisis para identificar especie</a:t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indent="0" lvl="0" marL="0" marR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Identificar si hay una región que solo </a:t>
                  </a:r>
                  <a:endParaRPr/>
                </a:p>
                <a:p>
                  <a:pPr indent="0" lvl="0" marL="0" marR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se presente en un grupo de organismos </a:t>
                  </a:r>
                  <a:endParaRPr/>
                </a:p>
                <a:p>
                  <a:pPr indent="0" lvl="0" marL="0" marR="0" rtl="0" algn="just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de un sitio? Certificación de origen.  </a:t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>
                  <a:off x="3199928" y="4293042"/>
                  <a:ext cx="579255" cy="343004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Shape 475"/>
                <p:cNvSpPr/>
                <p:nvPr/>
              </p:nvSpPr>
              <p:spPr>
                <a:xfrm>
                  <a:off x="2388041" y="4711598"/>
                  <a:ext cx="610342" cy="339048"/>
                </a:xfrm>
                <a:prstGeom prst="ellipse">
                  <a:avLst/>
                </a:prstGeom>
                <a:noFill/>
                <a:ln cap="flat" cmpd="sng" w="9525">
                  <a:solidFill>
                    <a:schemeClr val="accen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3492481" y="1789335"/>
                  <a:ext cx="887299" cy="449024"/>
                </a:xfrm>
                <a:prstGeom prst="ellipse">
                  <a:avLst/>
                </a:prstGeom>
                <a:noFill/>
                <a:ln cap="flat" cmpd="sng" w="28575">
                  <a:solidFill>
                    <a:schemeClr val="accen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Shape 477"/>
                <p:cNvSpPr/>
                <p:nvPr/>
              </p:nvSpPr>
              <p:spPr>
                <a:xfrm>
                  <a:off x="931863" y="1250655"/>
                  <a:ext cx="590117" cy="474849"/>
                </a:xfrm>
                <a:prstGeom prst="ellipse">
                  <a:avLst/>
                </a:prstGeom>
                <a:gradFill>
                  <a:gsLst>
                    <a:gs pos="0">
                      <a:srgbClr val="3572A9">
                        <a:alpha val="0"/>
                      </a:srgbClr>
                    </a:gs>
                    <a:gs pos="80000">
                      <a:srgbClr val="4695DF">
                        <a:alpha val="0"/>
                      </a:srgbClr>
                    </a:gs>
                    <a:gs pos="100000">
                      <a:srgbClr val="4396E3">
                        <a:alpha val="0"/>
                      </a:srgbClr>
                    </a:gs>
                  </a:gsLst>
                  <a:lin ang="16200000" scaled="0"/>
                </a:gradFill>
                <a:ln cap="flat" cmpd="sng" w="19050">
                  <a:solidFill>
                    <a:schemeClr val="accen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846530" y="467012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Estandarización de PCR gen 16s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 b="0" l="0" r="0" t="3607"/>
          <a:stretch/>
        </p:blipFill>
        <p:spPr>
          <a:xfrm>
            <a:off x="3051756" y="1840370"/>
            <a:ext cx="3206954" cy="22929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5" name="Shape 485"/>
          <p:cNvGraphicFramePr/>
          <p:nvPr/>
        </p:nvGraphicFramePr>
        <p:xfrm>
          <a:off x="1324430" y="42059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297675"/>
                <a:gridCol w="882700"/>
                <a:gridCol w="859325"/>
              </a:tblGrid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 u="none" cap="none" strike="noStrike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10mM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PDeAF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PDeAR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11,875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6" name="Shape 4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1499" y="1095374"/>
            <a:ext cx="6246813" cy="1029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7" name="Shape 487"/>
          <p:cNvGraphicFramePr/>
          <p:nvPr/>
        </p:nvGraphicFramePr>
        <p:xfrm>
          <a:off x="4655233" y="43238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50-70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01:30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descr="Logo lab.jpg" id="488" name="Shape 4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388" y="61463"/>
            <a:ext cx="826651" cy="111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/>
        </p:nvSpPr>
        <p:spPr>
          <a:xfrm>
            <a:off x="754063" y="467012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Estandarización de PCR gen COI I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95" name="Shape 495"/>
          <p:cNvGraphicFramePr/>
          <p:nvPr/>
        </p:nvGraphicFramePr>
        <p:xfrm>
          <a:off x="1635108" y="43238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165050"/>
                <a:gridCol w="792475"/>
                <a:gridCol w="771475"/>
              </a:tblGrid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10mM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PDeDF 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PDeDR 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90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10,875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96" name="Shape 496"/>
          <p:cNvGraphicFramePr/>
          <p:nvPr/>
        </p:nvGraphicFramePr>
        <p:xfrm>
          <a:off x="4655233" y="43238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50-70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900113"/>
            <a:ext cx="5638800" cy="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3729" y="1827213"/>
            <a:ext cx="3531226" cy="2206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ab.jpg" id="499" name="Shape 4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388" y="61464"/>
            <a:ext cx="787369" cy="106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785815" y="490826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Estandarización de PCR CTY B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6" name="Shape 506"/>
          <p:cNvGraphicFramePr/>
          <p:nvPr/>
        </p:nvGraphicFramePr>
        <p:xfrm>
          <a:off x="1635108" y="43238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165050"/>
                <a:gridCol w="792475"/>
                <a:gridCol w="771475"/>
              </a:tblGrid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2,4mM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2,4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10uM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0,24mM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PDeBF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0,24uM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PDeBF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0,24M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90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133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13,675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07" name="Shape 507"/>
          <p:cNvGraphicFramePr/>
          <p:nvPr/>
        </p:nvGraphicFramePr>
        <p:xfrm>
          <a:off x="4655233" y="43238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51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4373" y="1209483"/>
            <a:ext cx="56388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4373" y="1009670"/>
            <a:ext cx="56261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5">
            <a:alphaModFix/>
          </a:blip>
          <a:srcRect b="0" l="0" r="29908" t="0"/>
          <a:stretch/>
        </p:blipFill>
        <p:spPr>
          <a:xfrm>
            <a:off x="2637189" y="1920683"/>
            <a:ext cx="3848193" cy="21278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ab.jpg" id="511" name="Shape 5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388" y="61463"/>
            <a:ext cx="700635" cy="948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Shape 516"/>
          <p:cNvGrpSpPr/>
          <p:nvPr/>
        </p:nvGrpSpPr>
        <p:grpSpPr>
          <a:xfrm>
            <a:off x="177389" y="61464"/>
            <a:ext cx="8103011" cy="6688586"/>
            <a:chOff x="177389" y="61464"/>
            <a:chExt cx="8103011" cy="6688586"/>
          </a:xfrm>
        </p:grpSpPr>
        <p:pic>
          <p:nvPicPr>
            <p:cNvPr id="517" name="Shape 5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63600" y="107950"/>
              <a:ext cx="7416800" cy="664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Shape 518"/>
            <p:cNvSpPr txBox="1"/>
            <p:nvPr/>
          </p:nvSpPr>
          <p:spPr>
            <a:xfrm>
              <a:off x="1502592" y="107950"/>
              <a:ext cx="621394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Selección de muestras para análisis prospectivo Pde.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Logo lab.jpg" id="519" name="Shape 5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7389" y="61464"/>
              <a:ext cx="677378" cy="9167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754063" y="467012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Amplificación por PCR gen 16s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6" name="Shape 526"/>
          <p:cNvGraphicFramePr/>
          <p:nvPr/>
        </p:nvGraphicFramePr>
        <p:xfrm>
          <a:off x="283376" y="33051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57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01:30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graphicFrame>
        <p:nvGraphicFramePr>
          <p:cNvPr id="527" name="Shape 527"/>
          <p:cNvGraphicFramePr/>
          <p:nvPr/>
        </p:nvGraphicFramePr>
        <p:xfrm>
          <a:off x="283376" y="10379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297675"/>
                <a:gridCol w="882700"/>
                <a:gridCol w="859325"/>
              </a:tblGrid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10mM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PDeAF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PDeAR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10,875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b="0" l="0" r="2868" t="0"/>
          <a:stretch/>
        </p:blipFill>
        <p:spPr>
          <a:xfrm>
            <a:off x="4234441" y="908376"/>
            <a:ext cx="4096226" cy="5131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ab.jpg" id="529" name="Shape 5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388" y="61463"/>
            <a:ext cx="576675" cy="78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754063" y="467012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Amplificación por PCR gen CTY B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4534" y="970116"/>
            <a:ext cx="4561545" cy="50041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7" name="Shape 537"/>
          <p:cNvGraphicFramePr/>
          <p:nvPr/>
        </p:nvGraphicFramePr>
        <p:xfrm>
          <a:off x="283376" y="33051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00:45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graphicFrame>
        <p:nvGraphicFramePr>
          <p:cNvPr id="538" name="Shape 538"/>
          <p:cNvGraphicFramePr/>
          <p:nvPr/>
        </p:nvGraphicFramePr>
        <p:xfrm>
          <a:off x="283376" y="10379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297675"/>
                <a:gridCol w="882700"/>
                <a:gridCol w="859325"/>
              </a:tblGrid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2,4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10mM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PDeBF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PDeBR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0,6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13,675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/>
        </p:nvSpPr>
        <p:spPr>
          <a:xfrm>
            <a:off x="754063" y="467012"/>
            <a:ext cx="73342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Amplificación por PCR gen COI I </a:t>
            </a:r>
            <a:r>
              <a:rPr b="1" i="1" lang="es-C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Dissostichus eleginoides (Pde).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5" name="Shape 545"/>
          <p:cNvGraphicFramePr/>
          <p:nvPr/>
        </p:nvGraphicFramePr>
        <p:xfrm>
          <a:off x="283376" y="33051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770375"/>
                <a:gridCol w="919175"/>
                <a:gridCol w="749475"/>
              </a:tblGrid>
              <a:tr h="208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Condiciones de amplificación por PCR 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Temperatura (ºC)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Tiempo (min)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 inicial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03:00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Denaturación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95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Alineamiento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00:25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01:00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Extensión final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72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10:00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31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Mantención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∞</a:t>
                      </a:r>
                      <a:r>
                        <a:rPr lang="es-CL" sz="800"/>
                        <a:t> 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775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40 ciclos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graphicFrame>
        <p:nvGraphicFramePr>
          <p:cNvPr id="546" name="Shape 546"/>
          <p:cNvGraphicFramePr/>
          <p:nvPr/>
        </p:nvGraphicFramePr>
        <p:xfrm>
          <a:off x="283376" y="10379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{00D4DDFE-5569-4702-8606-980FEF4D4507}</a:tableStyleId>
              </a:tblPr>
              <a:tblGrid>
                <a:gridCol w="1297675"/>
                <a:gridCol w="882700"/>
                <a:gridCol w="859325"/>
              </a:tblGrid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Mix Promega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Concentración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1x</a:t>
                      </a:r>
                      <a:endParaRPr b="1"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5x PCR Buffer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1x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Mg</a:t>
                      </a:r>
                      <a:r>
                        <a:rPr b="1" baseline="30000" lang="es-CL" sz="800"/>
                        <a:t>+2</a:t>
                      </a:r>
                      <a:r>
                        <a:rPr b="1" lang="es-CL" sz="800"/>
                        <a:t> 25mM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dNTPs</a:t>
                      </a:r>
                      <a:r>
                        <a:rPr b="1" lang="es-CL" sz="800"/>
                        <a:t> 10mM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0,2mM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PDeDF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PDeDR 10uM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0,8uM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GoTaq DNA Polimerasa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1U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0,125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ADN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40nd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2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</a:tr>
              <a:tr h="2264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CL" sz="800"/>
                        <a:t>H</a:t>
                      </a:r>
                      <a:r>
                        <a:rPr b="1" baseline="-25000" lang="es-CL" sz="800"/>
                        <a:t>2</a:t>
                      </a:r>
                      <a:r>
                        <a:rPr b="1" lang="es-CL" sz="800"/>
                        <a:t>O MiliQ</a:t>
                      </a:r>
                      <a:endParaRPr b="1"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-</a:t>
                      </a:r>
                      <a:endParaRPr sz="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800"/>
                        <a:t>10,875</a:t>
                      </a:r>
                      <a:endParaRPr sz="800"/>
                    </a:p>
                  </a:txBody>
                  <a:tcPr marT="45725" marB="45725" marR="91450" marL="9145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b="0" l="0" r="4377" t="0"/>
          <a:stretch/>
        </p:blipFill>
        <p:spPr>
          <a:xfrm>
            <a:off x="4201961" y="836344"/>
            <a:ext cx="4173780" cy="5166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lab.jpg" id="548" name="Shape 5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388" y="61463"/>
            <a:ext cx="576675" cy="78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Shape 553"/>
          <p:cNvGrpSpPr/>
          <p:nvPr/>
        </p:nvGrpSpPr>
        <p:grpSpPr>
          <a:xfrm>
            <a:off x="177388" y="61463"/>
            <a:ext cx="8764939" cy="7540156"/>
            <a:chOff x="177388" y="61463"/>
            <a:chExt cx="8764939" cy="7540156"/>
          </a:xfrm>
        </p:grpSpPr>
        <p:sp>
          <p:nvSpPr>
            <p:cNvPr id="554" name="Shape 554"/>
            <p:cNvSpPr/>
            <p:nvPr/>
          </p:nvSpPr>
          <p:spPr>
            <a:xfrm>
              <a:off x="754063" y="467012"/>
              <a:ext cx="73342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Resultados de secuenciación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aptura de pantalla 2017-08-03 a la(s) 18.32.32.png" id="555" name="Shape 555"/>
            <p:cNvPicPr preferRelativeResize="0"/>
            <p:nvPr/>
          </p:nvPicPr>
          <p:blipFill rotWithShape="1">
            <a:blip r:embed="rId3">
              <a:alphaModFix/>
            </a:blip>
            <a:srcRect b="47226" l="28312" r="26282" t="41619"/>
            <a:stretch/>
          </p:blipFill>
          <p:spPr>
            <a:xfrm>
              <a:off x="1094243" y="1007626"/>
              <a:ext cx="5585311" cy="771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ptura de pantalla 2017-08-03 a la(s) 18.34.01.png" id="556" name="Shape 556"/>
            <p:cNvPicPr preferRelativeResize="0"/>
            <p:nvPr/>
          </p:nvPicPr>
          <p:blipFill rotWithShape="1">
            <a:blip r:embed="rId4">
              <a:alphaModFix/>
            </a:blip>
            <a:srcRect b="49374" l="20513" r="34536" t="38604"/>
            <a:stretch/>
          </p:blipFill>
          <p:spPr>
            <a:xfrm>
              <a:off x="1094243" y="1984292"/>
              <a:ext cx="5585310" cy="8401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Shape 557"/>
            <p:cNvSpPr txBox="1"/>
            <p:nvPr/>
          </p:nvSpPr>
          <p:spPr>
            <a:xfrm>
              <a:off x="6979322" y="1241893"/>
              <a:ext cx="19630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COI I               nº241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Shape 558"/>
            <p:cNvSpPr txBox="1"/>
            <p:nvPr/>
          </p:nvSpPr>
          <p:spPr>
            <a:xfrm>
              <a:off x="6979321" y="3312320"/>
              <a:ext cx="1963005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CTY B            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nº222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Shape 559"/>
            <p:cNvSpPr txBox="1"/>
            <p:nvPr/>
          </p:nvSpPr>
          <p:spPr>
            <a:xfrm>
              <a:off x="6979321" y="2188579"/>
              <a:ext cx="19630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16S                 nº223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aptura de pantalla 2017-08-03 a la(s) 18.36.30.png" id="560" name="Shape 560"/>
            <p:cNvPicPr preferRelativeResize="0"/>
            <p:nvPr/>
          </p:nvPicPr>
          <p:blipFill rotWithShape="1">
            <a:blip r:embed="rId5">
              <a:alphaModFix/>
            </a:blip>
            <a:srcRect b="32194" l="21261" r="35790" t="56979"/>
            <a:stretch/>
          </p:blipFill>
          <p:spPr>
            <a:xfrm>
              <a:off x="1142609" y="3094675"/>
              <a:ext cx="5580297" cy="7913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lab.jpg" id="561" name="Shape 5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7388" y="61463"/>
              <a:ext cx="708805" cy="959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Shape 562"/>
            <p:cNvSpPr/>
            <p:nvPr/>
          </p:nvSpPr>
          <p:spPr>
            <a:xfrm>
              <a:off x="886193" y="4216077"/>
              <a:ext cx="7864402" cy="3385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Griselda  Gallegos, tesista doctorado.</a:t>
              </a:r>
              <a:endParaRPr/>
            </a:p>
            <a:p>
              <a:pPr indent="-1841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“Genética y Dinámica poblacional del bacalao de profundidad (</a:t>
              </a:r>
              <a:r>
                <a:rPr i="1"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Dissothichus eleginoides</a:t>
              </a: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en la región de Magallanes y Antartica chilena.”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Dra. Fabiola Arcos</a:t>
              </a:r>
              <a:endParaRPr/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Ing. Diana Schofield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Ing. María Jesús Friedli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MCs. Ing. Carlos Olave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Dra. Paola Acuña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Shape 568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569" name="Shape 569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570" name="Shape 57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571" name="Shape 57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72" name="Shape 572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2906887" y="1606563"/>
              <a:ext cx="35147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8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Morfología geométrica</a:t>
              </a:r>
              <a:endParaRPr/>
            </a:p>
          </p:txBody>
        </p:sp>
        <p:sp>
          <p:nvSpPr>
            <p:cNvPr id="574" name="Shape 574"/>
            <p:cNvSpPr txBox="1"/>
            <p:nvPr/>
          </p:nvSpPr>
          <p:spPr>
            <a:xfrm>
              <a:off x="691117" y="2782670"/>
              <a:ext cx="814434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 trabajará con cabezas de bacalao de diferentes localidades, aporte GlobalPesca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Será un complemento a los resultados genéticos </a:t>
              </a:r>
              <a:endParaRPr/>
            </a:p>
            <a:p>
              <a:pPr indent="-1714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Shape 173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pic>
          <p:nvPicPr>
            <p:cNvPr descr="Fondo_presentación.png" id="174" name="Shape 1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R_CEQUA_Laboratorios_Naturales_de_Magallanes.png" id="175" name="Shape 1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175" y="141265"/>
              <a:ext cx="1278018" cy="11988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Shape 176"/>
            <p:cNvGrpSpPr/>
            <p:nvPr/>
          </p:nvGrpSpPr>
          <p:grpSpPr>
            <a:xfrm>
              <a:off x="338031" y="707796"/>
              <a:ext cx="8789218" cy="4965404"/>
              <a:chOff x="733649" y="-101445"/>
              <a:chExt cx="11237541" cy="6273448"/>
            </a:xfrm>
          </p:grpSpPr>
          <p:grpSp>
            <p:nvGrpSpPr>
              <p:cNvPr id="177" name="Shape 177"/>
              <p:cNvGrpSpPr/>
              <p:nvPr/>
            </p:nvGrpSpPr>
            <p:grpSpPr>
              <a:xfrm>
                <a:off x="3214891" y="313363"/>
                <a:ext cx="5582283" cy="5546589"/>
                <a:chOff x="3313896" y="162789"/>
                <a:chExt cx="5582283" cy="5546589"/>
              </a:xfrm>
            </p:grpSpPr>
            <p:pic>
              <p:nvPicPr>
                <p:cNvPr descr="http://img.scoop.it/vAn3lel3rvd41fg5V7wr94XXXL4j3HpexhjNOf_P3YmryPKwJ94QGRtDb3Sbc6KY" id="178" name="Shape 17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3491060">
                  <a:off x="4093573" y="1422472"/>
                  <a:ext cx="4101786" cy="33318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9" name="Shape 179"/>
                <p:cNvSpPr/>
                <p:nvPr/>
              </p:nvSpPr>
              <p:spPr>
                <a:xfrm rot="10800000">
                  <a:off x="3853497" y="635883"/>
                  <a:ext cx="4495193" cy="4504373"/>
                </a:xfrm>
                <a:prstGeom prst="ellipse">
                  <a:avLst/>
                </a:prstGeom>
                <a:noFill/>
                <a:ln cap="flat" cmpd="sng" w="381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Shape 180"/>
                <p:cNvSpPr/>
                <p:nvPr/>
              </p:nvSpPr>
              <p:spPr>
                <a:xfrm rot="-2437721">
                  <a:off x="7799967" y="1121434"/>
                  <a:ext cx="525681" cy="220312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Shape 181"/>
                <p:cNvSpPr/>
                <p:nvPr/>
              </p:nvSpPr>
              <p:spPr>
                <a:xfrm rot="1650152">
                  <a:off x="7816459" y="4385041"/>
                  <a:ext cx="512048" cy="238538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Shape 182"/>
                <p:cNvSpPr/>
                <p:nvPr/>
              </p:nvSpPr>
              <p:spPr>
                <a:xfrm rot="5222383">
                  <a:off x="6224116" y="5294142"/>
                  <a:ext cx="512686" cy="2536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Shape 183"/>
                <p:cNvSpPr/>
                <p:nvPr/>
              </p:nvSpPr>
              <p:spPr>
                <a:xfrm rot="10800000">
                  <a:off x="3313896" y="2795520"/>
                  <a:ext cx="501953" cy="25248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Shape 184"/>
                <p:cNvSpPr/>
                <p:nvPr/>
              </p:nvSpPr>
              <p:spPr>
                <a:xfrm>
                  <a:off x="8364214" y="2735177"/>
                  <a:ext cx="474985" cy="192532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Shape 185"/>
                <p:cNvSpPr/>
                <p:nvPr/>
              </p:nvSpPr>
              <p:spPr>
                <a:xfrm rot="8272423">
                  <a:off x="4096789" y="4585803"/>
                  <a:ext cx="538587" cy="250323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Shape 186"/>
                <p:cNvSpPr/>
                <p:nvPr/>
              </p:nvSpPr>
              <p:spPr>
                <a:xfrm rot="-8803076">
                  <a:off x="3982649" y="1119669"/>
                  <a:ext cx="474985" cy="225849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Shape 187"/>
                <p:cNvSpPr/>
                <p:nvPr/>
              </p:nvSpPr>
              <p:spPr>
                <a:xfrm rot="-5400000">
                  <a:off x="5829829" y="284517"/>
                  <a:ext cx="474985" cy="23153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Shape 188"/>
                <p:cNvSpPr/>
                <p:nvPr/>
              </p:nvSpPr>
              <p:spPr>
                <a:xfrm rot="-1468721">
                  <a:off x="8234539" y="1901006"/>
                  <a:ext cx="474985" cy="21219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Shape 189"/>
                <p:cNvSpPr/>
                <p:nvPr/>
              </p:nvSpPr>
              <p:spPr>
                <a:xfrm rot="1418140">
                  <a:off x="8233097" y="3608452"/>
                  <a:ext cx="474985" cy="252312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Shape 190"/>
                <p:cNvSpPr/>
                <p:nvPr/>
              </p:nvSpPr>
              <p:spPr>
                <a:xfrm rot="3339188">
                  <a:off x="7095694" y="4967693"/>
                  <a:ext cx="474985" cy="256617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Shape 191"/>
                <p:cNvSpPr/>
                <p:nvPr/>
              </p:nvSpPr>
              <p:spPr>
                <a:xfrm rot="-3632656">
                  <a:off x="6902680" y="486230"/>
                  <a:ext cx="474985" cy="221024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Shape 192"/>
                <p:cNvSpPr/>
                <p:nvPr/>
              </p:nvSpPr>
              <p:spPr>
                <a:xfrm rot="-7109862">
                  <a:off x="4729450" y="527220"/>
                  <a:ext cx="474985" cy="221756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Shape 193"/>
                <p:cNvSpPr/>
                <p:nvPr/>
              </p:nvSpPr>
              <p:spPr>
                <a:xfrm rot="-9549382">
                  <a:off x="3501565" y="1870191"/>
                  <a:ext cx="474985" cy="223223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Shape 194"/>
                <p:cNvSpPr/>
                <p:nvPr/>
              </p:nvSpPr>
              <p:spPr>
                <a:xfrm rot="9205348">
                  <a:off x="3536017" y="3882916"/>
                  <a:ext cx="526006" cy="224215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Shape 195"/>
                <p:cNvSpPr/>
                <p:nvPr/>
              </p:nvSpPr>
              <p:spPr>
                <a:xfrm rot="6604956">
                  <a:off x="4723534" y="5047884"/>
                  <a:ext cx="529316" cy="251796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Shape 196"/>
                <p:cNvSpPr/>
                <p:nvPr/>
              </p:nvSpPr>
              <p:spPr>
                <a:xfrm flipH="1" rot="-9984211">
                  <a:off x="8339658" y="3195925"/>
                  <a:ext cx="537081" cy="229415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0070C0"/>
                </a:solidFill>
                <a:ln cap="flat" cmpd="sng" w="12700">
                  <a:solidFill>
                    <a:srgbClr val="FFC000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7" name="Shape 197"/>
              <p:cNvSpPr txBox="1"/>
              <p:nvPr/>
            </p:nvSpPr>
            <p:spPr>
              <a:xfrm>
                <a:off x="8170871" y="1020017"/>
                <a:ext cx="1579287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Ciclo de vida </a:t>
                </a:r>
                <a:endParaRPr/>
              </a:p>
            </p:txBody>
          </p:sp>
          <p:sp>
            <p:nvSpPr>
              <p:cNvPr id="198" name="Shape 198"/>
              <p:cNvSpPr txBox="1"/>
              <p:nvPr/>
            </p:nvSpPr>
            <p:spPr>
              <a:xfrm>
                <a:off x="8715126" y="2303373"/>
                <a:ext cx="1927309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Ciclo reproductivo</a:t>
                </a:r>
                <a:endParaRPr/>
              </a:p>
            </p:txBody>
          </p:sp>
          <p:sp>
            <p:nvSpPr>
              <p:cNvPr id="199" name="Shape 199"/>
              <p:cNvSpPr txBox="1"/>
              <p:nvPr/>
            </p:nvSpPr>
            <p:spPr>
              <a:xfrm>
                <a:off x="8706621" y="3322652"/>
                <a:ext cx="3264569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Talla de primera madurez sexual</a:t>
                </a:r>
                <a:endParaRPr/>
              </a:p>
            </p:txBody>
          </p:sp>
          <p:sp>
            <p:nvSpPr>
              <p:cNvPr id="200" name="Shape 200"/>
              <p:cNvSpPr txBox="1"/>
              <p:nvPr/>
            </p:nvSpPr>
            <p:spPr>
              <a:xfrm>
                <a:off x="8390069" y="4193519"/>
                <a:ext cx="1711116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Sitios de desove</a:t>
                </a:r>
                <a:endParaRPr/>
              </a:p>
            </p:txBody>
          </p:sp>
          <p:sp>
            <p:nvSpPr>
              <p:cNvPr id="201" name="Shape 201"/>
              <p:cNvSpPr txBox="1"/>
              <p:nvPr/>
            </p:nvSpPr>
            <p:spPr>
              <a:xfrm>
                <a:off x="8402201" y="1406740"/>
                <a:ext cx="1485193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Alimentación</a:t>
                </a:r>
                <a:endParaRPr/>
              </a:p>
            </p:txBody>
          </p:sp>
          <p:sp>
            <p:nvSpPr>
              <p:cNvPr id="202" name="Shape 202"/>
              <p:cNvSpPr txBox="1"/>
              <p:nvPr/>
            </p:nvSpPr>
            <p:spPr>
              <a:xfrm>
                <a:off x="8595954" y="1832189"/>
                <a:ext cx="2152812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Fauna acompañante</a:t>
                </a:r>
                <a:endParaRPr/>
              </a:p>
            </p:txBody>
          </p:sp>
          <p:sp>
            <p:nvSpPr>
              <p:cNvPr id="203" name="Shape 203"/>
              <p:cNvSpPr txBox="1"/>
              <p:nvPr/>
            </p:nvSpPr>
            <p:spPr>
              <a:xfrm>
                <a:off x="7342121" y="5328234"/>
                <a:ext cx="2725062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Interacción con Predadores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Shape 204"/>
              <p:cNvSpPr txBox="1"/>
              <p:nvPr/>
            </p:nvSpPr>
            <p:spPr>
              <a:xfrm>
                <a:off x="8065307" y="4566851"/>
                <a:ext cx="2223376" cy="9040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Parásitos.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Estadística pesquera</a:t>
                </a:r>
                <a:endParaRPr sz="13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Shape 205"/>
              <p:cNvSpPr txBox="1"/>
              <p:nvPr/>
            </p:nvSpPr>
            <p:spPr>
              <a:xfrm>
                <a:off x="2355788" y="5017492"/>
                <a:ext cx="1919671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Proporción sexual</a:t>
                </a:r>
                <a:endParaRPr/>
              </a:p>
            </p:txBody>
          </p:sp>
          <p:sp>
            <p:nvSpPr>
              <p:cNvPr id="206" name="Shape 206"/>
              <p:cNvSpPr txBox="1"/>
              <p:nvPr/>
            </p:nvSpPr>
            <p:spPr>
              <a:xfrm>
                <a:off x="3031301" y="5514724"/>
                <a:ext cx="2132549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Tamaño poblacional</a:t>
                </a:r>
                <a:endParaRPr/>
              </a:p>
            </p:txBody>
          </p:sp>
          <p:sp>
            <p:nvSpPr>
              <p:cNvPr id="207" name="Shape 207"/>
              <p:cNvSpPr txBox="1"/>
              <p:nvPr/>
            </p:nvSpPr>
            <p:spPr>
              <a:xfrm>
                <a:off x="8596374" y="3781531"/>
                <a:ext cx="2524499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índice gonadosomático</a:t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Shape 208"/>
              <p:cNvSpPr txBox="1"/>
              <p:nvPr/>
            </p:nvSpPr>
            <p:spPr>
              <a:xfrm>
                <a:off x="5838343" y="5792870"/>
                <a:ext cx="1611755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Stok pesqueros</a:t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Shape 209"/>
              <p:cNvSpPr txBox="1"/>
              <p:nvPr/>
            </p:nvSpPr>
            <p:spPr>
              <a:xfrm>
                <a:off x="1729568" y="4081285"/>
                <a:ext cx="1752926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Datos biológicos </a:t>
                </a:r>
                <a:endParaRPr sz="13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Shape 210"/>
              <p:cNvSpPr txBox="1"/>
              <p:nvPr/>
            </p:nvSpPr>
            <p:spPr>
              <a:xfrm>
                <a:off x="733649" y="2879868"/>
                <a:ext cx="2653291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Proporciones y relaciones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Peso longitud</a:t>
                </a:r>
                <a:endParaRPr/>
              </a:p>
            </p:txBody>
          </p:sp>
          <p:sp>
            <p:nvSpPr>
              <p:cNvPr id="211" name="Shape 211"/>
              <p:cNvSpPr txBox="1"/>
              <p:nvPr/>
            </p:nvSpPr>
            <p:spPr>
              <a:xfrm>
                <a:off x="1377572" y="2375568"/>
                <a:ext cx="2021237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EMS Macroscópico</a:t>
                </a:r>
                <a:endParaRPr/>
              </a:p>
            </p:txBody>
          </p:sp>
          <p:sp>
            <p:nvSpPr>
              <p:cNvPr id="212" name="Shape 212"/>
              <p:cNvSpPr txBox="1"/>
              <p:nvPr/>
            </p:nvSpPr>
            <p:spPr>
              <a:xfrm>
                <a:off x="1595744" y="1827371"/>
                <a:ext cx="1950705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EMS microscópico</a:t>
                </a: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 flipH="1" rot="9870425">
                <a:off x="8252716" y="2467002"/>
                <a:ext cx="474985" cy="217509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Shape 214"/>
              <p:cNvSpPr txBox="1"/>
              <p:nvPr/>
            </p:nvSpPr>
            <p:spPr>
              <a:xfrm>
                <a:off x="8755718" y="2794673"/>
                <a:ext cx="1337119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Fecundidad</a:t>
                </a:r>
                <a:endParaRPr/>
              </a:p>
            </p:txBody>
          </p:sp>
          <p:sp>
            <p:nvSpPr>
              <p:cNvPr id="215" name="Shape 215"/>
              <p:cNvSpPr/>
              <p:nvPr/>
            </p:nvSpPr>
            <p:spPr>
              <a:xfrm rot="6135104">
                <a:off x="5346368" y="5438969"/>
                <a:ext cx="474985" cy="233802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Shape 216"/>
              <p:cNvSpPr txBox="1"/>
              <p:nvPr/>
            </p:nvSpPr>
            <p:spPr>
              <a:xfrm>
                <a:off x="3827314" y="5764154"/>
                <a:ext cx="2030728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Edad y crecimiento</a:t>
                </a:r>
                <a:endParaRPr/>
              </a:p>
            </p:txBody>
          </p:sp>
          <p:sp>
            <p:nvSpPr>
              <p:cNvPr id="217" name="Shape 217"/>
              <p:cNvSpPr txBox="1"/>
              <p:nvPr/>
            </p:nvSpPr>
            <p:spPr>
              <a:xfrm>
                <a:off x="2486145" y="4478022"/>
                <a:ext cx="1393544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Migraciones</a:t>
                </a:r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 rot="8691283">
                <a:off x="3711580" y="4373364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Shape 219"/>
              <p:cNvSpPr/>
              <p:nvPr/>
            </p:nvSpPr>
            <p:spPr>
              <a:xfrm rot="10102209">
                <a:off x="3318060" y="3516606"/>
                <a:ext cx="474985" cy="270351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Shape 220"/>
              <p:cNvSpPr txBox="1"/>
              <p:nvPr/>
            </p:nvSpPr>
            <p:spPr>
              <a:xfrm>
                <a:off x="1361986" y="3552903"/>
                <a:ext cx="2062652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35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Marcaje y recaptura</a:t>
                </a:r>
                <a:endParaRPr/>
              </a:p>
            </p:txBody>
          </p:sp>
          <p:sp>
            <p:nvSpPr>
              <p:cNvPr id="221" name="Shape 221"/>
              <p:cNvSpPr/>
              <p:nvPr/>
            </p:nvSpPr>
            <p:spPr>
              <a:xfrm rot="-10017868">
                <a:off x="3300295" y="2518902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Shape 222"/>
              <p:cNvSpPr/>
              <p:nvPr/>
            </p:nvSpPr>
            <p:spPr>
              <a:xfrm rot="-8769067">
                <a:off x="3600486" y="1626188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Shape 223"/>
              <p:cNvSpPr txBox="1"/>
              <p:nvPr/>
            </p:nvSpPr>
            <p:spPr>
              <a:xfrm>
                <a:off x="1789460" y="1379659"/>
                <a:ext cx="2014825" cy="4001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Mortalidad natural</a:t>
                </a:r>
                <a:endParaRPr/>
              </a:p>
            </p:txBody>
          </p:sp>
          <p:sp>
            <p:nvSpPr>
              <p:cNvPr id="224" name="Shape 224"/>
              <p:cNvSpPr/>
              <p:nvPr/>
            </p:nvSpPr>
            <p:spPr>
              <a:xfrm rot="-7999985">
                <a:off x="4220027" y="949668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Shape 225"/>
              <p:cNvSpPr/>
              <p:nvPr/>
            </p:nvSpPr>
            <p:spPr>
              <a:xfrm rot="-6470332">
                <a:off x="5074973" y="512398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Shape 226"/>
              <p:cNvSpPr txBox="1"/>
              <p:nvPr/>
            </p:nvSpPr>
            <p:spPr>
              <a:xfrm>
                <a:off x="1559539" y="889707"/>
                <a:ext cx="2373772" cy="64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Unidades poblacionales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(salud genético)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Shape 227"/>
              <p:cNvSpPr txBox="1"/>
              <p:nvPr/>
            </p:nvSpPr>
            <p:spPr>
              <a:xfrm>
                <a:off x="2320213" y="572022"/>
                <a:ext cx="2114793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Variabilidad genética</a:t>
                </a:r>
                <a:endParaRPr/>
              </a:p>
            </p:txBody>
          </p:sp>
          <p:sp>
            <p:nvSpPr>
              <p:cNvPr id="228" name="Shape 228"/>
              <p:cNvSpPr txBox="1"/>
              <p:nvPr/>
            </p:nvSpPr>
            <p:spPr>
              <a:xfrm>
                <a:off x="4095022" y="-101445"/>
                <a:ext cx="6614423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Tamaño efectivo de poblaciones (indirecto de genética de poblaciones)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Shape 229"/>
              <p:cNvSpPr txBox="1"/>
              <p:nvPr/>
            </p:nvSpPr>
            <p:spPr>
              <a:xfrm>
                <a:off x="7691309" y="643873"/>
                <a:ext cx="4236062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Morfología geométrica (Cabezas de Bacalao)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Shape 230"/>
              <p:cNvSpPr/>
              <p:nvPr/>
            </p:nvSpPr>
            <p:spPr>
              <a:xfrm rot="-2977601">
                <a:off x="7299367" y="936814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Shape 231"/>
              <p:cNvSpPr/>
              <p:nvPr/>
            </p:nvSpPr>
            <p:spPr>
              <a:xfrm rot="1335541">
                <a:off x="7950422" y="4149895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Shape 232"/>
              <p:cNvSpPr txBox="1"/>
              <p:nvPr/>
            </p:nvSpPr>
            <p:spPr>
              <a:xfrm>
                <a:off x="3084744" y="249522"/>
                <a:ext cx="1996166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Diversidad genética</a:t>
                </a:r>
                <a:endParaRPr/>
              </a:p>
            </p:txBody>
          </p:sp>
          <p:sp>
            <p:nvSpPr>
              <p:cNvPr id="233" name="Shape 233"/>
              <p:cNvSpPr txBox="1"/>
              <p:nvPr/>
            </p:nvSpPr>
            <p:spPr>
              <a:xfrm>
                <a:off x="6543421" y="151456"/>
                <a:ext cx="2888040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Expresión génica  (Genómica)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Shape 234"/>
              <p:cNvSpPr/>
              <p:nvPr/>
            </p:nvSpPr>
            <p:spPr>
              <a:xfrm rot="-1468721">
                <a:off x="7942582" y="1672573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0070C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 rot="-4514393">
                <a:off x="6311223" y="468286"/>
                <a:ext cx="474985" cy="21219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12700">
                <a:solidFill>
                  <a:srgbClr val="FFC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Shape 236"/>
              <p:cNvSpPr txBox="1"/>
              <p:nvPr/>
            </p:nvSpPr>
            <p:spPr>
              <a:xfrm>
                <a:off x="7161662" y="408975"/>
                <a:ext cx="4229913" cy="37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Histología  Molecular (muestras de gónadas)</a:t>
                </a:r>
                <a:endParaRPr sz="135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Shape 237"/>
            <p:cNvSpPr/>
            <p:nvPr/>
          </p:nvSpPr>
          <p:spPr>
            <a:xfrm flipH="1" rot="-7818971">
              <a:off x="5532224" y="4654017"/>
              <a:ext cx="385107" cy="19771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C0"/>
            </a:solidFill>
            <a:ln cap="flat" cmpd="sng" w="12700">
              <a:solidFill>
                <a:srgbClr val="FFC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Shape 580"/>
          <p:cNvGrpSpPr/>
          <p:nvPr/>
        </p:nvGrpSpPr>
        <p:grpSpPr>
          <a:xfrm>
            <a:off x="-6790241" y="177885"/>
            <a:ext cx="15934241" cy="8323980"/>
            <a:chOff x="-6790241" y="177885"/>
            <a:chExt cx="15934241" cy="8323980"/>
          </a:xfrm>
        </p:grpSpPr>
        <p:grpSp>
          <p:nvGrpSpPr>
            <p:cNvPr id="581" name="Shape 581"/>
            <p:cNvGrpSpPr/>
            <p:nvPr/>
          </p:nvGrpSpPr>
          <p:grpSpPr>
            <a:xfrm>
              <a:off x="263603" y="177885"/>
              <a:ext cx="8421915" cy="5804415"/>
              <a:chOff x="263603" y="177885"/>
              <a:chExt cx="8421915" cy="5804415"/>
            </a:xfrm>
          </p:grpSpPr>
          <p:sp>
            <p:nvSpPr>
              <p:cNvPr id="582" name="Shape 582"/>
              <p:cNvSpPr/>
              <p:nvPr/>
            </p:nvSpPr>
            <p:spPr>
              <a:xfrm>
                <a:off x="2445626" y="1008681"/>
                <a:ext cx="39424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Estudios Morfológicos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83" name="Shape 58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6282" t="0"/>
              <a:stretch/>
            </p:blipFill>
            <p:spPr>
              <a:xfrm>
                <a:off x="5924456" y="4506869"/>
                <a:ext cx="2761062" cy="14754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4" name="Shape 584"/>
              <p:cNvSpPr/>
              <p:nvPr/>
            </p:nvSpPr>
            <p:spPr>
              <a:xfrm>
                <a:off x="517782" y="4358907"/>
                <a:ext cx="5048392" cy="1456592"/>
              </a:xfrm>
              <a:prstGeom prst="roundRect">
                <a:avLst>
                  <a:gd fmla="val 16667" name="adj"/>
                </a:avLst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Morfometría Geométrica</a:t>
                </a: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estudio de la forma en un espacio </a:t>
                </a:r>
                <a:r>
                  <a:rPr b="1"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 o tridimensional</a:t>
                </a:r>
                <a:r>
                  <a:rPr lang="es-CL" sz="135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para investigar los cambios morfológicos. Estos cambios se visualizan mediante un conjunto de puntos morfométricos los cuales se encuentran en la misma ubicación de un organismo a otro, permitiendo abstraer la forma mediante programas computacionales. </a:t>
                </a:r>
                <a:endParaRPr/>
              </a:p>
            </p:txBody>
          </p:sp>
          <p:pic>
            <p:nvPicPr>
              <p:cNvPr descr="http://www.scielo.cl/fbpe/img/gayana/v76n2/art07-f2.jpg" id="585" name="Shape 58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012986" y="2615815"/>
                <a:ext cx="2478700" cy="16207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://www.scielo.cl/fbpe/img/gayana/v76n2/art07-f5.jpg" id="586" name="Shape 586"/>
              <p:cNvPicPr preferRelativeResize="0"/>
              <p:nvPr/>
            </p:nvPicPr>
            <p:blipFill rotWithShape="1">
              <a:blip r:embed="rId5">
                <a:alphaModFix/>
              </a:blip>
              <a:srcRect b="34557" l="0" r="0" t="0"/>
              <a:stretch/>
            </p:blipFill>
            <p:spPr>
              <a:xfrm>
                <a:off x="5889783" y="4519305"/>
                <a:ext cx="2795735" cy="14505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7" name="Shape 587"/>
              <p:cNvSpPr/>
              <p:nvPr/>
            </p:nvSpPr>
            <p:spPr>
              <a:xfrm>
                <a:off x="698502" y="2252879"/>
                <a:ext cx="7916388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just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Una de las aproximaciones relevantes para esclarecer la clasificación de especies es la morfometría, que estudia la variación de la forma de los organismos.</a:t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668100" y="3257369"/>
                <a:ext cx="5221683" cy="50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350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Morfometría tradicional</a:t>
                </a:r>
                <a:r>
                  <a:rPr lang="es-CL" sz="135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: Analiza variables como longitudes, anchos y alturas sin la posibilidad de abstraer la forma de los organismos. </a:t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CR_CEQUA_Laboratorios_Naturales_de_Magallanes.png" id="589" name="Shape 589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63603" y="177885"/>
                <a:ext cx="1084851" cy="10176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90" name="Shape 590"/>
              <p:cNvSpPr txBox="1"/>
              <p:nvPr/>
            </p:nvSpPr>
            <p:spPr>
              <a:xfrm>
                <a:off x="3466214" y="478465"/>
                <a:ext cx="181267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32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DESAFIOS</a:t>
                </a:r>
                <a:endParaRPr sz="3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Fondo_presentación.png" id="591" name="Shape 59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Shape 596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597" name="Shape 597"/>
            <p:cNvGrpSpPr/>
            <p:nvPr/>
          </p:nvGrpSpPr>
          <p:grpSpPr>
            <a:xfrm>
              <a:off x="134634" y="141265"/>
              <a:ext cx="8889033" cy="4702891"/>
              <a:chOff x="134634" y="141265"/>
              <a:chExt cx="8889033" cy="4702891"/>
            </a:xfrm>
          </p:grpSpPr>
          <p:sp>
            <p:nvSpPr>
              <p:cNvPr id="598" name="Shape 598"/>
              <p:cNvSpPr/>
              <p:nvPr/>
            </p:nvSpPr>
            <p:spPr>
              <a:xfrm>
                <a:off x="2445626" y="1042348"/>
                <a:ext cx="39424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2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Morfometría Geométrica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9" name="Shape 59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6282" t="0"/>
              <a:stretch/>
            </p:blipFill>
            <p:spPr>
              <a:xfrm>
                <a:off x="134634" y="3530638"/>
                <a:ext cx="1960866" cy="10478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ttp://www.scielo.cl/fbpe/img/gayana/v76n2/art07-f5.jpg" id="600" name="Shape 600"/>
              <p:cNvPicPr preferRelativeResize="0"/>
              <p:nvPr/>
            </p:nvPicPr>
            <p:blipFill rotWithShape="1">
              <a:blip r:embed="rId4">
                <a:alphaModFix/>
              </a:blip>
              <a:srcRect b="34557" l="0" r="0" t="0"/>
              <a:stretch/>
            </p:blipFill>
            <p:spPr>
              <a:xfrm>
                <a:off x="6388064" y="1539225"/>
                <a:ext cx="2635603" cy="136747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1" name="Shape 601"/>
              <p:cNvSpPr/>
              <p:nvPr/>
            </p:nvSpPr>
            <p:spPr>
              <a:xfrm rot="5400000">
                <a:off x="1873937" y="3003155"/>
                <a:ext cx="430721" cy="237815"/>
              </a:xfrm>
              <a:prstGeom prst="bentUpArrow">
                <a:avLst>
                  <a:gd fmla="val 32840" name="adj1"/>
                  <a:gd fmla="val 25000" name="adj2"/>
                  <a:gd fmla="val 35780" name="adj3"/>
                </a:avLst>
              </a:prstGeom>
              <a:solidFill>
                <a:srgbClr val="C3D4EB"/>
              </a:solidFill>
              <a:ln cap="flat" cmpd="sng" w="127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02" name="Shape 602"/>
              <p:cNvGrpSpPr/>
              <p:nvPr/>
            </p:nvGrpSpPr>
            <p:grpSpPr>
              <a:xfrm>
                <a:off x="1115067" y="1833251"/>
                <a:ext cx="1142903" cy="623535"/>
                <a:chOff x="797069" y="359478"/>
                <a:chExt cx="1523870" cy="831380"/>
              </a:xfrm>
            </p:grpSpPr>
            <p:sp>
              <p:nvSpPr>
                <p:cNvPr id="603" name="Shape 603"/>
                <p:cNvSpPr/>
                <p:nvPr/>
              </p:nvSpPr>
              <p:spPr>
                <a:xfrm>
                  <a:off x="797069" y="359478"/>
                  <a:ext cx="1523870" cy="831380"/>
                </a:xfrm>
                <a:prstGeom prst="roundRect">
                  <a:avLst>
                    <a:gd fmla="val 16670" name="adj"/>
                  </a:avLst>
                </a:prstGeom>
                <a:solidFill>
                  <a:srgbClr val="599BD5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4" name="Shape 604"/>
                <p:cNvSpPr/>
                <p:nvPr/>
              </p:nvSpPr>
              <p:spPr>
                <a:xfrm>
                  <a:off x="837661" y="400070"/>
                  <a:ext cx="1442686" cy="75019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CAPTURA DE IMAGEN</a:t>
                  </a:r>
                  <a:endParaRPr/>
                </a:p>
              </p:txBody>
            </p:sp>
          </p:grpSp>
          <p:grpSp>
            <p:nvGrpSpPr>
              <p:cNvPr id="605" name="Shape 605"/>
              <p:cNvGrpSpPr/>
              <p:nvPr/>
            </p:nvGrpSpPr>
            <p:grpSpPr>
              <a:xfrm>
                <a:off x="2435162" y="1800459"/>
                <a:ext cx="4028457" cy="775844"/>
                <a:chOff x="2738181" y="291329"/>
                <a:chExt cx="5371276" cy="1034459"/>
              </a:xfrm>
            </p:grpSpPr>
            <p:sp>
              <p:nvSpPr>
                <p:cNvPr id="606" name="Shape 606"/>
                <p:cNvSpPr/>
                <p:nvPr/>
              </p:nvSpPr>
              <p:spPr>
                <a:xfrm>
                  <a:off x="2738181" y="291329"/>
                  <a:ext cx="5371276" cy="10344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7" name="Shape 607"/>
                <p:cNvSpPr/>
                <p:nvPr/>
              </p:nvSpPr>
              <p:spPr>
                <a:xfrm>
                  <a:off x="2738181" y="291329"/>
                  <a:ext cx="5371276" cy="10344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-128588" lvl="1" marL="128588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Char char="•"/>
                  </a:pPr>
                  <a:r>
                    <a:rPr b="0" i="0" lang="es-CL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Contraste y Escalas (mismo color de la muestra)</a:t>
                  </a:r>
                  <a:endParaRPr b="0" i="0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indent="-128588" lvl="1" marL="128588" marR="0" rtl="0" algn="l">
                    <a:lnSpc>
                      <a:spcPct val="90000"/>
                    </a:lnSpc>
                    <a:spcBef>
                      <a:spcPts val="18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Char char="•"/>
                  </a:pPr>
                  <a:r>
                    <a:rPr b="0" i="0" lang="es-CL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Posición de la escala y altura (Área). Macro, Luz (artificial, natural). Tamaño y tipo del archivo. </a:t>
                  </a:r>
                  <a:endParaRPr/>
                </a:p>
                <a:p>
                  <a:pPr indent="-128588" lvl="1" marL="128588" marR="0" rtl="0" algn="l">
                    <a:lnSpc>
                      <a:spcPct val="90000"/>
                    </a:lnSpc>
                    <a:spcBef>
                      <a:spcPts val="18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Char char="•"/>
                  </a:pPr>
                  <a:r>
                    <a:rPr b="0" i="0" lang="es-CL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Código fotos y Programas de edición</a:t>
                  </a:r>
                  <a:endParaRPr/>
                </a:p>
              </p:txBody>
            </p:sp>
          </p:grpSp>
          <p:grpSp>
            <p:nvGrpSpPr>
              <p:cNvPr id="608" name="Shape 608"/>
              <p:cNvGrpSpPr/>
              <p:nvPr/>
            </p:nvGrpSpPr>
            <p:grpSpPr>
              <a:xfrm>
                <a:off x="2364034" y="3023990"/>
                <a:ext cx="1158122" cy="621957"/>
                <a:chOff x="1797978" y="1602107"/>
                <a:chExt cx="1544163" cy="829276"/>
              </a:xfrm>
            </p:grpSpPr>
            <p:sp>
              <p:nvSpPr>
                <p:cNvPr id="609" name="Shape 609"/>
                <p:cNvSpPr/>
                <p:nvPr/>
              </p:nvSpPr>
              <p:spPr>
                <a:xfrm>
                  <a:off x="1797978" y="1602107"/>
                  <a:ext cx="1544163" cy="829276"/>
                </a:xfrm>
                <a:prstGeom prst="roundRect">
                  <a:avLst>
                    <a:gd fmla="val 16670" name="adj"/>
                  </a:avLst>
                </a:prstGeom>
                <a:solidFill>
                  <a:srgbClr val="599BD5"/>
                </a:solidFill>
                <a:ln cap="flat" cmpd="sng" w="12700">
                  <a:solidFill>
                    <a:schemeClr val="l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10" name="Shape 610"/>
                <p:cNvSpPr/>
                <p:nvPr/>
              </p:nvSpPr>
              <p:spPr>
                <a:xfrm>
                  <a:off x="1838467" y="1642596"/>
                  <a:ext cx="1463185" cy="7482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s-CL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Aplicaciones </a:t>
                  </a:r>
                  <a:endParaRPr/>
                </a:p>
              </p:txBody>
            </p:sp>
          </p:grpSp>
          <p:sp>
            <p:nvSpPr>
              <p:cNvPr id="611" name="Shape 611"/>
              <p:cNvSpPr/>
              <p:nvPr/>
            </p:nvSpPr>
            <p:spPr>
              <a:xfrm>
                <a:off x="3677985" y="3089830"/>
                <a:ext cx="4572000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Diferencias dentro o entre poblaciones	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Diferencia entre macho y hembra.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Diferencias entre poblaciones según su distribución geográfica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Cambios en la desviación de la simetría 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Cambios producidos durante el ciclo de vida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Cambios morfológicos producto de los genes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Diferencias morfológicas con grandes cambios</a:t>
                </a:r>
                <a:endParaRPr/>
              </a:p>
              <a:p>
                <a:pPr indent="-214313" lvl="0" marL="214313" marR="0" rtl="0" algn="just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lang="es-CL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Cambios en la forma de restos materiales utilizados en la antigüedad</a:t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CR_CEQUA_Laboratorios_Naturales_de_Magallanes.png" id="612" name="Shape 61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097365" cy="10294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Fondo_presentación.png" id="613" name="Shape 6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6790241" y="4119669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Shape 619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620" name="Shape 620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21" name="Shape 62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22" name="Shape 62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3" name="Shape 623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1176879" y="1976118"/>
              <a:ext cx="77724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3d.- Datos históricos de captura biológica y de la pesquería.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Shape 625"/>
            <p:cNvSpPr txBox="1"/>
            <p:nvPr/>
          </p:nvSpPr>
          <p:spPr>
            <a:xfrm>
              <a:off x="1594884" y="3391786"/>
              <a:ext cx="533754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Intranet de Global Pesca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Agradecer  al Ing. Pablo Infante Larraguibel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Shape 631"/>
          <p:cNvGrpSpPr/>
          <p:nvPr/>
        </p:nvGrpSpPr>
        <p:grpSpPr>
          <a:xfrm>
            <a:off x="-6790241" y="141265"/>
            <a:ext cx="16056053" cy="8360600"/>
            <a:chOff x="-6790241" y="141265"/>
            <a:chExt cx="16056053" cy="8360600"/>
          </a:xfrm>
        </p:grpSpPr>
        <p:grpSp>
          <p:nvGrpSpPr>
            <p:cNvPr id="632" name="Shape 632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33" name="Shape 63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34" name="Shape 634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5" name="Shape 635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>
              <a:off x="1722475" y="1705452"/>
              <a:ext cx="6655981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3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4.- Retomar el programa de marcaje y recaptura…..</a:t>
              </a:r>
              <a:endParaRPr/>
            </a:p>
          </p:txBody>
        </p:sp>
        <p:sp>
          <p:nvSpPr>
            <p:cNvPr id="637" name="Shape 637"/>
            <p:cNvSpPr txBox="1"/>
            <p:nvPr/>
          </p:nvSpPr>
          <p:spPr>
            <a:xfrm>
              <a:off x="782208" y="3258178"/>
              <a:ext cx="8483604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Para nuestra investigación, la movilidad de los ejemplares de bacalao, la entendemos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Como </a:t>
              </a:r>
              <a:r>
                <a:rPr lang="es-CL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“genes en movimiento” </a:t>
              </a: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…..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Esperamos incorporar Marcaje satelital.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Shape 643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644" name="Shape 644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45" name="Shape 64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46" name="Shape 64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7" name="Shape 647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Shape 648"/>
            <p:cNvSpPr/>
            <p:nvPr/>
          </p:nvSpPr>
          <p:spPr>
            <a:xfrm>
              <a:off x="1176879" y="1976118"/>
              <a:ext cx="777240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5d.- Data layer implementada por GlobalPesca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Shape 649"/>
            <p:cNvSpPr txBox="1"/>
            <p:nvPr/>
          </p:nvSpPr>
          <p:spPr>
            <a:xfrm>
              <a:off x="1594883" y="3176447"/>
              <a:ext cx="6241311" cy="1477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Objetivo de vincular e interpretar parámetros físico – químicos  a gran profundidad con datos biológicos.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Sumar información de parámetros y variables oceanográficos a la red de monitoreo que hemos iniciado en la región.</a:t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Shape 655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656" name="Shape 656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57" name="Shape 65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58" name="Shape 65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59" name="Shape 659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>
              <a:off x="1176879" y="1976118"/>
              <a:ext cx="7772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Shape 661"/>
            <p:cNvSpPr txBox="1"/>
            <p:nvPr/>
          </p:nvSpPr>
          <p:spPr>
            <a:xfrm>
              <a:off x="1286539" y="1976118"/>
              <a:ext cx="7343805" cy="21852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8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Fundamental: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  la autoridad Pesquera comprenda que hay nuevas investigaciones a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Considerar en los planes de manejo y determinación de normativas.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 la Industria dar el salto para investigación independiente usando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su  plataforma de trabajo (ejemplares juveniles).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Shape 667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668" name="Shape 668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69" name="Shape 66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70" name="Shape 67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1" name="Shape 671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Shape 672"/>
            <p:cNvSpPr/>
            <p:nvPr/>
          </p:nvSpPr>
          <p:spPr>
            <a:xfrm>
              <a:off x="1176879" y="1976118"/>
              <a:ext cx="7772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Shape 673"/>
            <p:cNvSpPr txBox="1"/>
            <p:nvPr/>
          </p:nvSpPr>
          <p:spPr>
            <a:xfrm>
              <a:off x="2238767" y="335846"/>
              <a:ext cx="6139688" cy="4708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Agradecimientos: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AOBAC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Global Pesca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Comité Organizador del Seminario Bacalao 2017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Centro Regional Fundación CEQUA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Gobierno Regional de Magallanes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Conicyt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Lab. Predadores Tope de CEQUA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Lab. Genética y genómica de CEQUA.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Lab. de sistema de Información geográfica de CEQUA.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Prof. Anelio Aguayo, asesor experto de CEQUA.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Dr. Paul Tixier, asesor experto internacional.</a:t>
              </a:r>
              <a:endParaRPr/>
            </a:p>
            <a:p>
              <a:pPr indent="-342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Char char="•"/>
              </a:pPr>
              <a:r>
                <a:rPr lang="es-CL" sz="1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Ing. Pablo Infante Larraguibel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0" marL="342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t/>
              </a:r>
              <a:endParaRPr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05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5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Shape 679"/>
          <p:cNvGrpSpPr/>
          <p:nvPr/>
        </p:nvGrpSpPr>
        <p:grpSpPr>
          <a:xfrm>
            <a:off x="-6790241" y="141265"/>
            <a:ext cx="15934241" cy="8360600"/>
            <a:chOff x="-6790241" y="141265"/>
            <a:chExt cx="15934241" cy="8360600"/>
          </a:xfrm>
        </p:grpSpPr>
        <p:grpSp>
          <p:nvGrpSpPr>
            <p:cNvPr id="680" name="Shape 680"/>
            <p:cNvGrpSpPr/>
            <p:nvPr/>
          </p:nvGrpSpPr>
          <p:grpSpPr>
            <a:xfrm>
              <a:off x="-6790241" y="141265"/>
              <a:ext cx="15934241" cy="8360600"/>
              <a:chOff x="-6790241" y="141265"/>
              <a:chExt cx="15934241" cy="8360600"/>
            </a:xfrm>
          </p:grpSpPr>
          <p:pic>
            <p:nvPicPr>
              <p:cNvPr descr="Fondo_presentación.png" id="681" name="Shape 68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682" name="Shape 68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5" y="141265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3" name="Shape 683"/>
            <p:cNvSpPr/>
            <p:nvPr/>
          </p:nvSpPr>
          <p:spPr>
            <a:xfrm>
              <a:off x="616687" y="2413338"/>
              <a:ext cx="77617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1176879" y="1976118"/>
              <a:ext cx="7772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5" name="Shape 685"/>
            <p:cNvGrpSpPr/>
            <p:nvPr/>
          </p:nvGrpSpPr>
          <p:grpSpPr>
            <a:xfrm>
              <a:off x="2294956" y="878145"/>
              <a:ext cx="6412653" cy="3931490"/>
              <a:chOff x="2338204" y="782452"/>
              <a:chExt cx="6412653" cy="3931490"/>
            </a:xfrm>
          </p:grpSpPr>
          <p:pic>
            <p:nvPicPr>
              <p:cNvPr descr="http://img.scoop.it/vAn3lel3rvd41fg5V7wr94XXXL4j3HpexhjNOf_P3YmryPKwJ94QGRtDb3Sbc6KY" id="686" name="Shape 68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3491060">
                <a:off x="3033830" y="1498762"/>
                <a:ext cx="3076340" cy="24988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7" name="Shape 687"/>
              <p:cNvSpPr txBox="1"/>
              <p:nvPr/>
            </p:nvSpPr>
            <p:spPr>
              <a:xfrm>
                <a:off x="2338204" y="1120040"/>
                <a:ext cx="6412653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2100">
                    <a:solidFill>
                      <a:srgbClr val="2F5496"/>
                    </a:solidFill>
                    <a:latin typeface="Arial"/>
                    <a:ea typeface="Arial"/>
                    <a:cs typeface="Arial"/>
                    <a:sym typeface="Arial"/>
                  </a:rPr>
                  <a:t>CAPTURA  RESPONSABLE PESQUERÍA SUSTENTABLE ¡¡</a:t>
                </a:r>
                <a:endParaRPr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8" name="Shape 688"/>
            <p:cNvSpPr txBox="1"/>
            <p:nvPr/>
          </p:nvSpPr>
          <p:spPr>
            <a:xfrm>
              <a:off x="3656289" y="4612748"/>
              <a:ext cx="36595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MUCHAS GRACIAS POR SU ATENCIÓN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Shape 689"/>
            <p:cNvSpPr txBox="1"/>
            <p:nvPr/>
          </p:nvSpPr>
          <p:spPr>
            <a:xfrm>
              <a:off x="4944912" y="5603358"/>
              <a:ext cx="22401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-CL" sz="1600">
                  <a:solidFill>
                    <a:srgbClr val="33CCCC"/>
                  </a:solidFill>
                  <a:latin typeface="Calibri"/>
                  <a:ea typeface="Calibri"/>
                  <a:cs typeface="Calibri"/>
                  <a:sym typeface="Calibri"/>
                </a:rPr>
                <a:t>Dra. Paola Acuña Gómez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-CL" sz="1600">
                  <a:solidFill>
                    <a:srgbClr val="33CCCC"/>
                  </a:solidFill>
                  <a:latin typeface="Calibri"/>
                  <a:ea typeface="Calibri"/>
                  <a:cs typeface="Calibri"/>
                  <a:sym typeface="Calibri"/>
                </a:rPr>
                <a:t>paola.acuna@cequa.cl</a:t>
              </a:r>
              <a:endParaRPr i="1" sz="1600">
                <a:solidFill>
                  <a:srgbClr val="33CC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Shape 243"/>
          <p:cNvGrpSpPr/>
          <p:nvPr/>
        </p:nvGrpSpPr>
        <p:grpSpPr>
          <a:xfrm>
            <a:off x="-6790241" y="130632"/>
            <a:ext cx="15934241" cy="8371233"/>
            <a:chOff x="-6790241" y="130632"/>
            <a:chExt cx="15934241" cy="8371233"/>
          </a:xfrm>
        </p:grpSpPr>
        <p:grpSp>
          <p:nvGrpSpPr>
            <p:cNvPr id="244" name="Shape 244"/>
            <p:cNvGrpSpPr/>
            <p:nvPr/>
          </p:nvGrpSpPr>
          <p:grpSpPr>
            <a:xfrm>
              <a:off x="-6790241" y="130632"/>
              <a:ext cx="15934241" cy="8371233"/>
              <a:chOff x="-6790241" y="130632"/>
              <a:chExt cx="15934241" cy="8371233"/>
            </a:xfrm>
          </p:grpSpPr>
          <p:pic>
            <p:nvPicPr>
              <p:cNvPr descr="Fondo_presentación.png" id="245" name="Shape 24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246" name="Shape 24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10440" y="130632"/>
                <a:ext cx="1489400" cy="1397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7" name="Shape 247"/>
            <p:cNvSpPr txBox="1"/>
            <p:nvPr/>
          </p:nvSpPr>
          <p:spPr>
            <a:xfrm>
              <a:off x="1488558" y="1956392"/>
              <a:ext cx="7495071" cy="3416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1.- Vinculación con GlobalPesca (inmediata)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2.- Vinculación con AOBAC (agosto de 2016)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3.- Propuesta de Investigación: Estimación de costos, Fuente de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financiamiento, profesionales a cargo de la investigación (2016 en adelante)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Estudios a desarrollar: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3ª. Interacción bacalao - Orcas (otros mamíferos)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3b. ¿Cómo determinamos stock poblacionales?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Genética y genómica (marcadores moleculares)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3c.- Morfología geométrica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3d.- Datos históricos de captura biológica y de la pesquería.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4.- Retomar el programa de marcaje y recaptura…..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 txBox="1"/>
            <p:nvPr/>
          </p:nvSpPr>
          <p:spPr>
            <a:xfrm>
              <a:off x="3821986" y="1099334"/>
              <a:ext cx="1628266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2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AVANCES:</a:t>
              </a:r>
              <a:endParaRPr sz="2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Shape 254"/>
          <p:cNvGrpSpPr/>
          <p:nvPr/>
        </p:nvGrpSpPr>
        <p:grpSpPr>
          <a:xfrm>
            <a:off x="-6790241" y="141264"/>
            <a:ext cx="15934241" cy="8360601"/>
            <a:chOff x="-6790241" y="141264"/>
            <a:chExt cx="15934241" cy="8360601"/>
          </a:xfrm>
        </p:grpSpPr>
        <p:grpSp>
          <p:nvGrpSpPr>
            <p:cNvPr id="255" name="Shape 255"/>
            <p:cNvGrpSpPr/>
            <p:nvPr/>
          </p:nvGrpSpPr>
          <p:grpSpPr>
            <a:xfrm>
              <a:off x="-6790241" y="141264"/>
              <a:ext cx="15934241" cy="8360601"/>
              <a:chOff x="-6790241" y="141264"/>
              <a:chExt cx="15934241" cy="8360601"/>
            </a:xfrm>
          </p:grpSpPr>
          <p:pic>
            <p:nvPicPr>
              <p:cNvPr descr="Fondo_presentación.png" id="256" name="Shape 25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6790241" y="4119669"/>
                <a:ext cx="15934241" cy="43821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CR_CEQUA_Laboratorios_Naturales_de_Magallanes.png" id="257" name="Shape 25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89174" y="141264"/>
                <a:ext cx="1522667" cy="14283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8" name="Shape 258"/>
            <p:cNvSpPr/>
            <p:nvPr/>
          </p:nvSpPr>
          <p:spPr>
            <a:xfrm>
              <a:off x="1913861" y="855460"/>
              <a:ext cx="6645348" cy="5016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Interacción Bacalao - Orcas (otros mamíferos):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1.- Material gráfico de los mamíferos marinos asociados a la captura de bacalao.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2.- Material que sirvió para elaboración de calendarios con el propósito de familiarización con las especies.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3.- Capacitación a la tripulación de los barcos de Global Pesca.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4.- Propuesta de fotoidéntificación de Orcas a AOBAC…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b="1"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CREACIÓN Y MANTENCIÓN DE UN CATÁLOGO DE FOTO-IDENTIFICACIÓN DE ORCAS (</a:t>
              </a:r>
              <a:r>
                <a:rPr i="1"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ORCINUS ORCA</a:t>
              </a: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PARA LA ASOCIACIÓN GREMIAL DE OPERADORES DE BACALAO DE PROFUNDIDAD DE MAGALLANES (AOBAC)”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Preparado por Fundación CEQUA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Departamento de Ecología de Ecosistemas Acuáticos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Laboratorio de Mamíferos Marinos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Shape 263"/>
          <p:cNvGrpSpPr/>
          <p:nvPr/>
        </p:nvGrpSpPr>
        <p:grpSpPr>
          <a:xfrm>
            <a:off x="0" y="141264"/>
            <a:ext cx="9144000" cy="6744120"/>
            <a:chOff x="0" y="141264"/>
            <a:chExt cx="9144000" cy="6744120"/>
          </a:xfrm>
        </p:grpSpPr>
        <p:pic>
          <p:nvPicPr>
            <p:cNvPr descr="PBO_0720.JPG" id="264" name="Shape 2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6510" y="1129008"/>
              <a:ext cx="8604448" cy="5756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Shape 265"/>
            <p:cNvSpPr txBox="1"/>
            <p:nvPr/>
          </p:nvSpPr>
          <p:spPr>
            <a:xfrm>
              <a:off x="0" y="149731"/>
              <a:ext cx="9144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Foto-Identificación de Orcas (</a:t>
              </a:r>
              <a:r>
                <a:rPr b="1" i="1" lang="es-C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Orcinus orca</a:t>
              </a:r>
              <a:r>
                <a:rPr b="1" lang="es-C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en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zona de pesca de bacalao de profundidad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R_CEQUA_Laboratorios_Naturales_de_Magallanes.png" id="266" name="Shape 2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174" y="141264"/>
              <a:ext cx="895347" cy="8399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Shape 271"/>
          <p:cNvGrpSpPr/>
          <p:nvPr/>
        </p:nvGrpSpPr>
        <p:grpSpPr>
          <a:xfrm>
            <a:off x="-6790241" y="-144463"/>
            <a:ext cx="15934241" cy="8428253"/>
            <a:chOff x="-6790241" y="-144463"/>
            <a:chExt cx="15934241" cy="8428253"/>
          </a:xfrm>
        </p:grpSpPr>
        <p:sp>
          <p:nvSpPr>
            <p:cNvPr id="272" name="Shape 272"/>
            <p:cNvSpPr txBox="1"/>
            <p:nvPr/>
          </p:nvSpPr>
          <p:spPr>
            <a:xfrm>
              <a:off x="251520" y="404664"/>
              <a:ext cx="8640960" cy="2339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Iniciado en 2017 como parte del estudio COLTO sobre depredación 2017-2018 en colaboración con: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Asociación Gremial de Operadores de Bacalao de Profundidad, Punta Arenas, Chile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b="1"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Paul Tixier, School of Life and Environmental Sciences, Deakin University,  Australia</a:t>
              </a:r>
              <a:endParaRPr/>
            </a:p>
            <a:p>
              <a:pPr indent="-179388" lvl="0" marL="179388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</a:t>
              </a:r>
              <a:r>
                <a:rPr lang="es-CL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Jorge</a:t>
              </a: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Acevedo, Laboratorio de Mamíferos Marinos de Fundación CEQUA, Punta Arenas, Chile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Observadores a bordo del Instituto de Fomento Pesquero (IFOP), Punta Arenas, Chile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http://v.fastcdn.co/t/6d52cfd2/1b4acd5f/1496927793-1974143-624x497x624x497x0x0-0.jpeg" id="273" name="Shape 273"/>
            <p:cNvSpPr/>
            <p:nvPr/>
          </p:nvSpPr>
          <p:spPr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1496927793-1974143-624x497x624x497x0x0-0.jpeg" id="274" name="Shape 2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5536" y="3204649"/>
              <a:ext cx="1872208" cy="1491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s.jpg" id="275" name="Shape 2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7744" y="3234376"/>
              <a:ext cx="1476375" cy="146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laboratorio predadores topes con fondo blanco.jpg" id="276" name="Shape 2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23928" y="3162368"/>
              <a:ext cx="1403458" cy="1706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escarga.png" id="277" name="Shape 27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48264" y="3090360"/>
              <a:ext cx="1647626" cy="1647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R_CEQUA_Laboratorios_Naturales_de_Magallanes.png" id="278" name="Shape 27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616327" y="3366625"/>
              <a:ext cx="1280904" cy="1201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ondo_presentación.png" id="279" name="Shape 27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6790241" y="3901594"/>
              <a:ext cx="15934241" cy="43821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Shape 284"/>
          <p:cNvGrpSpPr/>
          <p:nvPr/>
        </p:nvGrpSpPr>
        <p:grpSpPr>
          <a:xfrm>
            <a:off x="155575" y="-144463"/>
            <a:ext cx="8916415" cy="6119883"/>
            <a:chOff x="155575" y="-144463"/>
            <a:chExt cx="8916415" cy="6119883"/>
          </a:xfrm>
        </p:grpSpPr>
        <p:sp>
          <p:nvSpPr>
            <p:cNvPr id="285" name="Shape 285"/>
            <p:cNvSpPr txBox="1"/>
            <p:nvPr/>
          </p:nvSpPr>
          <p:spPr>
            <a:xfrm>
              <a:off x="251520" y="404664"/>
              <a:ext cx="8640960" cy="55707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Durante el transcurso de este año se han recibido dos set fotográficos: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Fotográfico 1 (Orcas Tipo A)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Barco: Global Pesca I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fotografías: 624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fotografiados: 27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con ID: 25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Fotográfico 2 (Orcas Tipo A) *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Barco: Puerto Williams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fotografías: 1.774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fotografiados: 24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recapturados: 17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nuevos: 7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Fotográfico 2 (Orcas Tipo D) *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Barco: Puerto Williams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fotografías: 111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N° de Individuos fotografiados: 8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	 N° de individuos con ID: 7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 </a:t>
              </a:r>
              <a:r>
                <a:rPr lang="es-CL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Aún en proceso de validación cruzada</a:t>
              </a:r>
              <a:endParaRPr/>
            </a:p>
          </p:txBody>
        </p:sp>
        <p:sp>
          <p:nvSpPr>
            <p:cNvPr descr="http://v.fastcdn.co/t/6d52cfd2/1b4acd5f/1496927793-1974143-624x497x624x497x0x0-0.jpeg" id="286" name="Shape 286"/>
            <p:cNvSpPr/>
            <p:nvPr/>
          </p:nvSpPr>
          <p:spPr>
            <a:xfrm>
              <a:off x="155575" y="-144463"/>
              <a:ext cx="3048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Orcas GP1.png" id="287" name="Shape 287"/>
            <p:cNvPicPr preferRelativeResize="0"/>
            <p:nvPr/>
          </p:nvPicPr>
          <p:blipFill rotWithShape="1">
            <a:blip r:embed="rId3">
              <a:alphaModFix/>
            </a:blip>
            <a:srcRect b="7216" l="15127" r="0" t="4418"/>
            <a:stretch/>
          </p:blipFill>
          <p:spPr>
            <a:xfrm>
              <a:off x="4162910" y="1412776"/>
              <a:ext cx="4909080" cy="4320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laboratorio predadores topes con fondo blanco.jpg" id="288" name="Shape 2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19250" y="160338"/>
              <a:ext cx="973230" cy="11835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Shape 294"/>
          <p:cNvGrpSpPr/>
          <p:nvPr/>
        </p:nvGrpSpPr>
        <p:grpSpPr>
          <a:xfrm>
            <a:off x="251520" y="260648"/>
            <a:ext cx="8533714" cy="6490684"/>
            <a:chOff x="251520" y="260648"/>
            <a:chExt cx="8533714" cy="6490684"/>
          </a:xfrm>
        </p:grpSpPr>
        <p:grpSp>
          <p:nvGrpSpPr>
            <p:cNvPr id="295" name="Shape 295"/>
            <p:cNvGrpSpPr/>
            <p:nvPr/>
          </p:nvGrpSpPr>
          <p:grpSpPr>
            <a:xfrm>
              <a:off x="251520" y="260648"/>
              <a:ext cx="1997968" cy="2385768"/>
              <a:chOff x="251520" y="260648"/>
              <a:chExt cx="1997968" cy="2385768"/>
            </a:xfrm>
          </p:grpSpPr>
          <p:pic>
            <p:nvPicPr>
              <p:cNvPr descr="C:\Users\JACEVEDO\Catalogos Orcas\Magallanes\Foto-ID oceanico\CH002-PTW20170417 (DSC_0028).JPG" id="296" name="Shape 29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51520" y="260648"/>
                <a:ext cx="1997968" cy="23857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7" name="Shape 297"/>
              <p:cNvSpPr/>
              <p:nvPr/>
            </p:nvSpPr>
            <p:spPr>
              <a:xfrm>
                <a:off x="1403648" y="260648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CH002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" name="Shape 298"/>
            <p:cNvGrpSpPr/>
            <p:nvPr/>
          </p:nvGrpSpPr>
          <p:grpSpPr>
            <a:xfrm>
              <a:off x="2339753" y="260648"/>
              <a:ext cx="2736303" cy="2386800"/>
              <a:chOff x="2339753" y="260648"/>
              <a:chExt cx="2736303" cy="2386800"/>
            </a:xfrm>
          </p:grpSpPr>
          <p:pic>
            <p:nvPicPr>
              <p:cNvPr descr="CH004-(IMG_1158).png" id="299" name="Shape 29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339753" y="260648"/>
                <a:ext cx="2718451" cy="23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0" name="Shape 300"/>
              <p:cNvSpPr/>
              <p:nvPr/>
            </p:nvSpPr>
            <p:spPr>
              <a:xfrm>
                <a:off x="4272631" y="260648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CH004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Shape 301"/>
            <p:cNvGrpSpPr/>
            <p:nvPr/>
          </p:nvGrpSpPr>
          <p:grpSpPr>
            <a:xfrm>
              <a:off x="5133074" y="260648"/>
              <a:ext cx="3080643" cy="2386800"/>
              <a:chOff x="5133074" y="260648"/>
              <a:chExt cx="3080643" cy="2386800"/>
            </a:xfrm>
          </p:grpSpPr>
          <p:pic>
            <p:nvPicPr>
              <p:cNvPr descr="CH009-(IMG_3010).png" id="302" name="Shape 30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133074" y="260648"/>
                <a:ext cx="3056082" cy="23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3" name="Shape 303"/>
              <p:cNvSpPr/>
              <p:nvPr/>
            </p:nvSpPr>
            <p:spPr>
              <a:xfrm>
                <a:off x="7410292" y="260648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CH009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Shape 304"/>
            <p:cNvGrpSpPr/>
            <p:nvPr/>
          </p:nvGrpSpPr>
          <p:grpSpPr>
            <a:xfrm>
              <a:off x="251520" y="2699628"/>
              <a:ext cx="2448272" cy="2396092"/>
              <a:chOff x="251520" y="2699628"/>
              <a:chExt cx="2448272" cy="2396092"/>
            </a:xfrm>
          </p:grpSpPr>
          <p:pic>
            <p:nvPicPr>
              <p:cNvPr descr="CH012-(IMG_2592).png" id="305" name="Shape 30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51520" y="2708920"/>
                <a:ext cx="2413347" cy="23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6" name="Shape 306"/>
              <p:cNvSpPr/>
              <p:nvPr/>
            </p:nvSpPr>
            <p:spPr>
              <a:xfrm>
                <a:off x="1896367" y="2699628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CH012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Shape 307"/>
            <p:cNvGrpSpPr/>
            <p:nvPr/>
          </p:nvGrpSpPr>
          <p:grpSpPr>
            <a:xfrm>
              <a:off x="2750441" y="2708920"/>
              <a:ext cx="2253607" cy="2401790"/>
              <a:chOff x="2750441" y="2708920"/>
              <a:chExt cx="2253607" cy="2401790"/>
            </a:xfrm>
          </p:grpSpPr>
          <p:pic>
            <p:nvPicPr>
              <p:cNvPr descr="CH017-PTW20170417 (DSC_0123).JPG" id="308" name="Shape 30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2750441" y="2723910"/>
                <a:ext cx="2208637" cy="23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9" name="Shape 309"/>
              <p:cNvSpPr/>
              <p:nvPr/>
            </p:nvSpPr>
            <p:spPr>
              <a:xfrm>
                <a:off x="4200623" y="2708920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CH017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Shape 310"/>
            <p:cNvGrpSpPr/>
            <p:nvPr/>
          </p:nvGrpSpPr>
          <p:grpSpPr>
            <a:xfrm>
              <a:off x="5034028" y="2708920"/>
              <a:ext cx="2285613" cy="2386800"/>
              <a:chOff x="5034028" y="2708920"/>
              <a:chExt cx="2285613" cy="2386800"/>
            </a:xfrm>
          </p:grpSpPr>
          <p:pic>
            <p:nvPicPr>
              <p:cNvPr descr="CH019-PTW20170510 (DSC_0116).JPG" id="311" name="Shape 31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034028" y="2708920"/>
                <a:ext cx="2269712" cy="238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2" name="Shape 312"/>
              <p:cNvSpPr/>
              <p:nvPr/>
            </p:nvSpPr>
            <p:spPr>
              <a:xfrm>
                <a:off x="6516216" y="2708920"/>
                <a:ext cx="8034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CL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CH019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" name="Shape 313"/>
            <p:cNvSpPr/>
            <p:nvPr/>
          </p:nvSpPr>
          <p:spPr>
            <a:xfrm>
              <a:off x="251520" y="5229200"/>
              <a:ext cx="8352928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Ejemplo de foto-identificación de orcas tipo A.</a:t>
              </a:r>
              <a:endParaRPr/>
            </a:p>
          </p:txBody>
        </p:sp>
        <p:pic>
          <p:nvPicPr>
            <p:cNvPr descr="Logo laboratorio predadores topes con fondo blanco.jpg" id="314" name="Shape 3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812004" y="5567754"/>
              <a:ext cx="973230" cy="11835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