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67"/>
  </p:normalViewPr>
  <p:slideViewPr>
    <p:cSldViewPr snapToGrid="0" snapToObjects="1">
      <p:cViewPr varScale="1">
        <p:scale>
          <a:sx n="150" d="100"/>
          <a:sy n="150" d="100"/>
        </p:scale>
        <p:origin x="2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0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381000" y="685800"/>
            <a:ext cx="8610600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TOMA DE DATOS. OBSERVADORES CIENTÍFICOS Y SUS DESAFÍOS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  de Seguimiento Pesquería Demersal Austral (PDA): Flota industrial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BACALAO DE PROFUNDIDAD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723900" y="5791200"/>
            <a:ext cx="7924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RENATO CESPEDES, CRISTIAN VARGAS Y LUIS ADASME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 DE SEPTIEMBRE DE 2015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PUNTA ARENAS</a:t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3886200"/>
            <a:ext cx="4462462" cy="17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176212" y="387350"/>
            <a:ext cx="89535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Distribución mensual del desembarque (oficial) y desembarque acumulado (t) de bacalao de profundidad en el área de licitación, para 2002, 2012, 2013 y 2014, más el consumo de la cuota y el aporte por temporada de pesca. (Fuente SERNAPESCA)</a:t>
            </a: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914400" y="119538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914400" y="3148012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19200"/>
            <a:ext cx="8980487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9150" y="4073525"/>
            <a:ext cx="49657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0" y="-158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4495800" y="-331787"/>
            <a:ext cx="665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 rot="10800000" flipH="1">
            <a:off x="4495800" y="3452812"/>
            <a:ext cx="6653212" cy="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762000" y="301625"/>
            <a:ext cx="800100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Distribución del esfuerzo, captura, rendimiento de pesca por anzuelo en g/anz y rendimiento de pesca por barandillo en g/bar de bacalao de profundidad en la flota palangrera bacaladera, área de licitación entre 1991 y 2014. Fuente IFOP</a:t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381000" y="631825"/>
            <a:ext cx="13165137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87" y="1376362"/>
            <a:ext cx="9066212" cy="4795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381000" y="3810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381000" y="32575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2133600" y="32575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2133600" y="61341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0" y="304800"/>
            <a:ext cx="9123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Interacción con mamíferos en bacalao de profundidad, 2014. Fuente IFOP.</a:t>
            </a:r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3028950" y="-190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" y="731837"/>
            <a:ext cx="4581525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3081337" y="26670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7237" y="723900"/>
            <a:ext cx="4581525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-20637" y="2819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2687" y="3467100"/>
            <a:ext cx="427672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2133600" y="-76200"/>
            <a:ext cx="104949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76200" y="765175"/>
            <a:ext cx="26670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Distribución de talla en la captura industrial de  profundidad por semestre y estrato espacial (47°-53° S y 54°-57° S) en el 2014. Fuente IFOP.</a:t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3124200" y="-36512"/>
            <a:ext cx="1338103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420687"/>
            <a:ext cx="5715000" cy="61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0" y="-158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4495800" y="-331787"/>
            <a:ext cx="665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 rot="10800000" flipH="1">
            <a:off x="4495800" y="3452812"/>
            <a:ext cx="6653212" cy="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130175" y="301625"/>
            <a:ext cx="86328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Distribución de talla de bacalao de profundidad en la flota industrial palangrera bacaladera de la PDA entre 2011 y 2014. Fuente IFOP</a:t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381000" y="430212"/>
            <a:ext cx="11922125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887412"/>
            <a:ext cx="8512175" cy="543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1266825" y="35147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153987" y="223837"/>
            <a:ext cx="80010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Números de muestras de estructuras duras recolectadas en la pesquería de bacalao de profundidad durante el período 1996 – 2014. Fuente IFOP.</a:t>
            </a:r>
            <a:endParaRPr/>
          </a:p>
        </p:txBody>
      </p:sp>
      <p:sp>
        <p:nvSpPr>
          <p:cNvPr id="235" name="Shape 235"/>
          <p:cNvSpPr txBox="1"/>
          <p:nvPr/>
        </p:nvSpPr>
        <p:spPr>
          <a:xfrm>
            <a:off x="371475" y="914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219200"/>
            <a:ext cx="8715375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1285875" y="43815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457200" y="381000"/>
            <a:ext cx="2971800" cy="258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Composición del desembarque en número de individuos por grupo de edad de bacalao de profundidad, en la pesquería demersal industrial para el período 1996 – 2014. Fuente IFOP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5105400" y="-92075"/>
            <a:ext cx="151352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l="66235"/>
          <a:stretch/>
        </p:blipFill>
        <p:spPr>
          <a:xfrm>
            <a:off x="5105400" y="365125"/>
            <a:ext cx="3200400" cy="625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2057400" y="762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304800"/>
            <a:ext cx="666115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2057400" y="56673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0" y="381000"/>
            <a:ext cx="17526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 en la bitácora de pesca la interacción de mamíferos en la pesca de bacalao de profundidad y la práctica de descarte en el año 2015. Fuente IFOP.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0" y="4200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304800" y="238125"/>
            <a:ext cx="8077200" cy="747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programa de monitoreo tiene aún desafíos en el conocimiento de la pesquería de bacalao de profundidad, como por ejemplo en al menos en los siguientes temas: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Censo de la actividad pesquera de la flota palangrera fábrica.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Estudios de las capturas y esfuerzo de pesca.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Estudios de la actividad reproductiva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Estudios trofodinámicos.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Estudios de marca-recaptura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Estudios genéticos y en otras técnicas de identificación de unidades.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Estudios de interacción con los mamíferos.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Estudios de comportamiento de los mamíferos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listado anterior solo intenta abrir un debate respecto de los desafíos en la toma de datos con objeto de mejorar la investigación sobre el recurso y su pesquería, orientado al manejo de la pesquería y al conocimiento integral de las diferentes interrelaciones en que ella se desenvuelve.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3124200" y="3048000"/>
            <a:ext cx="24384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0" y="40005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381000" y="5943600"/>
            <a:ext cx="84582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Mapa geográfico de operación de la pesquería industrial austral en bacalao de profundidad. Fuente IFOP.</a:t>
            </a: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1752600" y="609600"/>
            <a:ext cx="49530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Área de estudio:  AREA LICITADA (47°  - 57° S)</a:t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t="57185" r="-10"/>
          <a:stretch/>
        </p:blipFill>
        <p:spPr>
          <a:xfrm>
            <a:off x="2057400" y="1143000"/>
            <a:ext cx="4191000" cy="45767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0" y="381000"/>
            <a:ext cx="8915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Desembarque (t) de bacalao de profundidad en aguas chilena en la flota industrial y los valores de la cuota de captura asignada al área de licitación (47°-57°S). Fuente SERNAPESCA</a:t>
            </a:r>
            <a:endParaRPr/>
          </a:p>
        </p:txBody>
      </p:sp>
      <p:cxnSp>
        <p:nvCxnSpPr>
          <p:cNvPr id="104" name="Shape 104"/>
          <p:cNvCxnSpPr/>
          <p:nvPr/>
        </p:nvCxnSpPr>
        <p:spPr>
          <a:xfrm rot="10800000">
            <a:off x="1676400" y="4800600"/>
            <a:ext cx="4495800" cy="15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stealth" w="med" len="med"/>
          </a:ln>
        </p:spPr>
      </p:cxnSp>
      <p:cxnSp>
        <p:nvCxnSpPr>
          <p:cNvPr id="105" name="Shape 105"/>
          <p:cNvCxnSpPr/>
          <p:nvPr/>
        </p:nvCxnSpPr>
        <p:spPr>
          <a:xfrm rot="10800000" flipH="1">
            <a:off x="6324600" y="4800600"/>
            <a:ext cx="1600200" cy="15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stealth" w="med" len="med"/>
          </a:ln>
        </p:spPr>
      </p:cxnSp>
      <p:sp>
        <p:nvSpPr>
          <p:cNvPr id="106" name="Shape 106"/>
          <p:cNvSpPr txBox="1"/>
          <p:nvPr/>
        </p:nvSpPr>
        <p:spPr>
          <a:xfrm>
            <a:off x="3984625" y="4910137"/>
            <a:ext cx="17526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Palangre tradicional</a:t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6248400" y="4827587"/>
            <a:ext cx="17526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Palangre cachalotera</a:t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4897437"/>
            <a:ext cx="2667000" cy="169703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5025" y="5043487"/>
            <a:ext cx="300037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609600" y="43973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100" y="896937"/>
            <a:ext cx="8305800" cy="380841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609600" y="44021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5562600" y="-1273175"/>
            <a:ext cx="5316537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/>
        </p:nvSpPr>
        <p:spPr>
          <a:xfrm rot="10800000" flipH="1">
            <a:off x="5562600" y="2713037"/>
            <a:ext cx="5316537" cy="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5191125" y="366553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50" y="1352750"/>
            <a:ext cx="73518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1676400" y="609600"/>
            <a:ext cx="57912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Flota industrial palangrera de la PDA en bacalao de profundidad.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609600"/>
            <a:ext cx="5894387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1638300" y="317500"/>
            <a:ext cx="58674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Cobertura en la flota industrial palangrera de la PDA, 2014 - 2015.</a:t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1300" y="596900"/>
            <a:ext cx="6121400" cy="56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09600"/>
            <a:ext cx="7924800" cy="5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0" y="44386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r="-294" b="95909"/>
          <a:stretch/>
        </p:blipFill>
        <p:spPr>
          <a:xfrm>
            <a:off x="1371600" y="914400"/>
            <a:ext cx="71628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76200" y="304800"/>
            <a:ext cx="8915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Principales indicadores pesqueros y biológicos del programa seguimiento de la flota industrial de la PDA. Bacalao de profundidad</a:t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533400" y="2819400"/>
            <a:ext cx="12954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Biológicos</a:t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0" y="838200"/>
            <a:ext cx="12954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Pesqueros</a:t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295400"/>
            <a:ext cx="8229600" cy="115411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2057400" y="2286000"/>
            <a:ext cx="6324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 Bitácora IFOP complementada con Bitácora Sernapesca (SP).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 Área licitada   CC   Control Cuota   RDC  Registro Diario de Captura Artesanal</a:t>
            </a: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6629400" y="5562600"/>
            <a:ext cx="2286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  Muestreo Longitud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MB  Muestreo Biológico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LED  Lectura de Estructuras Duras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   Control Cuota</a:t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r="25372"/>
          <a:stretch/>
        </p:blipFill>
        <p:spPr>
          <a:xfrm>
            <a:off x="1828800" y="2786062"/>
            <a:ext cx="4724400" cy="369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304800" y="95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76200" y="765175"/>
            <a:ext cx="89535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Distribución del esfuerzo de pesca (miles de anzuelos) en bacalao de profundidad por mes y rango de latitud, entre 2001 y 2014. Fuente IFOP.</a:t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77787" y="1130300"/>
            <a:ext cx="9547225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87" y="1587500"/>
            <a:ext cx="9091612" cy="45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Macintosh PowerPoint</Application>
  <PresentationFormat>Presentación en pantalla (4:3)</PresentationFormat>
  <Paragraphs>48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Arial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Eduardo Infante</cp:lastModifiedBy>
  <cp:revision>1</cp:revision>
  <dcterms:modified xsi:type="dcterms:W3CDTF">2018-05-14T16:56:53Z</dcterms:modified>
</cp:coreProperties>
</file>