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5" r:id="rId2"/>
  </p:sldMasterIdLst>
  <p:notesMasterIdLst>
    <p:notesMasterId r:id="rId11"/>
  </p:notesMasterIdLst>
  <p:handoutMasterIdLst>
    <p:handoutMasterId r:id="rId12"/>
  </p:handoutMasterIdLst>
  <p:sldIdLst>
    <p:sldId id="477" r:id="rId3"/>
    <p:sldId id="478" r:id="rId4"/>
    <p:sldId id="480" r:id="rId5"/>
    <p:sldId id="473" r:id="rId6"/>
    <p:sldId id="481" r:id="rId7"/>
    <p:sldId id="482" r:id="rId8"/>
    <p:sldId id="483" r:id="rId9"/>
    <p:sldId id="484" r:id="rId10"/>
  </p:sldIdLst>
  <p:sldSz cx="9144000" cy="6858000" type="screen4x3"/>
  <p:notesSz cx="7053263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4">
          <p15:clr>
            <a:srgbClr val="A4A3A4"/>
          </p15:clr>
        </p15:guide>
        <p15:guide id="2" pos="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0000"/>
    <a:srgbClr val="FFFF66"/>
    <a:srgbClr val="FFFF99"/>
    <a:srgbClr val="00CCFF"/>
    <a:srgbClr val="CC00CC"/>
    <a:srgbClr val="DBEEF4"/>
    <a:srgbClr val="23538D"/>
    <a:srgbClr val="FFFFFF"/>
    <a:srgbClr val="FF6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5812" autoAdjust="0"/>
  </p:normalViewPr>
  <p:slideViewPr>
    <p:cSldViewPr snapToObjects="1">
      <p:cViewPr varScale="1">
        <p:scale>
          <a:sx n="111" d="100"/>
          <a:sy n="111" d="100"/>
        </p:scale>
        <p:origin x="1236" y="84"/>
      </p:cViewPr>
      <p:guideLst>
        <p:guide orient="horz" pos="-4"/>
        <p:guide pos="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5455"/>
          </a:xfrm>
          <a:prstGeom prst="rect">
            <a:avLst/>
          </a:prstGeom>
        </p:spPr>
        <p:txBody>
          <a:bodyPr vert="horz" lIns="93482" tIns="46741" rIns="93482" bIns="46741" rtlCol="0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95217" y="1"/>
            <a:ext cx="3056414" cy="465455"/>
          </a:xfrm>
          <a:prstGeom prst="rect">
            <a:avLst/>
          </a:prstGeom>
        </p:spPr>
        <p:txBody>
          <a:bodyPr vert="horz" wrap="square" lIns="93482" tIns="46741" rIns="93482" bIns="4674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87D5D2-A264-4743-9CA9-5FEFF2AB9ADA}" type="datetime1">
              <a:rPr lang="es-ES"/>
              <a:pPr/>
              <a:t>28/05/2019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82" tIns="46741" rIns="93482" bIns="46741" rtlCol="0" anchor="b"/>
          <a:lstStyle>
            <a:lvl1pPr algn="l">
              <a:defRPr sz="1200"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wrap="square" lIns="93482" tIns="46741" rIns="93482" bIns="467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ABAD17-7500-41D2-9EF8-2C2296B329A4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854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56414" cy="465455"/>
          </a:xfrm>
          <a:prstGeom prst="rect">
            <a:avLst/>
          </a:prstGeom>
        </p:spPr>
        <p:txBody>
          <a:bodyPr vert="horz" wrap="square" lIns="93482" tIns="46741" rIns="93482" bIns="467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1"/>
            <a:ext cx="3056414" cy="465455"/>
          </a:xfrm>
          <a:prstGeom prst="rect">
            <a:avLst/>
          </a:prstGeom>
        </p:spPr>
        <p:txBody>
          <a:bodyPr vert="horz" wrap="square" lIns="93482" tIns="46741" rIns="93482" bIns="467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E3B4351-C2F9-46A5-AE8F-FBD1B2C2E91B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482" tIns="46741" rIns="93482" bIns="4674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4"/>
            <a:ext cx="5642610" cy="4189095"/>
          </a:xfrm>
          <a:prstGeom prst="rect">
            <a:avLst/>
          </a:prstGeom>
        </p:spPr>
        <p:txBody>
          <a:bodyPr vert="horz" wrap="square" lIns="93482" tIns="46741" rIns="93482" bIns="4674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wrap="square" lIns="93482" tIns="46741" rIns="93482" bIns="467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wrap="square" lIns="93482" tIns="46741" rIns="93482" bIns="467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7245665-2E5A-4629-B305-641099C864F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08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C7DA17D-A0EB-4C06-B29D-9C2AA7C66612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D42EA-1135-45E7-A622-3549BB65E85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475876-7F9E-4B39-AB72-4EE85142599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1AF54A-695F-4360-B571-D3E5732FFFC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53D2557-A6DD-4086-BCE0-F7F5DA4C2F7C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ED19DF5-B792-480D-A4AC-8A4E401B434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7528E4F-19DD-429A-A5A5-21388F1F2D8A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020AA5C-249B-4F46-8F03-3BF2C87E336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1C71D8F-5830-4265-8835-5AEB1E4E7DC4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86C726C-658E-475B-B5B0-5370D4CC5B8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33E6F00-32BA-4B83-8450-EF621B3091EB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8A987E53-6FFC-495D-B63B-550C040FA0E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BF1280E-CF09-4217-8BB4-3332FA5802D3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2C626221-F07F-435F-BBB6-255560CDC0B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6151136E-2FE1-4A33-985D-0245D575DE7C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B4D3FD32-17F5-4C6D-82E9-D0886EBC4F0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EB9099E-44BC-4CAA-88FC-6074F28E5589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796DBE7-CDC3-48E6-B0EB-46E183B60E8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095F24AE-DAA2-49A5-93C2-51BB330D89B2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DF97FDA4-E85B-4ED3-B809-DC043B6A9E5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72A1EC-6D5D-4CB9-A795-8795AD71ABE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36597B5-E67F-4FCE-A351-3D3FB9B6801C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AC9A4608-B954-4C19-BB1A-D38262469CB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8CFA4C4-C1CF-4A78-8B38-9BB238D0FB33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F77EEE25-BA24-497B-A70D-ED0C4C7CEE4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B38EC76-2510-4135-A1F3-4395B389B27D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40382DB0-32D1-4517-9AEA-8E68F5F59F1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0CABFD2-1814-44BE-AEB4-726378F2996C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08A82-F938-44B1-A04A-F403A9FF7D7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AE77CBF-33A0-4235-AFE6-A020713D7092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D5661-5248-4C8A-B62B-47BE509EDF3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1681A9F-7C14-4796-B717-F114502FE799}" type="datetime1">
              <a:rPr lang="en-US"/>
              <a:pPr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73684-5A6A-40DE-B723-2CC2A44AE6C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B8878E-5331-45E3-8730-E0A4D357401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711EBB-092C-4B95-9D5A-B201D94CF0F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673C41-81FD-44CD-9569-61F5E123340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FF061D-574A-4301-AAC9-25DCF464C04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r>
              <a:rPr lang="es-ES_tradnl"/>
              <a:t>Gobierno de Chile | Dirección de Presupuestos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9CD5CBF1-B186-4D46-9F97-83796BA7558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1935163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8435" name="Picture 1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924800" y="2206625"/>
            <a:ext cx="11572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20038" y="3886200"/>
            <a:ext cx="1147762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4"/>
          <p:cNvSpPr>
            <a:spLocks noChangeArrowheads="1"/>
          </p:cNvSpPr>
          <p:nvPr userDrawn="1"/>
        </p:nvSpPr>
        <p:spPr bwMode="auto">
          <a:xfrm>
            <a:off x="6645275" y="5181600"/>
            <a:ext cx="760413" cy="1676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" name="Rectangle 65"/>
          <p:cNvSpPr>
            <a:spLocks noChangeArrowheads="1"/>
          </p:cNvSpPr>
          <p:nvPr userDrawn="1"/>
        </p:nvSpPr>
        <p:spPr bwMode="auto">
          <a:xfrm>
            <a:off x="7405688" y="5181600"/>
            <a:ext cx="1035050" cy="16764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8439" name="Picture 1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6764338" y="5264150"/>
            <a:ext cx="569912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" name="Rectangle 70"/>
          <p:cNvSpPr>
            <a:spLocks noChangeArrowheads="1"/>
          </p:cNvSpPr>
          <p:nvPr userDrawn="1"/>
        </p:nvSpPr>
        <p:spPr bwMode="auto">
          <a:xfrm>
            <a:off x="6645275" y="0"/>
            <a:ext cx="760413" cy="793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9" name="Rectangle 71"/>
          <p:cNvSpPr>
            <a:spLocks noChangeArrowheads="1"/>
          </p:cNvSpPr>
          <p:nvPr userDrawn="1"/>
        </p:nvSpPr>
        <p:spPr bwMode="auto">
          <a:xfrm flipV="1">
            <a:off x="7405688" y="0"/>
            <a:ext cx="1035050" cy="7937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8442" name="Picture 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18400" y="5372100"/>
            <a:ext cx="869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9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508875" y="6734175"/>
            <a:ext cx="862013" cy="7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64"/>
          <p:cNvSpPr>
            <a:spLocks noChangeArrowheads="1"/>
          </p:cNvSpPr>
          <p:nvPr userDrawn="1"/>
        </p:nvSpPr>
        <p:spPr bwMode="auto">
          <a:xfrm>
            <a:off x="179388" y="6350"/>
            <a:ext cx="114300" cy="68516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3" name="Rectangle 65"/>
          <p:cNvSpPr>
            <a:spLocks noChangeArrowheads="1"/>
          </p:cNvSpPr>
          <p:nvPr userDrawn="1"/>
        </p:nvSpPr>
        <p:spPr bwMode="auto">
          <a:xfrm>
            <a:off x="457200" y="-6350"/>
            <a:ext cx="238125" cy="47688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" name="Rectangle 64"/>
          <p:cNvSpPr>
            <a:spLocks noChangeArrowheads="1"/>
          </p:cNvSpPr>
          <p:nvPr userDrawn="1"/>
        </p:nvSpPr>
        <p:spPr bwMode="auto">
          <a:xfrm>
            <a:off x="906463" y="3471863"/>
            <a:ext cx="352425" cy="3386137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" name="Rectangle 65"/>
          <p:cNvSpPr>
            <a:spLocks noChangeArrowheads="1"/>
          </p:cNvSpPr>
          <p:nvPr userDrawn="1"/>
        </p:nvSpPr>
        <p:spPr bwMode="auto">
          <a:xfrm>
            <a:off x="1466850" y="2087563"/>
            <a:ext cx="111125" cy="4770437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2048" y="2130425"/>
            <a:ext cx="7772400" cy="1470025"/>
          </a:xfrm>
        </p:spPr>
        <p:txBody>
          <a:bodyPr/>
          <a:lstStyle/>
          <a:p>
            <a:pPr algn="ctr"/>
            <a:r>
              <a:rPr lang="es-ES_tradnl" altLang="es-CL" sz="3200" b="1" dirty="0">
                <a:solidFill>
                  <a:schemeClr val="bg1"/>
                </a:solidFill>
                <a:sym typeface="Verdana Bold" charset="0"/>
              </a:rPr>
              <a:t>IMPLEMENTACIÓN DEL SISTEMA DE FISCALIZACIÓN DEL </a:t>
            </a:r>
            <a:r>
              <a:rPr lang="es-ES_tradnl" altLang="es-CL" sz="3200" b="1" dirty="0" smtClean="0">
                <a:solidFill>
                  <a:schemeClr val="bg1"/>
                </a:solidFill>
                <a:sym typeface="Verdana Bold" charset="0"/>
              </a:rPr>
              <a:t>DESCARTE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635896" y="5299988"/>
            <a:ext cx="493365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chemeClr val="bg1"/>
                </a:solidFill>
              </a:rPr>
              <a:t>Servicio Nacional de Pesca y </a:t>
            </a:r>
            <a:r>
              <a:rPr lang="es-CL" sz="2000" dirty="0" smtClean="0">
                <a:solidFill>
                  <a:schemeClr val="bg1"/>
                </a:solidFill>
              </a:rPr>
              <a:t>Acuicultura</a:t>
            </a:r>
          </a:p>
          <a:p>
            <a:pPr algn="ctr"/>
            <a:r>
              <a:rPr lang="es-CL" sz="2000" dirty="0" smtClean="0">
                <a:solidFill>
                  <a:schemeClr val="bg1"/>
                </a:solidFill>
                <a:latin typeface="Verdana" pitchFamily="34" charset="0"/>
                <a:ea typeface="Verdana Bold" charset="0"/>
                <a:cs typeface="Verdana Bold" charset="0"/>
                <a:sym typeface="Verdana Bold" charset="0"/>
              </a:rPr>
              <a:t>Santiago, 27 </a:t>
            </a:r>
            <a:r>
              <a:rPr lang="es-CL" sz="2000" dirty="0">
                <a:solidFill>
                  <a:schemeClr val="bg1"/>
                </a:solidFill>
                <a:latin typeface="Verdana" pitchFamily="34" charset="0"/>
                <a:ea typeface="Verdana Bold" charset="0"/>
                <a:cs typeface="Verdana Bold" charset="0"/>
                <a:sym typeface="Verdana Bold" charset="0"/>
              </a:rPr>
              <a:t>de </a:t>
            </a:r>
            <a:r>
              <a:rPr lang="es-CL" sz="2000" dirty="0" smtClean="0">
                <a:solidFill>
                  <a:schemeClr val="bg1"/>
                </a:solidFill>
                <a:latin typeface="Verdana" pitchFamily="34" charset="0"/>
                <a:ea typeface="Verdana Bold" charset="0"/>
                <a:cs typeface="Verdana Bold" charset="0"/>
                <a:sym typeface="Verdana Bold" charset="0"/>
              </a:rPr>
              <a:t>Mayo de </a:t>
            </a:r>
            <a:r>
              <a:rPr lang="es-CL" sz="2000" dirty="0">
                <a:solidFill>
                  <a:schemeClr val="bg1"/>
                </a:solidFill>
                <a:latin typeface="Verdana" pitchFamily="34" charset="0"/>
                <a:ea typeface="Verdana Bold" charset="0"/>
                <a:cs typeface="Verdana Bold" charset="0"/>
                <a:sym typeface="Verdana Bold" charset="0"/>
              </a:rPr>
              <a:t>2019</a:t>
            </a:r>
          </a:p>
          <a:p>
            <a:endParaRPr lang="es-C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697"/>
          <a:stretch/>
        </p:blipFill>
        <p:spPr>
          <a:xfrm>
            <a:off x="0" y="1484784"/>
            <a:ext cx="9144000" cy="482453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401806" y="800708"/>
            <a:ext cx="7742094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4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Principales plazos </a:t>
            </a:r>
            <a:r>
              <a:rPr lang="es-CL" sz="24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comprometidos implementación </a:t>
            </a:r>
            <a:r>
              <a:rPr lang="es-CL" sz="24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 DRI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71600" y="188640"/>
            <a:ext cx="7128792" cy="43204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ヒラギノ角ゴ Pro W3" charset="-128"/>
              </a:rPr>
              <a:t>SISTEMA </a:t>
            </a:r>
            <a:r>
              <a:rPr lang="es-E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ヒラギノ角ゴ Pro W3" charset="-128"/>
              </a:rPr>
              <a:t>DE FISCALIZACIÓN DEL DESCARTE</a:t>
            </a:r>
          </a:p>
        </p:txBody>
      </p:sp>
    </p:spTree>
    <p:extLst>
      <p:ext uri="{BB962C8B-B14F-4D97-AF65-F5344CB8AC3E}">
        <p14:creationId xmlns:p14="http://schemas.microsoft.com/office/powerpoint/2010/main" val="41585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971600" y="188640"/>
            <a:ext cx="7128792" cy="43204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ヒラギノ角ゴ Pro W3" charset="-128"/>
              </a:rPr>
              <a:t>SISTEMA </a:t>
            </a:r>
            <a:r>
              <a:rPr lang="es-E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ヒラギノ角ゴ Pro W3" charset="-128"/>
              </a:rPr>
              <a:t>DE FISCALIZACIÓN DEL DESCARTE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721774"/>
            <a:ext cx="9223154" cy="4659553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401806" y="853242"/>
            <a:ext cx="7742094" cy="5040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24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Principales plazos </a:t>
            </a:r>
            <a:r>
              <a:rPr lang="es-CL" sz="24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comprometidos implementación </a:t>
            </a:r>
            <a:r>
              <a:rPr lang="es-CL" sz="24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del DRI</a:t>
            </a:r>
          </a:p>
        </p:txBody>
      </p:sp>
    </p:spTree>
    <p:extLst>
      <p:ext uri="{BB962C8B-B14F-4D97-AF65-F5344CB8AC3E}">
        <p14:creationId xmlns:p14="http://schemas.microsoft.com/office/powerpoint/2010/main" val="12246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r="6043"/>
          <a:stretch/>
        </p:blipFill>
        <p:spPr>
          <a:xfrm>
            <a:off x="2215340" y="4813957"/>
            <a:ext cx="1584176" cy="180745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9" r="18001"/>
          <a:stretch/>
        </p:blipFill>
        <p:spPr>
          <a:xfrm>
            <a:off x="7308303" y="5369285"/>
            <a:ext cx="432049" cy="75656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r="9977"/>
          <a:stretch/>
        </p:blipFill>
        <p:spPr>
          <a:xfrm>
            <a:off x="6516217" y="5416135"/>
            <a:ext cx="792088" cy="989912"/>
          </a:xfrm>
          <a:prstGeom prst="rect">
            <a:avLst/>
          </a:prstGeom>
        </p:spPr>
      </p:pic>
      <p:sp>
        <p:nvSpPr>
          <p:cNvPr id="14" name="32 CuadroTexto"/>
          <p:cNvSpPr>
            <a:spLocks noChangeArrowheads="1"/>
          </p:cNvSpPr>
          <p:nvPr/>
        </p:nvSpPr>
        <p:spPr bwMode="auto">
          <a:xfrm>
            <a:off x="306958" y="2714620"/>
            <a:ext cx="2701472" cy="711606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900" b="1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ES" sz="2000" b="1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SELMAR</a:t>
            </a:r>
          </a:p>
          <a:p>
            <a:pPr algn="ctr">
              <a:spcAft>
                <a:spcPts val="0"/>
              </a:spcAft>
            </a:pPr>
            <a:r>
              <a:rPr lang="es-ES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RES. EX. N°1685</a:t>
            </a:r>
            <a:endParaRPr lang="es-CL" b="1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33 CuadroTexto"/>
          <p:cNvSpPr>
            <a:spLocks noChangeArrowheads="1"/>
          </p:cNvSpPr>
          <p:nvPr/>
        </p:nvSpPr>
        <p:spPr bwMode="auto">
          <a:xfrm rot="5400000">
            <a:off x="1181491" y="530519"/>
            <a:ext cx="1079223" cy="1931053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PROVEEDORES </a:t>
            </a:r>
            <a:r>
              <a:rPr lang="pt-BR" b="1" dirty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 DRI AUTORIZADOS</a:t>
            </a:r>
          </a:p>
          <a:p>
            <a:pPr algn="ctr">
              <a:spcAft>
                <a:spcPts val="0"/>
              </a:spcAft>
            </a:pPr>
            <a:r>
              <a:rPr lang="es-ES" sz="800" b="1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CL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28 CuadroTexto"/>
          <p:cNvSpPr>
            <a:spLocks noChangeArrowheads="1"/>
          </p:cNvSpPr>
          <p:nvPr/>
        </p:nvSpPr>
        <p:spPr bwMode="auto">
          <a:xfrm>
            <a:off x="306958" y="3786190"/>
            <a:ext cx="2701472" cy="640515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2000" b="1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XIRIOX</a:t>
            </a:r>
          </a:p>
          <a:p>
            <a:pPr algn="ctr">
              <a:spcAft>
                <a:spcPts val="0"/>
              </a:spcAft>
            </a:pPr>
            <a:r>
              <a:rPr lang="es-ES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RES. EX. N°2012</a:t>
            </a:r>
            <a:endParaRPr lang="es-CL" b="1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Cuadro de texto 41"/>
          <p:cNvSpPr txBox="1">
            <a:spLocks/>
          </p:cNvSpPr>
          <p:nvPr/>
        </p:nvSpPr>
        <p:spPr>
          <a:xfrm rot="5400000">
            <a:off x="1536811" y="1849004"/>
            <a:ext cx="306772" cy="723045"/>
          </a:xfrm>
          <a:prstGeom prst="rightArrow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100" dirty="0" smtClean="0">
                <a:solidFill>
                  <a:srgbClr val="C00000"/>
                </a:solidFill>
                <a:effectLst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endParaRPr lang="es-CL" sz="1100" dirty="0">
              <a:solidFill>
                <a:srgbClr val="C00000"/>
              </a:solidFill>
              <a:effectLst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33 CuadroTexto"/>
          <p:cNvSpPr>
            <a:spLocks noChangeArrowheads="1"/>
          </p:cNvSpPr>
          <p:nvPr/>
        </p:nvSpPr>
        <p:spPr bwMode="auto">
          <a:xfrm rot="5400000">
            <a:off x="4158125" y="513969"/>
            <a:ext cx="1023834" cy="1964154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b="1" dirty="0" smtClean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PROVEEDORES EN PROCESO DE CERTIFICACIÓN</a:t>
            </a:r>
            <a:endParaRPr lang="pt-BR" b="1" dirty="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b="1" kern="1200" dirty="0" smtClean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s-CL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32 CuadroTexto"/>
          <p:cNvSpPr>
            <a:spLocks noChangeArrowheads="1"/>
          </p:cNvSpPr>
          <p:nvPr/>
        </p:nvSpPr>
        <p:spPr bwMode="auto">
          <a:xfrm>
            <a:off x="3275856" y="4272619"/>
            <a:ext cx="2720738" cy="632231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 kern="1200" dirty="0" smtClean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ES" b="1" kern="1200" dirty="0" smtClean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SATLINK</a:t>
            </a:r>
          </a:p>
          <a:p>
            <a:pPr algn="ctr">
              <a:spcAft>
                <a:spcPts val="0"/>
              </a:spcAft>
            </a:pPr>
            <a:r>
              <a:rPr lang="es-ES" sz="16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INGRESO EL 18-04-19</a:t>
            </a:r>
            <a:endParaRPr lang="es-CL" sz="1600" b="1" dirty="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Cuadro de texto 41"/>
          <p:cNvSpPr txBox="1">
            <a:spLocks/>
          </p:cNvSpPr>
          <p:nvPr/>
        </p:nvSpPr>
        <p:spPr>
          <a:xfrm rot="5400000">
            <a:off x="4521405" y="1769417"/>
            <a:ext cx="297274" cy="809459"/>
          </a:xfrm>
          <a:prstGeom prst="rightArrow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100" dirty="0" smtClean="0">
                <a:solidFill>
                  <a:srgbClr val="00B050"/>
                </a:solidFill>
                <a:effectLst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endParaRPr lang="es-CL" sz="1100" dirty="0">
              <a:solidFill>
                <a:srgbClr val="00B050"/>
              </a:solidFill>
              <a:effectLst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32 CuadroTexto"/>
          <p:cNvSpPr>
            <a:spLocks noChangeArrowheads="1"/>
          </p:cNvSpPr>
          <p:nvPr/>
        </p:nvSpPr>
        <p:spPr bwMode="auto">
          <a:xfrm>
            <a:off x="3280671" y="3371465"/>
            <a:ext cx="2715923" cy="628487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800" b="1" kern="1200" dirty="0" smtClean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ES" b="1" kern="1200" dirty="0" smtClean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SALWATER</a:t>
            </a:r>
          </a:p>
          <a:p>
            <a:pPr algn="ctr">
              <a:spcAft>
                <a:spcPts val="0"/>
              </a:spcAft>
            </a:pPr>
            <a:r>
              <a:rPr lang="es-ES" sz="16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INGRESO EL 11-04-19</a:t>
            </a:r>
            <a:endParaRPr lang="es-CL" sz="1600" b="1" dirty="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r="13352"/>
          <a:stretch/>
        </p:blipFill>
        <p:spPr>
          <a:xfrm>
            <a:off x="1043608" y="4886156"/>
            <a:ext cx="1080120" cy="1478587"/>
          </a:xfrm>
          <a:prstGeom prst="rect">
            <a:avLst/>
          </a:prstGeom>
        </p:spPr>
      </p:pic>
      <p:sp>
        <p:nvSpPr>
          <p:cNvPr id="44" name="5 CuadroTexto"/>
          <p:cNvSpPr txBox="1"/>
          <p:nvPr/>
        </p:nvSpPr>
        <p:spPr>
          <a:xfrm>
            <a:off x="971600" y="170226"/>
            <a:ext cx="7128792" cy="43204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ヒラギノ角ゴ Pro W3" charset="-128"/>
              </a:rPr>
              <a:t>SISTEMA </a:t>
            </a:r>
            <a:r>
              <a:rPr lang="es-E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ヒラギノ角ゴ Pro W3" charset="-128"/>
              </a:rPr>
              <a:t>DE FISCALIZACIÓN DEL DESCARTE</a:t>
            </a:r>
          </a:p>
        </p:txBody>
      </p:sp>
      <p:sp>
        <p:nvSpPr>
          <p:cNvPr id="45" name="32 CuadroTexto"/>
          <p:cNvSpPr>
            <a:spLocks noChangeArrowheads="1"/>
          </p:cNvSpPr>
          <p:nvPr/>
        </p:nvSpPr>
        <p:spPr bwMode="auto">
          <a:xfrm>
            <a:off x="6263016" y="2492896"/>
            <a:ext cx="2701472" cy="499451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E-mach</a:t>
            </a:r>
          </a:p>
        </p:txBody>
      </p:sp>
      <p:sp>
        <p:nvSpPr>
          <p:cNvPr id="46" name="33 CuadroTexto"/>
          <p:cNvSpPr>
            <a:spLocks noChangeArrowheads="1"/>
          </p:cNvSpPr>
          <p:nvPr/>
        </p:nvSpPr>
        <p:spPr bwMode="auto">
          <a:xfrm rot="5400000">
            <a:off x="7079370" y="558214"/>
            <a:ext cx="1079223" cy="1931053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pt-BR" b="1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PROVEEDORES EN 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PROCESO DE DESARROLLO</a:t>
            </a:r>
            <a:endParaRPr lang="es-CL" sz="12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Cuadro de texto 41"/>
          <p:cNvSpPr txBox="1">
            <a:spLocks/>
          </p:cNvSpPr>
          <p:nvPr/>
        </p:nvSpPr>
        <p:spPr>
          <a:xfrm rot="5400000">
            <a:off x="7434690" y="1851507"/>
            <a:ext cx="306772" cy="723045"/>
          </a:xfrm>
          <a:prstGeom prst="rightArrow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CL" sz="1100" dirty="0" smtClean="0">
                <a:solidFill>
                  <a:srgbClr val="C00000"/>
                </a:solidFill>
                <a:effectLst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endParaRPr lang="es-CL" sz="1100" dirty="0">
              <a:solidFill>
                <a:srgbClr val="C00000"/>
              </a:solidFill>
              <a:effectLst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32 CuadroTexto"/>
          <p:cNvSpPr>
            <a:spLocks noChangeArrowheads="1"/>
          </p:cNvSpPr>
          <p:nvPr/>
        </p:nvSpPr>
        <p:spPr bwMode="auto">
          <a:xfrm>
            <a:off x="3278263" y="2448308"/>
            <a:ext cx="2715923" cy="650490"/>
          </a:xfrm>
          <a:prstGeom prst="roundRect">
            <a:avLst>
              <a:gd name="adj" fmla="val 16667"/>
            </a:avLst>
          </a:prstGeom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b="1" kern="1200" dirty="0" smtClean="0">
                <a:solidFill>
                  <a:srgbClr val="00B05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PROSEGUR</a:t>
            </a:r>
          </a:p>
          <a:p>
            <a:pPr algn="ctr">
              <a:spcAft>
                <a:spcPts val="0"/>
              </a:spcAft>
            </a:pPr>
            <a:r>
              <a:rPr lang="es-ES" sz="1600" b="1" dirty="0" smtClean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INGRESO EL 21-03-19</a:t>
            </a:r>
            <a:endParaRPr lang="es-CL" sz="1600" b="1" dirty="0">
              <a:solidFill>
                <a:srgbClr val="00B05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5" name="32 CuadroTexto"/>
          <p:cNvSpPr>
            <a:spLocks noChangeArrowheads="1"/>
          </p:cNvSpPr>
          <p:nvPr/>
        </p:nvSpPr>
        <p:spPr bwMode="auto">
          <a:xfrm>
            <a:off x="6265022" y="3142503"/>
            <a:ext cx="2701472" cy="499451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Vigatec</a:t>
            </a:r>
          </a:p>
        </p:txBody>
      </p:sp>
      <p:sp>
        <p:nvSpPr>
          <p:cNvPr id="56" name="32 CuadroTexto"/>
          <p:cNvSpPr>
            <a:spLocks noChangeArrowheads="1"/>
          </p:cNvSpPr>
          <p:nvPr/>
        </p:nvSpPr>
        <p:spPr bwMode="auto">
          <a:xfrm>
            <a:off x="6264019" y="3792110"/>
            <a:ext cx="2701472" cy="499451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Satelnet</a:t>
            </a:r>
          </a:p>
        </p:txBody>
      </p:sp>
      <p:sp>
        <p:nvSpPr>
          <p:cNvPr id="57" name="32 CuadroTexto"/>
          <p:cNvSpPr>
            <a:spLocks noChangeArrowheads="1"/>
          </p:cNvSpPr>
          <p:nvPr/>
        </p:nvSpPr>
        <p:spPr bwMode="auto">
          <a:xfrm>
            <a:off x="6263016" y="4441717"/>
            <a:ext cx="2701472" cy="499451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Marco Chile</a:t>
            </a:r>
          </a:p>
        </p:txBody>
      </p:sp>
      <p:sp>
        <p:nvSpPr>
          <p:cNvPr id="2" name="Flecha curvada hacia arriba 1"/>
          <p:cNvSpPr/>
          <p:nvPr/>
        </p:nvSpPr>
        <p:spPr>
          <a:xfrm>
            <a:off x="2699792" y="6143122"/>
            <a:ext cx="4320479" cy="702738"/>
          </a:xfrm>
          <a:prstGeom prst="curvedUp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633">
            <a:off x="2988090" y="5884795"/>
            <a:ext cx="410499" cy="41049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9" r="20737"/>
          <a:stretch/>
        </p:blipFill>
        <p:spPr>
          <a:xfrm>
            <a:off x="5940152" y="5157192"/>
            <a:ext cx="576065" cy="10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374" y="278383"/>
            <a:ext cx="2005774" cy="2436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5 CuadroTexto"/>
          <p:cNvSpPr>
            <a:spLocks noChangeArrowheads="1"/>
          </p:cNvSpPr>
          <p:nvPr/>
        </p:nvSpPr>
        <p:spPr bwMode="auto">
          <a:xfrm>
            <a:off x="1532459" y="2192543"/>
            <a:ext cx="2865767" cy="48788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2.-PELAGICA CERCO </a:t>
            </a:r>
            <a:r>
              <a:rPr lang="es-ES" sz="12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ZONA CENTRO </a:t>
            </a:r>
            <a:r>
              <a:rPr lang="es-ES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SUR</a:t>
            </a:r>
          </a:p>
          <a:p>
            <a:pPr algn="ctr">
              <a:spcAft>
                <a:spcPts val="0"/>
              </a:spcAft>
            </a:pPr>
            <a:r>
              <a:rPr lang="es-ES" sz="12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RES.EX. N°2022</a:t>
            </a:r>
            <a:endParaRPr lang="es-ES" sz="1200" b="1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17 CuadroTexto"/>
          <p:cNvSpPr>
            <a:spLocks noChangeArrowheads="1"/>
          </p:cNvSpPr>
          <p:nvPr/>
        </p:nvSpPr>
        <p:spPr bwMode="auto">
          <a:xfrm>
            <a:off x="1508383" y="1548813"/>
            <a:ext cx="2913919" cy="4677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1.- PELAGICA CERCO </a:t>
            </a:r>
            <a:r>
              <a:rPr lang="es-ES" sz="12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ZONA </a:t>
            </a:r>
            <a:r>
              <a:rPr lang="es-ES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NORTE</a:t>
            </a:r>
          </a:p>
          <a:p>
            <a:pPr algn="ctr">
              <a:spcAft>
                <a:spcPts val="0"/>
              </a:spcAft>
            </a:pPr>
            <a:r>
              <a:rPr lang="es-ES" sz="12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RES.EX. N°2023</a:t>
            </a:r>
            <a:endParaRPr lang="es-ES" sz="1200" b="1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18 CuadroTexto"/>
          <p:cNvSpPr>
            <a:spLocks noChangeArrowheads="1"/>
          </p:cNvSpPr>
          <p:nvPr/>
        </p:nvSpPr>
        <p:spPr bwMode="auto">
          <a:xfrm>
            <a:off x="1508383" y="3531339"/>
            <a:ext cx="2913919" cy="4620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4.- DEMERSAL </a:t>
            </a:r>
            <a:r>
              <a:rPr lang="es-ES" sz="12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ZONA SUR </a:t>
            </a:r>
            <a:r>
              <a:rPr lang="es-ES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AUSTRAL</a:t>
            </a:r>
          </a:p>
          <a:p>
            <a:pPr algn="ctr">
              <a:spcAft>
                <a:spcPts val="0"/>
              </a:spcAft>
            </a:pPr>
            <a:r>
              <a:rPr lang="es-ES" sz="1200" b="1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RES.EX. N°2032</a:t>
            </a:r>
          </a:p>
        </p:txBody>
      </p:sp>
      <p:sp>
        <p:nvSpPr>
          <p:cNvPr id="5" name="20 CuadroTexto"/>
          <p:cNvSpPr>
            <a:spLocks noChangeArrowheads="1"/>
          </p:cNvSpPr>
          <p:nvPr/>
        </p:nvSpPr>
        <p:spPr bwMode="auto">
          <a:xfrm>
            <a:off x="1508383" y="4169361"/>
            <a:ext cx="2913919" cy="5319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5.- DEMERSAL </a:t>
            </a:r>
            <a:r>
              <a:rPr lang="es-CL" sz="12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ZONA CENTRO </a:t>
            </a:r>
            <a:r>
              <a:rPr lang="es-CL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SUR</a:t>
            </a:r>
          </a:p>
          <a:p>
            <a:pPr algn="ctr">
              <a:spcAft>
                <a:spcPts val="0"/>
              </a:spcAft>
            </a:pPr>
            <a:r>
              <a:rPr lang="es-ES" sz="1200" b="1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RES.EX. N°2031</a:t>
            </a:r>
            <a:endParaRPr lang="es-CL" sz="1200" b="1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16 CuadroTexto"/>
          <p:cNvSpPr>
            <a:spLocks noChangeArrowheads="1"/>
          </p:cNvSpPr>
          <p:nvPr/>
        </p:nvSpPr>
        <p:spPr bwMode="auto">
          <a:xfrm>
            <a:off x="1428728" y="2856363"/>
            <a:ext cx="3135054" cy="49903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kern="1200" dirty="0" smtClean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3- </a:t>
            </a:r>
            <a:r>
              <a:rPr lang="es-CL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CRUSTÁCEOS ZONA NORTE Y CENTRO SUR</a:t>
            </a:r>
          </a:p>
          <a:p>
            <a:pPr algn="ctr">
              <a:spcAft>
                <a:spcPts val="0"/>
              </a:spcAft>
            </a:pPr>
            <a:r>
              <a:rPr lang="es-CL" sz="12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RES.EX. N°2021</a:t>
            </a:r>
          </a:p>
          <a:p>
            <a:pPr algn="ctr">
              <a:spcAft>
                <a:spcPts val="0"/>
              </a:spcAft>
            </a:pPr>
            <a:r>
              <a:rPr lang="es-ES" sz="900" b="1" kern="1200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L" sz="9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 de texto 40"/>
          <p:cNvSpPr txBox="1">
            <a:spLocks/>
          </p:cNvSpPr>
          <p:nvPr/>
        </p:nvSpPr>
        <p:spPr>
          <a:xfrm rot="5400000">
            <a:off x="2803292" y="684695"/>
            <a:ext cx="455432" cy="1036832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s-CL" sz="1600" dirty="0">
              <a:solidFill>
                <a:schemeClr val="accent4">
                  <a:lumMod val="75000"/>
                </a:schemeClr>
              </a:solidFill>
              <a:effectLst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20 CuadroTexto"/>
          <p:cNvSpPr>
            <a:spLocks noChangeArrowheads="1"/>
          </p:cNvSpPr>
          <p:nvPr/>
        </p:nvSpPr>
        <p:spPr bwMode="auto">
          <a:xfrm>
            <a:off x="1508384" y="5681013"/>
            <a:ext cx="2913917" cy="60965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7.- FÁBRICA DE ARRASTRE ZONA SUR AUSTRAL</a:t>
            </a:r>
          </a:p>
          <a:p>
            <a:pPr algn="ctr">
              <a:spcAft>
                <a:spcPts val="0"/>
              </a:spcAft>
            </a:pPr>
            <a:r>
              <a:rPr lang="es-ES" sz="1200" b="1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RES.EX. </a:t>
            </a:r>
            <a:r>
              <a:rPr lang="es-ES" sz="12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N°2211</a:t>
            </a:r>
            <a:endParaRPr lang="es-CL" sz="1200" b="1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20 CuadroTexto"/>
          <p:cNvSpPr>
            <a:spLocks noChangeArrowheads="1"/>
          </p:cNvSpPr>
          <p:nvPr/>
        </p:nvSpPr>
        <p:spPr bwMode="auto">
          <a:xfrm>
            <a:off x="1508383" y="4877290"/>
            <a:ext cx="2913919" cy="62778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2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6.- FÁBRICA DE PALANGRE ZONA SUR AUSTRAL</a:t>
            </a:r>
          </a:p>
          <a:p>
            <a:pPr algn="ctr">
              <a:spcAft>
                <a:spcPts val="0"/>
              </a:spcAft>
            </a:pPr>
            <a:r>
              <a:rPr lang="es-ES" sz="1200" b="1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RES.EX. </a:t>
            </a:r>
            <a:r>
              <a:rPr lang="es-ES" sz="12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N°2210</a:t>
            </a:r>
            <a:endParaRPr lang="es-CL" sz="1200" b="1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17 CuadroTexto"/>
          <p:cNvSpPr>
            <a:spLocks noChangeArrowheads="1"/>
          </p:cNvSpPr>
          <p:nvPr/>
        </p:nvSpPr>
        <p:spPr bwMode="auto">
          <a:xfrm>
            <a:off x="1201984" y="266166"/>
            <a:ext cx="3658048" cy="71474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b="1" dirty="0" smtClean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RESOLUCIONES PUBLICADAS </a:t>
            </a:r>
          </a:p>
          <a:p>
            <a:pPr algn="ctr">
              <a:spcAft>
                <a:spcPts val="0"/>
              </a:spcAft>
            </a:pPr>
            <a:r>
              <a:rPr lang="es-ES" b="1" dirty="0" smtClean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POSICIÓN  CÁMARAS POR FLOTAS</a:t>
            </a:r>
            <a:endParaRPr lang="es-ES" b="1" dirty="0">
              <a:solidFill>
                <a:srgbClr val="7030A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836247" y="410587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ü"/>
            </a:pPr>
            <a:r>
              <a:rPr lang="es-CL" sz="14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El posicionamiento de las cámaras, podrá </a:t>
            </a:r>
            <a:r>
              <a:rPr lang="es-CL" sz="14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complementarse </a:t>
            </a:r>
            <a:r>
              <a:rPr lang="es-CL" sz="14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 la visita inspectiva en terreno en naves </a:t>
            </a:r>
            <a:r>
              <a:rPr lang="es-CL" sz="1400" b="1" dirty="0" smtClean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pesqueras</a:t>
            </a:r>
          </a:p>
          <a:p>
            <a:pPr>
              <a:spcAft>
                <a:spcPts val="0"/>
              </a:spcAft>
            </a:pPr>
            <a:endParaRPr lang="es-ES" sz="1400" b="1" dirty="0" smtClean="0">
              <a:solidFill>
                <a:schemeClr val="accent4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17 CuadroTexto"/>
          <p:cNvSpPr>
            <a:spLocks noChangeArrowheads="1"/>
          </p:cNvSpPr>
          <p:nvPr/>
        </p:nvSpPr>
        <p:spPr bwMode="auto">
          <a:xfrm>
            <a:off x="-57248" y="1556792"/>
            <a:ext cx="1759738" cy="467790"/>
          </a:xfrm>
          <a:prstGeom prst="ellipse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 CÁMARAS</a:t>
            </a:r>
            <a:endParaRPr lang="es-ES" sz="1200" b="1" dirty="0">
              <a:solidFill>
                <a:srgbClr val="CC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17 CuadroTexto"/>
          <p:cNvSpPr>
            <a:spLocks noChangeArrowheads="1"/>
          </p:cNvSpPr>
          <p:nvPr/>
        </p:nvSpPr>
        <p:spPr bwMode="auto">
          <a:xfrm>
            <a:off x="-57248" y="2257429"/>
            <a:ext cx="1759738" cy="467790"/>
          </a:xfrm>
          <a:prstGeom prst="ellipse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 CÁMARAS</a:t>
            </a:r>
            <a:endParaRPr lang="es-ES" sz="1200" b="1" dirty="0">
              <a:solidFill>
                <a:srgbClr val="CC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17 CuadroTexto"/>
          <p:cNvSpPr>
            <a:spLocks noChangeArrowheads="1"/>
          </p:cNvSpPr>
          <p:nvPr/>
        </p:nvSpPr>
        <p:spPr bwMode="auto">
          <a:xfrm>
            <a:off x="-57248" y="2958066"/>
            <a:ext cx="1759738" cy="467790"/>
          </a:xfrm>
          <a:prstGeom prst="ellipse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 CÁMARAS</a:t>
            </a:r>
            <a:endParaRPr lang="es-ES" sz="1200" b="1" dirty="0">
              <a:solidFill>
                <a:srgbClr val="CC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17 CuadroTexto"/>
          <p:cNvSpPr>
            <a:spLocks noChangeArrowheads="1"/>
          </p:cNvSpPr>
          <p:nvPr/>
        </p:nvSpPr>
        <p:spPr bwMode="auto">
          <a:xfrm>
            <a:off x="-57248" y="3658703"/>
            <a:ext cx="1759738" cy="467790"/>
          </a:xfrm>
          <a:prstGeom prst="ellipse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5 CÁMARAS</a:t>
            </a:r>
            <a:endParaRPr lang="es-ES" sz="1200" b="1" dirty="0">
              <a:solidFill>
                <a:srgbClr val="CC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17 CuadroTexto"/>
          <p:cNvSpPr>
            <a:spLocks noChangeArrowheads="1"/>
          </p:cNvSpPr>
          <p:nvPr/>
        </p:nvSpPr>
        <p:spPr bwMode="auto">
          <a:xfrm>
            <a:off x="-57248" y="4359340"/>
            <a:ext cx="1759738" cy="467790"/>
          </a:xfrm>
          <a:prstGeom prst="ellipse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5 CÁMARAS</a:t>
            </a:r>
            <a:endParaRPr lang="es-ES" sz="1200" b="1" dirty="0">
              <a:solidFill>
                <a:srgbClr val="CC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17 CuadroTexto"/>
          <p:cNvSpPr>
            <a:spLocks noChangeArrowheads="1"/>
          </p:cNvSpPr>
          <p:nvPr/>
        </p:nvSpPr>
        <p:spPr bwMode="auto">
          <a:xfrm>
            <a:off x="-57248" y="5059977"/>
            <a:ext cx="1759738" cy="467790"/>
          </a:xfrm>
          <a:prstGeom prst="ellipse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5 CÁMARAS</a:t>
            </a:r>
            <a:endParaRPr lang="es-ES" sz="1200" b="1" dirty="0">
              <a:solidFill>
                <a:srgbClr val="C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17 CuadroTexto"/>
          <p:cNvSpPr>
            <a:spLocks noChangeArrowheads="1"/>
          </p:cNvSpPr>
          <p:nvPr/>
        </p:nvSpPr>
        <p:spPr bwMode="auto">
          <a:xfrm>
            <a:off x="-57248" y="5760615"/>
            <a:ext cx="1759738" cy="467790"/>
          </a:xfrm>
          <a:prstGeom prst="ellipse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6 CÁMARAS</a:t>
            </a:r>
            <a:endParaRPr lang="es-ES" sz="1200" b="1" dirty="0">
              <a:solidFill>
                <a:srgbClr val="CC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 b="17451"/>
          <a:stretch/>
        </p:blipFill>
        <p:spPr>
          <a:xfrm>
            <a:off x="35496" y="2622092"/>
            <a:ext cx="4327357" cy="2664296"/>
          </a:xfrm>
          <a:prstGeom prst="rect">
            <a:avLst/>
          </a:prstGeom>
        </p:spPr>
      </p:pic>
      <p:sp>
        <p:nvSpPr>
          <p:cNvPr id="2" name="10 CuadroTexto"/>
          <p:cNvSpPr>
            <a:spLocks noChangeArrowheads="1"/>
          </p:cNvSpPr>
          <p:nvPr/>
        </p:nvSpPr>
        <p:spPr bwMode="auto">
          <a:xfrm>
            <a:off x="4475481" y="2351285"/>
            <a:ext cx="3168353" cy="91368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300" b="1" kern="120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CL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CL" sz="1400" b="1" kern="1200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CERTIFICACIÓN DE INSTALACIÓN Y FUNCIONAMIENTO DEL DRI A BORDO</a:t>
            </a:r>
          </a:p>
          <a:p>
            <a:pPr algn="ctr">
              <a:spcAft>
                <a:spcPts val="0"/>
              </a:spcAft>
            </a:pPr>
            <a:r>
              <a:rPr lang="es-CL" sz="1400" b="1" dirty="0" smtClean="0">
                <a:solidFill>
                  <a:srgbClr val="0066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29.05.2019</a:t>
            </a:r>
            <a:endParaRPr lang="es-CL" sz="1400" b="1" dirty="0">
              <a:solidFill>
                <a:srgbClr val="0066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es-CL" sz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11 CuadroTexto"/>
          <p:cNvSpPr>
            <a:spLocks noChangeArrowheads="1"/>
          </p:cNvSpPr>
          <p:nvPr/>
        </p:nvSpPr>
        <p:spPr bwMode="auto">
          <a:xfrm>
            <a:off x="4500562" y="4972896"/>
            <a:ext cx="3168353" cy="1007942"/>
          </a:xfrm>
          <a:prstGeom prst="roundRect">
            <a:avLst>
              <a:gd name="adj" fmla="val 13116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PROCEDIMIENTO DE RECOPILACIÓN Y PROCESAMIENTO DE IMÁGENES</a:t>
            </a:r>
          </a:p>
          <a:p>
            <a:pPr algn="ctr">
              <a:spcAft>
                <a:spcPts val="0"/>
              </a:spcAft>
            </a:pPr>
            <a:r>
              <a:rPr lang="es-ES" sz="1400" b="1" dirty="0" smtClean="0">
                <a:solidFill>
                  <a:srgbClr val="0066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07.06.2019</a:t>
            </a:r>
            <a:endParaRPr lang="es-CL" sz="1400" b="1" dirty="0">
              <a:solidFill>
                <a:srgbClr val="0066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13 CuadroTexto"/>
          <p:cNvSpPr>
            <a:spLocks noChangeArrowheads="1"/>
          </p:cNvSpPr>
          <p:nvPr/>
        </p:nvSpPr>
        <p:spPr bwMode="auto">
          <a:xfrm>
            <a:off x="4546919" y="3691674"/>
            <a:ext cx="3168353" cy="87281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1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MANTENCIÓN, FALLAS Y REPARACIÓN</a:t>
            </a:r>
          </a:p>
          <a:p>
            <a:pPr algn="ctr">
              <a:spcAft>
                <a:spcPts val="0"/>
              </a:spcAft>
            </a:pPr>
            <a:r>
              <a:rPr lang="es-CL" sz="1400" b="1" dirty="0" smtClean="0">
                <a:solidFill>
                  <a:srgbClr val="0066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31.05.2019</a:t>
            </a:r>
            <a:endParaRPr lang="es-CL" sz="1400" b="1" dirty="0">
              <a:solidFill>
                <a:srgbClr val="0066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uadro de texto 39"/>
          <p:cNvSpPr txBox="1">
            <a:spLocks/>
          </p:cNvSpPr>
          <p:nvPr/>
        </p:nvSpPr>
        <p:spPr>
          <a:xfrm rot="5400000">
            <a:off x="5558661" y="1245863"/>
            <a:ext cx="701917" cy="1100516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endParaRPr lang="es-CL" sz="1400" dirty="0">
              <a:solidFill>
                <a:srgbClr val="C00000"/>
              </a:solidFill>
              <a:effectLst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13 CuadroTexto"/>
          <p:cNvSpPr>
            <a:spLocks noChangeArrowheads="1"/>
          </p:cNvSpPr>
          <p:nvPr/>
        </p:nvSpPr>
        <p:spPr bwMode="auto">
          <a:xfrm>
            <a:off x="3995936" y="643359"/>
            <a:ext cx="3827368" cy="53018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s-CL" sz="2000" b="1" dirty="0" smtClean="0">
                <a:solidFill>
                  <a:srgbClr val="0066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RESOLUCIONES </a:t>
            </a:r>
            <a:r>
              <a:rPr lang="es-CL" sz="2000" b="1" dirty="0" smtClean="0">
                <a:solidFill>
                  <a:srgbClr val="0066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 DESARROLLO</a:t>
            </a:r>
          </a:p>
          <a:p>
            <a:pPr algn="ctr">
              <a:spcAft>
                <a:spcPts val="0"/>
              </a:spcAft>
            </a:pPr>
            <a:endParaRPr lang="es-CL" sz="2000" b="1" dirty="0">
              <a:solidFill>
                <a:srgbClr val="0066F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 de texto 34"/>
          <p:cNvSpPr txBox="1">
            <a:spLocks/>
          </p:cNvSpPr>
          <p:nvPr/>
        </p:nvSpPr>
        <p:spPr>
          <a:xfrm rot="5400000">
            <a:off x="4144005" y="832659"/>
            <a:ext cx="387846" cy="828000"/>
          </a:xfrm>
          <a:prstGeom prst="rightArrow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es-CL" sz="1400" dirty="0">
              <a:effectLst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9 CuadroTexto"/>
          <p:cNvSpPr>
            <a:spLocks noChangeArrowheads="1"/>
          </p:cNvSpPr>
          <p:nvPr/>
        </p:nvSpPr>
        <p:spPr bwMode="auto">
          <a:xfrm>
            <a:off x="1979712" y="196707"/>
            <a:ext cx="4996464" cy="689911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chemeClr val="accent1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s-CL" sz="900" b="1" dirty="0" smtClean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 </a:t>
            </a:r>
            <a:r>
              <a:rPr lang="es-CL" sz="1600" b="1" dirty="0" smtClean="0">
                <a:solidFill>
                  <a:srgbClr val="00206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BITÁCORA DE ELECTRÓNICA DE PESCA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s-CL" sz="2000" b="1" dirty="0" smtClean="0">
                <a:solidFill>
                  <a:srgbClr val="CC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SIBE</a:t>
            </a:r>
            <a:endParaRPr lang="es-CL" sz="2000" dirty="0">
              <a:solidFill>
                <a:srgbClr val="CC0000"/>
              </a:solidFill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3 CuadroTexto"/>
          <p:cNvSpPr txBox="1"/>
          <p:nvPr/>
        </p:nvSpPr>
        <p:spPr>
          <a:xfrm>
            <a:off x="1547664" y="1556792"/>
            <a:ext cx="2016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CC0000"/>
                </a:solidFill>
                <a:latin typeface="+mj-lt"/>
              </a:rPr>
              <a:t>Componente Web (Armador)</a:t>
            </a:r>
          </a:p>
          <a:p>
            <a:pPr algn="just"/>
            <a:endParaRPr lang="es-MX" dirty="0" smtClean="0">
              <a:latin typeface="+mj-lt"/>
            </a:endParaRPr>
          </a:p>
          <a:p>
            <a:pPr algn="ctr"/>
            <a:r>
              <a:rPr lang="es-CL" sz="1400" b="1" dirty="0" smtClean="0">
                <a:solidFill>
                  <a:srgbClr val="002060"/>
                </a:solidFill>
                <a:latin typeface="+mn-lt"/>
              </a:rPr>
              <a:t>GESTIONA FLOTA</a:t>
            </a:r>
            <a:endParaRPr lang="es-MX" sz="1200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2" descr="C:\Users\soporte\AppData\Local\Temp\x10sctmp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44" y="2780928"/>
            <a:ext cx="3456384" cy="2539006"/>
          </a:xfrm>
          <a:prstGeom prst="rect">
            <a:avLst/>
          </a:prstGeom>
          <a:noFill/>
        </p:spPr>
      </p:pic>
      <p:pic>
        <p:nvPicPr>
          <p:cNvPr id="10" name="Picture 4" descr="C:\Users\soporte\AppData\Local\Temp\x10sctmp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762998"/>
            <a:ext cx="1656184" cy="2576653"/>
          </a:xfrm>
          <a:prstGeom prst="rect">
            <a:avLst/>
          </a:prstGeom>
          <a:noFill/>
        </p:spPr>
      </p:pic>
      <p:sp>
        <p:nvSpPr>
          <p:cNvPr id="11" name="3 CuadroTexto"/>
          <p:cNvSpPr txBox="1"/>
          <p:nvPr/>
        </p:nvSpPr>
        <p:spPr>
          <a:xfrm>
            <a:off x="5292080" y="1556791"/>
            <a:ext cx="20162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CC0000"/>
                </a:solidFill>
                <a:latin typeface="+mj-lt"/>
              </a:rPr>
              <a:t>Componente Móvil (Capitán)</a:t>
            </a:r>
          </a:p>
          <a:p>
            <a:pPr algn="just"/>
            <a:endParaRPr lang="es-MX" dirty="0" smtClean="0">
              <a:latin typeface="+mj-lt"/>
            </a:endParaRPr>
          </a:p>
          <a:p>
            <a:pPr algn="ctr"/>
            <a:r>
              <a:rPr lang="es-MX" sz="1400" b="1" dirty="0" smtClean="0">
                <a:solidFill>
                  <a:srgbClr val="002060"/>
                </a:solidFill>
                <a:latin typeface="+mn-lt"/>
              </a:rPr>
              <a:t>REGISTRA </a:t>
            </a:r>
            <a:r>
              <a:rPr lang="es-MX" sz="1400" b="1" dirty="0">
                <a:solidFill>
                  <a:srgbClr val="002060"/>
                </a:solidFill>
                <a:latin typeface="+mn-lt"/>
              </a:rPr>
              <a:t>OPERACIÓN</a:t>
            </a:r>
            <a:endParaRPr lang="es-CL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9 CuadroTexto"/>
          <p:cNvSpPr>
            <a:spLocks noChangeArrowheads="1"/>
          </p:cNvSpPr>
          <p:nvPr/>
        </p:nvSpPr>
        <p:spPr bwMode="auto">
          <a:xfrm>
            <a:off x="683568" y="5598295"/>
            <a:ext cx="3600400" cy="1061985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chemeClr val="accent1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s-CL" sz="2400" b="1" dirty="0" smtClean="0">
                <a:solidFill>
                  <a:srgbClr val="CC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OPERATIVA DESDE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s-CL" sz="2400" b="1" dirty="0" smtClean="0">
                <a:solidFill>
                  <a:srgbClr val="CC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29 </a:t>
            </a:r>
            <a:r>
              <a:rPr lang="es-CL" sz="2400" b="1" dirty="0">
                <a:solidFill>
                  <a:srgbClr val="CC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DE MAYO </a:t>
            </a:r>
            <a:r>
              <a:rPr lang="es-CL" sz="2400" b="1" dirty="0" smtClean="0">
                <a:solidFill>
                  <a:srgbClr val="CC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DE 2019</a:t>
            </a:r>
            <a:endParaRPr lang="es-CL" sz="2400" b="1" dirty="0">
              <a:solidFill>
                <a:srgbClr val="CC0000"/>
              </a:solidFill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9 CuadroTexto"/>
          <p:cNvSpPr>
            <a:spLocks noChangeArrowheads="1"/>
          </p:cNvSpPr>
          <p:nvPr/>
        </p:nvSpPr>
        <p:spPr bwMode="auto">
          <a:xfrm>
            <a:off x="4572000" y="5606672"/>
            <a:ext cx="3960440" cy="1061985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chemeClr val="accent1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es-CL" sz="2400" b="1" dirty="0" smtClean="0">
                <a:solidFill>
                  <a:srgbClr val="CC00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Sistema Operativo Android desde versión 4</a:t>
            </a:r>
            <a:endParaRPr lang="es-CL" sz="2400" b="1" dirty="0">
              <a:solidFill>
                <a:srgbClr val="CC0000"/>
              </a:solidFill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2048" y="2130425"/>
            <a:ext cx="7772400" cy="2084393"/>
          </a:xfrm>
        </p:spPr>
        <p:txBody>
          <a:bodyPr/>
          <a:lstStyle/>
          <a:p>
            <a:pPr algn="ctr"/>
            <a:r>
              <a:rPr lang="es-ES_tradnl" altLang="es-CL" sz="4800" b="1" dirty="0" smtClean="0">
                <a:solidFill>
                  <a:schemeClr val="bg1"/>
                </a:solidFill>
                <a:sym typeface="Verdana Bold" charset="0"/>
              </a:rPr>
              <a:t>MUCHAS GRACIAS</a:t>
            </a:r>
            <a:endParaRPr lang="es-CL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11959</TotalTime>
  <Words>227</Words>
  <Application>Microsoft Office PowerPoint</Application>
  <PresentationFormat>Presentación en pantalla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Verdana</vt:lpstr>
      <vt:lpstr>Verdana Bold</vt:lpstr>
      <vt:lpstr>Wingdings</vt:lpstr>
      <vt:lpstr>ヒラギノ角ゴ Pro W3</vt:lpstr>
      <vt:lpstr>1_Office Theme</vt:lpstr>
      <vt:lpstr>2_Office Theme</vt:lpstr>
      <vt:lpstr>IMPLEMENTACIÓN DEL SISTEMA DE FISCALIZACIÓN DEL DESCARTE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</vt:lpstr>
    </vt:vector>
  </TitlesOfParts>
  <Company>Gabriel Badagnani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Director</dc:creator>
  <cp:lastModifiedBy>TORO NAVARRETE, RUBEN LUCIANO</cp:lastModifiedBy>
  <cp:revision>550</cp:revision>
  <cp:lastPrinted>2018-11-20T21:11:05Z</cp:lastPrinted>
  <dcterms:created xsi:type="dcterms:W3CDTF">2010-11-27T19:44:20Z</dcterms:created>
  <dcterms:modified xsi:type="dcterms:W3CDTF">2019-05-28T16:05:41Z</dcterms:modified>
</cp:coreProperties>
</file>