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73" r:id="rId2"/>
    <p:sldId id="258" r:id="rId3"/>
    <p:sldId id="262" r:id="rId4"/>
    <p:sldId id="268" r:id="rId5"/>
    <p:sldId id="261" r:id="rId6"/>
    <p:sldId id="266" r:id="rId7"/>
    <p:sldId id="267" r:id="rId8"/>
    <p:sldId id="264" r:id="rId9"/>
    <p:sldId id="274" r:id="rId10"/>
    <p:sldId id="271" r:id="rId11"/>
    <p:sldId id="272" r:id="rId12"/>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4798" autoAdjust="0"/>
  </p:normalViewPr>
  <p:slideViewPr>
    <p:cSldViewPr snapToGrid="0" snapToObjects="1">
      <p:cViewPr varScale="1">
        <p:scale>
          <a:sx n="49" d="100"/>
          <a:sy n="49" d="100"/>
        </p:scale>
        <p:origin x="1315"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eduardoinfante\Dropbox\AOBAC%20AG\Estadi&#769;sticas\Capturas%20Histo&#769;ricas%20Chil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ocalhost\Users\eduardoinfante\Dropbox\AOBAC%20AG\Estadi&#769;sticas\Capturas%20Histo&#769;ricas%20Chi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s-ES"/>
              <a:t>Historical Catch in Chile EEZ</a:t>
            </a:r>
          </a:p>
        </c:rich>
      </c:tx>
      <c:layout>
        <c:manualLayout>
          <c:xMode val="edge"/>
          <c:yMode val="edge"/>
          <c:x val="0.330972222222222"/>
          <c:y val="0"/>
        </c:manualLayout>
      </c:layout>
      <c:overlay val="0"/>
    </c:title>
    <c:autoTitleDeleted val="0"/>
    <c:plotArea>
      <c:layout>
        <c:manualLayout>
          <c:layoutTarget val="inner"/>
          <c:xMode val="edge"/>
          <c:yMode val="edge"/>
          <c:x val="0.10491111526772801"/>
          <c:y val="8.71035023728427E-2"/>
          <c:w val="0.80985389902012905"/>
          <c:h val="0.74009554614631801"/>
        </c:manualLayout>
      </c:layout>
      <c:lineChart>
        <c:grouping val="standard"/>
        <c:varyColors val="0"/>
        <c:ser>
          <c:idx val="0"/>
          <c:order val="0"/>
          <c:tx>
            <c:strRef>
              <c:f>TOTCHI!$A$12</c:f>
              <c:strCache>
                <c:ptCount val="1"/>
                <c:pt idx="0">
                  <c:v>IFOP</c:v>
                </c:pt>
              </c:strCache>
            </c:strRef>
          </c:tx>
          <c:marker>
            <c:symbol val="none"/>
          </c:marker>
          <c:cat>
            <c:numRef>
              <c:f>TOTCHI!$B$11:$Y$11</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TOTCHI!$B$12:$Y$12</c:f>
              <c:numCache>
                <c:formatCode>#,##0</c:formatCode>
                <c:ptCount val="24"/>
                <c:pt idx="0">
                  <c:v>8561</c:v>
                </c:pt>
                <c:pt idx="1">
                  <c:v>9427</c:v>
                </c:pt>
                <c:pt idx="2">
                  <c:v>24120</c:v>
                </c:pt>
                <c:pt idx="3">
                  <c:v>17677</c:v>
                </c:pt>
                <c:pt idx="4">
                  <c:v>16377</c:v>
                </c:pt>
                <c:pt idx="5">
                  <c:v>11893</c:v>
                </c:pt>
                <c:pt idx="6">
                  <c:v>5732</c:v>
                </c:pt>
                <c:pt idx="7">
                  <c:v>8254</c:v>
                </c:pt>
                <c:pt idx="8">
                  <c:v>9332</c:v>
                </c:pt>
                <c:pt idx="9">
                  <c:v>9473</c:v>
                </c:pt>
                <c:pt idx="10">
                  <c:v>8869</c:v>
                </c:pt>
                <c:pt idx="11">
                  <c:v>5654</c:v>
                </c:pt>
                <c:pt idx="12">
                  <c:v>6751</c:v>
                </c:pt>
                <c:pt idx="13">
                  <c:v>5751</c:v>
                </c:pt>
                <c:pt idx="14">
                  <c:v>5070</c:v>
                </c:pt>
                <c:pt idx="15">
                  <c:v>5284</c:v>
                </c:pt>
                <c:pt idx="16">
                  <c:v>4546</c:v>
                </c:pt>
                <c:pt idx="17">
                  <c:v>4448</c:v>
                </c:pt>
                <c:pt idx="18">
                  <c:v>4441</c:v>
                </c:pt>
                <c:pt idx="19">
                  <c:v>4699</c:v>
                </c:pt>
                <c:pt idx="20">
                  <c:v>4760</c:v>
                </c:pt>
                <c:pt idx="21">
                  <c:v>4487</c:v>
                </c:pt>
                <c:pt idx="22">
                  <c:v>4447</c:v>
                </c:pt>
                <c:pt idx="23">
                  <c:v>3686</c:v>
                </c:pt>
              </c:numCache>
            </c:numRef>
          </c:val>
          <c:smooth val="0"/>
          <c:extLst>
            <c:ext xmlns:c16="http://schemas.microsoft.com/office/drawing/2014/chart" uri="{C3380CC4-5D6E-409C-BE32-E72D297353CC}">
              <c16:uniqueId val="{00000000-03B1-4F0D-8F01-71C3191FF5BA}"/>
            </c:ext>
          </c:extLst>
        </c:ser>
        <c:ser>
          <c:idx val="1"/>
          <c:order val="1"/>
          <c:tx>
            <c:strRef>
              <c:f>TOTCHI!$A$13</c:f>
              <c:strCache>
                <c:ptCount val="1"/>
                <c:pt idx="0">
                  <c:v>SERNAPESCA</c:v>
                </c:pt>
              </c:strCache>
            </c:strRef>
          </c:tx>
          <c:marker>
            <c:symbol val="none"/>
          </c:marker>
          <c:cat>
            <c:numRef>
              <c:f>TOTCHI!$B$11:$Y$11</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TOTCHI!$B$13:$Y$13</c:f>
              <c:numCache>
                <c:formatCode>#,##0</c:formatCode>
                <c:ptCount val="24"/>
                <c:pt idx="0">
                  <c:v>9387</c:v>
                </c:pt>
                <c:pt idx="1">
                  <c:v>10402</c:v>
                </c:pt>
                <c:pt idx="2">
                  <c:v>14048</c:v>
                </c:pt>
                <c:pt idx="3">
                  <c:v>6860</c:v>
                </c:pt>
                <c:pt idx="4">
                  <c:v>10904</c:v>
                </c:pt>
                <c:pt idx="5">
                  <c:v>10320</c:v>
                </c:pt>
                <c:pt idx="6">
                  <c:v>6993</c:v>
                </c:pt>
                <c:pt idx="7">
                  <c:v>8059</c:v>
                </c:pt>
                <c:pt idx="8">
                  <c:v>9172</c:v>
                </c:pt>
                <c:pt idx="9">
                  <c:v>10328</c:v>
                </c:pt>
                <c:pt idx="10">
                  <c:v>9974</c:v>
                </c:pt>
                <c:pt idx="11">
                  <c:v>6564</c:v>
                </c:pt>
                <c:pt idx="12">
                  <c:v>6751</c:v>
                </c:pt>
                <c:pt idx="13">
                  <c:v>5751</c:v>
                </c:pt>
                <c:pt idx="14">
                  <c:v>5070</c:v>
                </c:pt>
                <c:pt idx="15">
                  <c:v>5284</c:v>
                </c:pt>
                <c:pt idx="16">
                  <c:v>4546</c:v>
                </c:pt>
                <c:pt idx="17">
                  <c:v>4448</c:v>
                </c:pt>
                <c:pt idx="18">
                  <c:v>4441</c:v>
                </c:pt>
                <c:pt idx="19">
                  <c:v>4699</c:v>
                </c:pt>
                <c:pt idx="20">
                  <c:v>4760</c:v>
                </c:pt>
                <c:pt idx="21">
                  <c:v>4487</c:v>
                </c:pt>
                <c:pt idx="22">
                  <c:v>4447</c:v>
                </c:pt>
                <c:pt idx="23">
                  <c:v>3686</c:v>
                </c:pt>
              </c:numCache>
            </c:numRef>
          </c:val>
          <c:smooth val="0"/>
          <c:extLst>
            <c:ext xmlns:c16="http://schemas.microsoft.com/office/drawing/2014/chart" uri="{C3380CC4-5D6E-409C-BE32-E72D297353CC}">
              <c16:uniqueId val="{00000001-03B1-4F0D-8F01-71C3191FF5BA}"/>
            </c:ext>
          </c:extLst>
        </c:ser>
        <c:dLbls>
          <c:showLegendKey val="0"/>
          <c:showVal val="0"/>
          <c:showCatName val="0"/>
          <c:showSerName val="0"/>
          <c:showPercent val="0"/>
          <c:showBubbleSize val="0"/>
        </c:dLbls>
        <c:smooth val="0"/>
        <c:axId val="2099036032"/>
        <c:axId val="2099055424"/>
      </c:lineChart>
      <c:catAx>
        <c:axId val="2099036032"/>
        <c:scaling>
          <c:orientation val="minMax"/>
        </c:scaling>
        <c:delete val="0"/>
        <c:axPos val="b"/>
        <c:numFmt formatCode="General" sourceLinked="1"/>
        <c:majorTickMark val="none"/>
        <c:minorTickMark val="none"/>
        <c:tickLblPos val="nextTo"/>
        <c:txPr>
          <a:bodyPr/>
          <a:lstStyle/>
          <a:p>
            <a:pPr>
              <a:defRPr sz="1400"/>
            </a:pPr>
            <a:endParaRPr lang="en-US"/>
          </a:p>
        </c:txPr>
        <c:crossAx val="2099055424"/>
        <c:crosses val="autoZero"/>
        <c:auto val="1"/>
        <c:lblAlgn val="ctr"/>
        <c:lblOffset val="100"/>
        <c:noMultiLvlLbl val="0"/>
      </c:catAx>
      <c:valAx>
        <c:axId val="2099055424"/>
        <c:scaling>
          <c:orientation val="minMax"/>
        </c:scaling>
        <c:delete val="0"/>
        <c:axPos val="l"/>
        <c:majorGridlines/>
        <c:title>
          <c:tx>
            <c:rich>
              <a:bodyPr/>
              <a:lstStyle/>
              <a:p>
                <a:pPr>
                  <a:defRPr sz="1400"/>
                </a:pPr>
                <a:r>
                  <a:rPr lang="es-ES" sz="1400"/>
                  <a:t>Toneladas</a:t>
                </a:r>
              </a:p>
            </c:rich>
          </c:tx>
          <c:overlay val="0"/>
        </c:title>
        <c:numFmt formatCode="#,##0" sourceLinked="1"/>
        <c:majorTickMark val="none"/>
        <c:minorTickMark val="none"/>
        <c:tickLblPos val="nextTo"/>
        <c:txPr>
          <a:bodyPr/>
          <a:lstStyle/>
          <a:p>
            <a:pPr>
              <a:defRPr sz="1400"/>
            </a:pPr>
            <a:endParaRPr lang="en-US"/>
          </a:p>
        </c:txPr>
        <c:crossAx val="2099036032"/>
        <c:crosses val="autoZero"/>
        <c:crossBetween val="between"/>
      </c:valAx>
    </c:plotArea>
    <c:legend>
      <c:legendPos val="r"/>
      <c:layout>
        <c:manualLayout>
          <c:xMode val="edge"/>
          <c:yMode val="edge"/>
          <c:x val="0.67232412879257897"/>
          <c:y val="0.40410015474212302"/>
          <c:w val="0.124817003383528"/>
          <c:h val="9.4885065050657094E-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s-ES" dirty="0"/>
              <a:t>Catch in </a:t>
            </a:r>
            <a:r>
              <a:rPr lang="es-ES" dirty="0" err="1"/>
              <a:t>Chilean</a:t>
            </a:r>
            <a:r>
              <a:rPr lang="es-ES" dirty="0"/>
              <a:t> EEZ </a:t>
            </a:r>
            <a:r>
              <a:rPr lang="es-ES" dirty="0" err="1"/>
              <a:t>by</a:t>
            </a:r>
            <a:r>
              <a:rPr lang="es-ES" dirty="0"/>
              <a:t> </a:t>
            </a:r>
            <a:r>
              <a:rPr lang="es-ES" dirty="0" err="1"/>
              <a:t>Fleet</a:t>
            </a:r>
            <a:endParaRPr lang="es-ES" dirty="0"/>
          </a:p>
        </c:rich>
      </c:tx>
      <c:overlay val="0"/>
    </c:title>
    <c:autoTitleDeleted val="0"/>
    <c:plotArea>
      <c:layout>
        <c:manualLayout>
          <c:layoutTarget val="inner"/>
          <c:xMode val="edge"/>
          <c:yMode val="edge"/>
          <c:x val="0.103944298629338"/>
          <c:y val="0.12953074076481499"/>
          <c:w val="0.75464360357733096"/>
          <c:h val="0.79847966104063695"/>
        </c:manualLayout>
      </c:layout>
      <c:lineChart>
        <c:grouping val="standard"/>
        <c:varyColors val="0"/>
        <c:ser>
          <c:idx val="0"/>
          <c:order val="0"/>
          <c:tx>
            <c:strRef>
              <c:f>CHI!$A$9</c:f>
              <c:strCache>
                <c:ptCount val="1"/>
                <c:pt idx="0">
                  <c:v>Industrial</c:v>
                </c:pt>
              </c:strCache>
            </c:strRef>
          </c:tx>
          <c:marker>
            <c:symbol val="none"/>
          </c:marker>
          <c:cat>
            <c:numRef>
              <c:f>CHI!$B$8:$P$8</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CHI!$B$9:$P$9</c:f>
              <c:numCache>
                <c:formatCode>#,##0</c:formatCode>
                <c:ptCount val="15"/>
                <c:pt idx="0">
                  <c:v>2062</c:v>
                </c:pt>
                <c:pt idx="1">
                  <c:v>2186</c:v>
                </c:pt>
                <c:pt idx="2">
                  <c:v>1009</c:v>
                </c:pt>
                <c:pt idx="3">
                  <c:v>1651</c:v>
                </c:pt>
                <c:pt idx="4">
                  <c:v>2006</c:v>
                </c:pt>
                <c:pt idx="5">
                  <c:v>2455</c:v>
                </c:pt>
                <c:pt idx="6">
                  <c:v>2358</c:v>
                </c:pt>
                <c:pt idx="7">
                  <c:v>2883</c:v>
                </c:pt>
                <c:pt idx="8">
                  <c:v>3018</c:v>
                </c:pt>
                <c:pt idx="9">
                  <c:v>3293</c:v>
                </c:pt>
                <c:pt idx="10">
                  <c:v>2298</c:v>
                </c:pt>
                <c:pt idx="11">
                  <c:v>2383</c:v>
                </c:pt>
                <c:pt idx="12">
                  <c:v>2128</c:v>
                </c:pt>
                <c:pt idx="13">
                  <c:v>1036</c:v>
                </c:pt>
                <c:pt idx="14">
                  <c:v>1330</c:v>
                </c:pt>
              </c:numCache>
            </c:numRef>
          </c:val>
          <c:smooth val="0"/>
          <c:extLst>
            <c:ext xmlns:c16="http://schemas.microsoft.com/office/drawing/2014/chart" uri="{C3380CC4-5D6E-409C-BE32-E72D297353CC}">
              <c16:uniqueId val="{00000000-CA31-4EFB-B3EE-788A7553957B}"/>
            </c:ext>
          </c:extLst>
        </c:ser>
        <c:ser>
          <c:idx val="1"/>
          <c:order val="1"/>
          <c:tx>
            <c:strRef>
              <c:f>CHI!$A$10</c:f>
              <c:strCache>
                <c:ptCount val="1"/>
                <c:pt idx="0">
                  <c:v>Artesanal</c:v>
                </c:pt>
              </c:strCache>
            </c:strRef>
          </c:tx>
          <c:marker>
            <c:symbol val="none"/>
          </c:marker>
          <c:cat>
            <c:numRef>
              <c:f>CHI!$B$8:$P$8</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CHI!$B$10:$P$10</c:f>
              <c:numCache>
                <c:formatCode>#,##0</c:formatCode>
                <c:ptCount val="15"/>
                <c:pt idx="0">
                  <c:v>3592</c:v>
                </c:pt>
                <c:pt idx="1">
                  <c:v>4565</c:v>
                </c:pt>
                <c:pt idx="2">
                  <c:v>4742</c:v>
                </c:pt>
                <c:pt idx="3">
                  <c:v>3419</c:v>
                </c:pt>
                <c:pt idx="4">
                  <c:v>3278</c:v>
                </c:pt>
                <c:pt idx="5">
                  <c:v>2091</c:v>
                </c:pt>
                <c:pt idx="6">
                  <c:v>2090</c:v>
                </c:pt>
                <c:pt idx="7">
                  <c:v>1558</c:v>
                </c:pt>
                <c:pt idx="8">
                  <c:v>1681</c:v>
                </c:pt>
                <c:pt idx="9">
                  <c:v>1467</c:v>
                </c:pt>
                <c:pt idx="10">
                  <c:v>2189</c:v>
                </c:pt>
                <c:pt idx="11">
                  <c:v>2064</c:v>
                </c:pt>
                <c:pt idx="12">
                  <c:v>1558</c:v>
                </c:pt>
                <c:pt idx="13" formatCode="General">
                  <c:v>1280</c:v>
                </c:pt>
                <c:pt idx="14">
                  <c:v>1403.5519999999999</c:v>
                </c:pt>
              </c:numCache>
            </c:numRef>
          </c:val>
          <c:smooth val="0"/>
          <c:extLst>
            <c:ext xmlns:c16="http://schemas.microsoft.com/office/drawing/2014/chart" uri="{C3380CC4-5D6E-409C-BE32-E72D297353CC}">
              <c16:uniqueId val="{00000001-CA31-4EFB-B3EE-788A7553957B}"/>
            </c:ext>
          </c:extLst>
        </c:ser>
        <c:ser>
          <c:idx val="2"/>
          <c:order val="2"/>
          <c:tx>
            <c:strRef>
              <c:f>CHI!$A$11</c:f>
              <c:strCache>
                <c:ptCount val="1"/>
                <c:pt idx="0">
                  <c:v>Total</c:v>
                </c:pt>
              </c:strCache>
            </c:strRef>
          </c:tx>
          <c:marker>
            <c:symbol val="none"/>
          </c:marker>
          <c:cat>
            <c:numRef>
              <c:f>CHI!$B$8:$P$8</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CHI!$B$11:$P$11</c:f>
              <c:numCache>
                <c:formatCode>#,##0</c:formatCode>
                <c:ptCount val="15"/>
                <c:pt idx="0">
                  <c:v>5654</c:v>
                </c:pt>
                <c:pt idx="1">
                  <c:v>6751</c:v>
                </c:pt>
                <c:pt idx="2">
                  <c:v>5751</c:v>
                </c:pt>
                <c:pt idx="3">
                  <c:v>5070</c:v>
                </c:pt>
                <c:pt idx="4">
                  <c:v>5284</c:v>
                </c:pt>
                <c:pt idx="5">
                  <c:v>4546</c:v>
                </c:pt>
                <c:pt idx="6">
                  <c:v>4448</c:v>
                </c:pt>
                <c:pt idx="7">
                  <c:v>4441</c:v>
                </c:pt>
                <c:pt idx="8">
                  <c:v>4699</c:v>
                </c:pt>
                <c:pt idx="9">
                  <c:v>4760</c:v>
                </c:pt>
                <c:pt idx="10">
                  <c:v>4487</c:v>
                </c:pt>
                <c:pt idx="11">
                  <c:v>4447</c:v>
                </c:pt>
                <c:pt idx="12">
                  <c:v>3686</c:v>
                </c:pt>
                <c:pt idx="13">
                  <c:v>2316</c:v>
                </c:pt>
                <c:pt idx="14">
                  <c:v>2733.5520000000001</c:v>
                </c:pt>
              </c:numCache>
            </c:numRef>
          </c:val>
          <c:smooth val="0"/>
          <c:extLst>
            <c:ext xmlns:c16="http://schemas.microsoft.com/office/drawing/2014/chart" uri="{C3380CC4-5D6E-409C-BE32-E72D297353CC}">
              <c16:uniqueId val="{00000002-CA31-4EFB-B3EE-788A7553957B}"/>
            </c:ext>
          </c:extLst>
        </c:ser>
        <c:dLbls>
          <c:showLegendKey val="0"/>
          <c:showVal val="0"/>
          <c:showCatName val="0"/>
          <c:showSerName val="0"/>
          <c:showPercent val="0"/>
          <c:showBubbleSize val="0"/>
        </c:dLbls>
        <c:smooth val="0"/>
        <c:axId val="2101120592"/>
        <c:axId val="2101123568"/>
      </c:lineChart>
      <c:catAx>
        <c:axId val="2101120592"/>
        <c:scaling>
          <c:orientation val="minMax"/>
        </c:scaling>
        <c:delete val="0"/>
        <c:axPos val="b"/>
        <c:numFmt formatCode="General" sourceLinked="1"/>
        <c:majorTickMark val="none"/>
        <c:minorTickMark val="none"/>
        <c:tickLblPos val="nextTo"/>
        <c:crossAx val="2101123568"/>
        <c:crosses val="autoZero"/>
        <c:auto val="1"/>
        <c:lblAlgn val="ctr"/>
        <c:lblOffset val="100"/>
        <c:noMultiLvlLbl val="0"/>
      </c:catAx>
      <c:valAx>
        <c:axId val="2101123568"/>
        <c:scaling>
          <c:orientation val="minMax"/>
          <c:max val="10000"/>
        </c:scaling>
        <c:delete val="0"/>
        <c:axPos val="l"/>
        <c:majorGridlines/>
        <c:title>
          <c:tx>
            <c:rich>
              <a:bodyPr/>
              <a:lstStyle/>
              <a:p>
                <a:pPr>
                  <a:defRPr/>
                </a:pPr>
                <a:r>
                  <a:rPr lang="es-ES"/>
                  <a:t>Toneladas</a:t>
                </a:r>
              </a:p>
            </c:rich>
          </c:tx>
          <c:overlay val="0"/>
        </c:title>
        <c:numFmt formatCode="#,##0" sourceLinked="1"/>
        <c:majorTickMark val="none"/>
        <c:minorTickMark val="none"/>
        <c:tickLblPos val="nextTo"/>
        <c:crossAx val="2101120592"/>
        <c:crosses val="autoZero"/>
        <c:crossBetween val="between"/>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73075-F1BB-C542-AA10-B3FB4A2A4746}" type="datetimeFigureOut">
              <a:rPr lang="en-US" smtClean="0"/>
              <a:t>3/18/2016</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F1513-BD61-D541-9C7C-2A7CE6A91365}" type="slidenum">
              <a:rPr lang="en-US" smtClean="0"/>
              <a:t>‹#›</a:t>
            </a:fld>
            <a:endParaRPr lang="en-US"/>
          </a:p>
        </p:txBody>
      </p:sp>
    </p:spTree>
    <p:extLst>
      <p:ext uri="{BB962C8B-B14F-4D97-AF65-F5344CB8AC3E}">
        <p14:creationId xmlns:p14="http://schemas.microsoft.com/office/powerpoint/2010/main" val="367522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FEF1513-BD61-D541-9C7C-2A7CE6A91365}" type="slidenum">
              <a:rPr lang="en-US" smtClean="0"/>
              <a:t>2</a:t>
            </a:fld>
            <a:endParaRPr lang="en-US"/>
          </a:p>
        </p:txBody>
      </p:sp>
    </p:spTree>
    <p:extLst>
      <p:ext uri="{BB962C8B-B14F-4D97-AF65-F5344CB8AC3E}">
        <p14:creationId xmlns:p14="http://schemas.microsoft.com/office/powerpoint/2010/main" val="78202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FEF1513-BD61-D541-9C7C-2A7CE6A91365}" type="slidenum">
              <a:rPr lang="en-US" smtClean="0"/>
              <a:t>4</a:t>
            </a:fld>
            <a:endParaRPr lang="en-US"/>
          </a:p>
        </p:txBody>
      </p:sp>
    </p:spTree>
    <p:extLst>
      <p:ext uri="{BB962C8B-B14F-4D97-AF65-F5344CB8AC3E}">
        <p14:creationId xmlns:p14="http://schemas.microsoft.com/office/powerpoint/2010/main" val="42866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FEF1513-BD61-D541-9C7C-2A7CE6A91365}" type="slidenum">
              <a:rPr lang="en-US" smtClean="0"/>
              <a:t>11</a:t>
            </a:fld>
            <a:endParaRPr lang="en-US"/>
          </a:p>
        </p:txBody>
      </p:sp>
    </p:spTree>
    <p:extLst>
      <p:ext uri="{BB962C8B-B14F-4D97-AF65-F5344CB8AC3E}">
        <p14:creationId xmlns:p14="http://schemas.microsoft.com/office/powerpoint/2010/main" val="1266532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0B24CD4E-8BBD-4144-84B5-6EF213D190F0}" type="datetimeFigureOut">
              <a:rPr lang="es-ES" smtClean="0"/>
              <a:t>18/03/2016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323298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B24CD4E-8BBD-4144-84B5-6EF213D190F0}" type="datetimeFigureOut">
              <a:rPr lang="es-ES" smtClean="0"/>
              <a:t>18/03/2016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25971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B24CD4E-8BBD-4144-84B5-6EF213D190F0}" type="datetimeFigureOut">
              <a:rPr lang="es-ES" smtClean="0"/>
              <a:t>18/03/2016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90410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B24CD4E-8BBD-4144-84B5-6EF213D190F0}" type="datetimeFigureOut">
              <a:rPr lang="es-ES" smtClean="0"/>
              <a:t>18/03/2016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169667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0B24CD4E-8BBD-4144-84B5-6EF213D190F0}" type="datetimeFigureOut">
              <a:rPr lang="es-ES" smtClean="0"/>
              <a:t>18/03/2016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380006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0B24CD4E-8BBD-4144-84B5-6EF213D190F0}" type="datetimeFigureOut">
              <a:rPr lang="es-ES" smtClean="0"/>
              <a:t>18/03/2016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380820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0B24CD4E-8BBD-4144-84B5-6EF213D190F0}" type="datetimeFigureOut">
              <a:rPr lang="es-ES" smtClean="0"/>
              <a:t>18/03/2016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612805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0B24CD4E-8BBD-4144-84B5-6EF213D190F0}" type="datetimeFigureOut">
              <a:rPr lang="es-ES" smtClean="0"/>
              <a:t>18/03/2016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269423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B24CD4E-8BBD-4144-84B5-6EF213D190F0}" type="datetimeFigureOut">
              <a:rPr lang="es-ES" smtClean="0"/>
              <a:t>18/03/2016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803620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0B24CD4E-8BBD-4144-84B5-6EF213D190F0}" type="datetimeFigureOut">
              <a:rPr lang="es-ES" smtClean="0"/>
              <a:t>18/03/2016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1042133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0B24CD4E-8BBD-4144-84B5-6EF213D190F0}" type="datetimeFigureOut">
              <a:rPr lang="es-ES" smtClean="0"/>
              <a:t>18/03/2016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0421C78-3295-3748-92CD-AC6E8548F5AE}" type="slidenum">
              <a:rPr lang="es-ES" smtClean="0"/>
              <a:t>‹#›</a:t>
            </a:fld>
            <a:endParaRPr lang="es-ES"/>
          </a:p>
        </p:txBody>
      </p:sp>
    </p:spTree>
    <p:extLst>
      <p:ext uri="{BB962C8B-B14F-4D97-AF65-F5344CB8AC3E}">
        <p14:creationId xmlns:p14="http://schemas.microsoft.com/office/powerpoint/2010/main" val="56741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4CD4E-8BBD-4144-84B5-6EF213D190F0}" type="datetimeFigureOut">
              <a:rPr lang="es-ES" smtClean="0"/>
              <a:t>18/03/2016</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21C78-3295-3748-92CD-AC6E8548F5AE}" type="slidenum">
              <a:rPr lang="es-ES" smtClean="0"/>
              <a:t>‹#›</a:t>
            </a:fld>
            <a:endParaRPr lang="es-ES"/>
          </a:p>
        </p:txBody>
      </p:sp>
    </p:spTree>
    <p:extLst>
      <p:ext uri="{BB962C8B-B14F-4D97-AF65-F5344CB8AC3E}">
        <p14:creationId xmlns:p14="http://schemas.microsoft.com/office/powerpoint/2010/main" val="2325665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tiff"/><Relationship Id="rId3" Type="http://schemas.openxmlformats.org/officeDocument/2006/relationships/image" Target="../media/image1.jpeg"/><Relationship Id="rId7" Type="http://schemas.openxmlformats.org/officeDocument/2006/relationships/image" Target="../media/image9.jpeg"/><Relationship Id="rId12"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tiff"/><Relationship Id="rId5" Type="http://schemas.openxmlformats.org/officeDocument/2006/relationships/image" Target="../media/image3.jpg"/><Relationship Id="rId10" Type="http://schemas.openxmlformats.org/officeDocument/2006/relationships/image" Target="../media/image12.jpg"/><Relationship Id="rId4" Type="http://schemas.openxmlformats.org/officeDocument/2006/relationships/image" Target="../media/image2.pn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3">
              <a:alphaModFix amt="48000"/>
            </a:blip>
            <a:tile tx="0" ty="0" sx="100000" sy="100000" flip="none" algn="tl"/>
          </a:blipFill>
        </p:spPr>
      </p:pic>
      <p:pic>
        <p:nvPicPr>
          <p:cNvPr id="5" name="Imagen 4" descr="AOBAC-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t="9158" b="12689"/>
          <a:stretch/>
        </p:blipFill>
        <p:spPr>
          <a:xfrm>
            <a:off x="2888349" y="100341"/>
            <a:ext cx="2700528" cy="2110526"/>
          </a:xfrm>
          <a:prstGeom prst="rect">
            <a:avLst/>
          </a:prstGeom>
        </p:spPr>
      </p:pic>
      <p:pic>
        <p:nvPicPr>
          <p:cNvPr id="6" name="image05.jpg" descr="KendellLogoOnBlack.jpg"/>
          <p:cNvPicPr/>
          <p:nvPr/>
        </p:nvPicPr>
        <p:blipFill>
          <a:blip r:embed="rId6"/>
          <a:srcRect/>
          <a:stretch>
            <a:fillRect/>
          </a:stretch>
        </p:blipFill>
        <p:spPr>
          <a:xfrm>
            <a:off x="5070970" y="4736534"/>
            <a:ext cx="1553845" cy="957580"/>
          </a:xfrm>
          <a:prstGeom prst="rect">
            <a:avLst/>
          </a:prstGeom>
          <a:ln/>
        </p:spPr>
      </p:pic>
      <p:pic>
        <p:nvPicPr>
          <p:cNvPr id="7" name="Picture 6"/>
          <p:cNvPicPr/>
          <p:nvPr/>
        </p:nvPicPr>
        <p:blipFill>
          <a:blip r:embed="rId7" cstate="print">
            <a:extLst>
              <a:ext uri="{28A0092B-C50C-407E-A947-70E740481C1C}">
                <a14:useLocalDpi xmlns:a14="http://schemas.microsoft.com/office/drawing/2010/main" val="0"/>
              </a:ext>
            </a:extLst>
          </a:blip>
          <a:stretch>
            <a:fillRect/>
          </a:stretch>
        </p:blipFill>
        <p:spPr>
          <a:xfrm>
            <a:off x="7208547" y="4742249"/>
            <a:ext cx="641985" cy="951865"/>
          </a:xfrm>
          <a:prstGeom prst="rect">
            <a:avLst/>
          </a:prstGeom>
        </p:spPr>
      </p:pic>
      <p:pic>
        <p:nvPicPr>
          <p:cNvPr id="8" name="image03.jpg"/>
          <p:cNvPicPr/>
          <p:nvPr/>
        </p:nvPicPr>
        <p:blipFill>
          <a:blip r:embed="rId8"/>
          <a:srcRect/>
          <a:stretch>
            <a:fillRect/>
          </a:stretch>
        </p:blipFill>
        <p:spPr>
          <a:xfrm>
            <a:off x="1126938" y="4736534"/>
            <a:ext cx="999490" cy="1095375"/>
          </a:xfrm>
          <a:prstGeom prst="rect">
            <a:avLst/>
          </a:prstGeom>
          <a:ln/>
        </p:spPr>
      </p:pic>
      <p:pic>
        <p:nvPicPr>
          <p:cNvPr id="9" name="image08.jpg" descr="AOBAC-06_final.jpg"/>
          <p:cNvPicPr/>
          <p:nvPr/>
        </p:nvPicPr>
        <p:blipFill>
          <a:blip r:embed="rId4"/>
          <a:srcRect/>
          <a:stretch>
            <a:fillRect/>
          </a:stretch>
        </p:blipFill>
        <p:spPr>
          <a:xfrm>
            <a:off x="3048963" y="4643188"/>
            <a:ext cx="1438275" cy="1138555"/>
          </a:xfrm>
          <a:prstGeom prst="rect">
            <a:avLst/>
          </a:prstGeom>
          <a:ln/>
        </p:spPr>
      </p:pic>
      <p:sp>
        <p:nvSpPr>
          <p:cNvPr id="10" name="CuadroTexto 9"/>
          <p:cNvSpPr txBox="1"/>
          <p:nvPr/>
        </p:nvSpPr>
        <p:spPr>
          <a:xfrm>
            <a:off x="867738" y="2464515"/>
            <a:ext cx="7189076" cy="1569660"/>
          </a:xfrm>
          <a:prstGeom prst="rect">
            <a:avLst/>
          </a:prstGeom>
          <a:noFill/>
        </p:spPr>
        <p:txBody>
          <a:bodyPr wrap="square" rtlCol="0">
            <a:spAutoFit/>
          </a:bodyPr>
          <a:lstStyle/>
          <a:p>
            <a:pPr algn="ctr"/>
            <a:r>
              <a:rPr lang="en-AU" sz="2400" b="1" dirty="0"/>
              <a:t>SESSION 1 </a:t>
            </a:r>
          </a:p>
          <a:p>
            <a:pPr algn="ctr"/>
            <a:r>
              <a:rPr lang="en-AU" sz="2400" b="1" dirty="0"/>
              <a:t>Levels of depredation and trends in Toothfish fisheries. </a:t>
            </a:r>
          </a:p>
          <a:p>
            <a:pPr algn="ctr"/>
            <a:endParaRPr lang="en-AU" sz="2400" b="1" dirty="0">
              <a:latin typeface="Futura Medium" charset="0"/>
              <a:ea typeface="Futura Medium" charset="0"/>
              <a:cs typeface="Futura Medium" charset="0"/>
            </a:endParaRPr>
          </a:p>
          <a:p>
            <a:pPr algn="ctr"/>
            <a:r>
              <a:rPr lang="en-AU" sz="2400" dirty="0">
                <a:ea typeface="Futura Medium" charset="0"/>
                <a:cs typeface="Futura Medium" charset="0"/>
              </a:rPr>
              <a:t>Eduardo Infante, AOBAC, Chile</a:t>
            </a:r>
            <a:endParaRPr lang="es-ES_tradnl" sz="2400" dirty="0">
              <a:ea typeface="Futura Medium" charset="0"/>
              <a:cs typeface="Futura Medium" charset="0"/>
            </a:endParaRPr>
          </a:p>
        </p:txBody>
      </p:sp>
    </p:spTree>
    <p:extLst>
      <p:ext uri="{BB962C8B-B14F-4D97-AF65-F5344CB8AC3E}">
        <p14:creationId xmlns:p14="http://schemas.microsoft.com/office/powerpoint/2010/main" val="1721447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3">
              <a:alphaModFix amt="48000"/>
            </a:blip>
            <a:tile tx="0" ty="0" sx="100000" sy="100000" flip="none" algn="tl"/>
          </a:blipFill>
        </p:spPr>
      </p:pic>
      <p:pic>
        <p:nvPicPr>
          <p:cNvPr id="5" name="Imagen 4" descr="AOBAC-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sp>
        <p:nvSpPr>
          <p:cNvPr id="2" name="Título 1"/>
          <p:cNvSpPr>
            <a:spLocks noGrp="1"/>
          </p:cNvSpPr>
          <p:nvPr>
            <p:ph type="title"/>
          </p:nvPr>
        </p:nvSpPr>
        <p:spPr>
          <a:xfrm>
            <a:off x="394138" y="-72203"/>
            <a:ext cx="8229600" cy="1143000"/>
          </a:xfrm>
        </p:spPr>
        <p:txBody>
          <a:bodyPr>
            <a:normAutofit fontScale="90000"/>
          </a:bodyPr>
          <a:lstStyle/>
          <a:p>
            <a:br>
              <a:rPr lang="en-US" dirty="0"/>
            </a:br>
            <a:endParaRPr lang="en-US" dirty="0"/>
          </a:p>
        </p:txBody>
      </p:sp>
      <p:sp>
        <p:nvSpPr>
          <p:cNvPr id="3" name="Marcador de contenido 2"/>
          <p:cNvSpPr>
            <a:spLocks noGrp="1"/>
          </p:cNvSpPr>
          <p:nvPr>
            <p:ph idx="1"/>
          </p:nvPr>
        </p:nvSpPr>
        <p:spPr>
          <a:xfrm>
            <a:off x="394138" y="1157110"/>
            <a:ext cx="8229600" cy="4525963"/>
          </a:xfrm>
        </p:spPr>
        <p:txBody>
          <a:bodyPr>
            <a:normAutofit lnSpcReduction="10000"/>
          </a:bodyPr>
          <a:lstStyle/>
          <a:p>
            <a:pPr marL="0" indent="0" algn="just">
              <a:buNone/>
            </a:pPr>
            <a:r>
              <a:rPr lang="en-US" sz="1600" dirty="0"/>
              <a:t>In the Vessel Logbook we register all detail of the fishing operations and this goes to IFOP (Stock assessment) and Sernapesca (Enforcement Agency). This is being done by the scientific observer with the help of the crew. On the case of marine mammals  we register the following:</a:t>
            </a:r>
          </a:p>
          <a:p>
            <a:pPr marL="0" indent="0" algn="just">
              <a:buNone/>
            </a:pPr>
            <a:endParaRPr lang="en-US" sz="1600" dirty="0"/>
          </a:p>
          <a:p>
            <a:pPr marL="0" indent="0" algn="just">
              <a:buNone/>
            </a:pPr>
            <a:r>
              <a:rPr lang="en-US" sz="1600" dirty="0"/>
              <a:t>Specie of mammals:						Killer type, Sperm, Both</a:t>
            </a:r>
          </a:p>
          <a:p>
            <a:pPr marL="0" indent="0" algn="just">
              <a:buNone/>
            </a:pPr>
            <a:r>
              <a:rPr lang="en-US" sz="1600" dirty="0"/>
              <a:t>Presence at the time of setting the line:		Yes or NO, number</a:t>
            </a:r>
          </a:p>
          <a:p>
            <a:pPr marL="0" indent="0" algn="just">
              <a:buNone/>
            </a:pPr>
            <a:r>
              <a:rPr lang="en-US" sz="1600" dirty="0"/>
              <a:t>Presence at the time of retrieving the line:		Yes or NO, number</a:t>
            </a:r>
          </a:p>
          <a:p>
            <a:pPr marL="0" indent="0" algn="just">
              <a:buNone/>
            </a:pPr>
            <a:r>
              <a:rPr lang="en-US" sz="1600" dirty="0"/>
              <a:t>Nº of fish bitten:							Number </a:t>
            </a:r>
          </a:p>
          <a:p>
            <a:pPr marL="0" indent="0" algn="just">
              <a:buNone/>
            </a:pPr>
            <a:r>
              <a:rPr lang="en-US" sz="1600" dirty="0"/>
              <a:t>Damage to the fishing line:					Yes or No</a:t>
            </a:r>
          </a:p>
          <a:p>
            <a:pPr marL="0" indent="0" algn="just">
              <a:buNone/>
            </a:pPr>
            <a:endParaRPr lang="en-US" sz="1600" dirty="0"/>
          </a:p>
          <a:p>
            <a:pPr marL="0" indent="0" algn="just">
              <a:buNone/>
            </a:pPr>
            <a:r>
              <a:rPr lang="en-US" sz="1600" dirty="0"/>
              <a:t>Of course every one of this records is related to a every line set and a lot of different biological information is taken on each one (</a:t>
            </a:r>
            <a:r>
              <a:rPr lang="en-US" sz="1600" dirty="0" err="1"/>
              <a:t>Otholites</a:t>
            </a:r>
            <a:r>
              <a:rPr lang="en-US" sz="1600" dirty="0"/>
              <a:t>, maturity, sex, size, length, weight, </a:t>
            </a:r>
            <a:r>
              <a:rPr lang="en-US" sz="1600" dirty="0" err="1"/>
              <a:t>etc</a:t>
            </a:r>
            <a:r>
              <a:rPr lang="is-IS" sz="1600" dirty="0"/>
              <a:t>…). IFOP has a 25 years data base on this parameters but Marine mammals observation only for the last 5 years or so. </a:t>
            </a:r>
          </a:p>
          <a:p>
            <a:pPr marL="0" indent="0" algn="just">
              <a:buNone/>
            </a:pPr>
            <a:endParaRPr lang="is-IS" sz="1600" dirty="0"/>
          </a:p>
          <a:p>
            <a:pPr marL="0" indent="0" algn="just">
              <a:buNone/>
            </a:pPr>
            <a:r>
              <a:rPr lang="es-ES_tradnl" sz="1600" dirty="0"/>
              <a:t>W</a:t>
            </a:r>
            <a:r>
              <a:rPr lang="is-IS" sz="1600" dirty="0"/>
              <a:t>e are experimenting collecting all these information (Specially depredation) in a smaller scale but that will be covered in another session. </a:t>
            </a:r>
            <a:endParaRPr lang="en-US" sz="1600" dirty="0"/>
          </a:p>
          <a:p>
            <a:pPr marL="0" indent="0" algn="just">
              <a:buNone/>
            </a:pPr>
            <a:endParaRPr lang="en-US" sz="1600" dirty="0"/>
          </a:p>
          <a:p>
            <a:pPr marL="0" indent="0" algn="just">
              <a:buNone/>
            </a:pPr>
            <a:endParaRPr lang="en-US" sz="1600" dirty="0"/>
          </a:p>
        </p:txBody>
      </p:sp>
      <p:sp>
        <p:nvSpPr>
          <p:cNvPr id="7" name="Rectángulo 6"/>
          <p:cNvSpPr/>
          <p:nvPr/>
        </p:nvSpPr>
        <p:spPr>
          <a:xfrm>
            <a:off x="1317841" y="426952"/>
            <a:ext cx="5697814" cy="461665"/>
          </a:xfrm>
          <a:prstGeom prst="rect">
            <a:avLst/>
          </a:prstGeom>
        </p:spPr>
        <p:txBody>
          <a:bodyPr wrap="square">
            <a:spAutoFit/>
          </a:bodyPr>
          <a:lstStyle/>
          <a:p>
            <a:pPr algn="ctr"/>
            <a:r>
              <a:rPr lang="en-US" sz="2400" dirty="0"/>
              <a:t>Data being recorded</a:t>
            </a:r>
          </a:p>
        </p:txBody>
      </p:sp>
    </p:spTree>
    <p:extLst>
      <p:ext uri="{BB962C8B-B14F-4D97-AF65-F5344CB8AC3E}">
        <p14:creationId xmlns:p14="http://schemas.microsoft.com/office/powerpoint/2010/main" val="1999785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4">
              <a:alphaModFix amt="48000"/>
            </a:blip>
            <a:tile tx="0" ty="0" sx="100000" sy="100000" flip="none" algn="tl"/>
          </a:blipFill>
        </p:spPr>
      </p:pic>
      <p:pic>
        <p:nvPicPr>
          <p:cNvPr id="5" name="Imagen 4" descr="AOBAC-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sp>
        <p:nvSpPr>
          <p:cNvPr id="2" name="Título 1"/>
          <p:cNvSpPr>
            <a:spLocks noGrp="1"/>
          </p:cNvSpPr>
          <p:nvPr>
            <p:ph type="title"/>
          </p:nvPr>
        </p:nvSpPr>
        <p:spPr>
          <a:xfrm>
            <a:off x="394138" y="-72203"/>
            <a:ext cx="8229600" cy="1143000"/>
          </a:xfrm>
        </p:spPr>
        <p:txBody>
          <a:bodyPr>
            <a:normAutofit fontScale="90000"/>
          </a:bodyPr>
          <a:lstStyle/>
          <a:p>
            <a:br>
              <a:rPr lang="en-US" dirty="0"/>
            </a:br>
            <a:endParaRPr lang="en-US" dirty="0"/>
          </a:p>
        </p:txBody>
      </p:sp>
      <p:sp>
        <p:nvSpPr>
          <p:cNvPr id="3" name="Marcador de contenido 2"/>
          <p:cNvSpPr>
            <a:spLocks noGrp="1"/>
          </p:cNvSpPr>
          <p:nvPr>
            <p:ph idx="1"/>
          </p:nvPr>
        </p:nvSpPr>
        <p:spPr>
          <a:xfrm>
            <a:off x="299545" y="258475"/>
            <a:ext cx="8229600" cy="5424994"/>
          </a:xfrm>
        </p:spPr>
        <p:txBody>
          <a:bodyPr>
            <a:normAutofit fontScale="92500" lnSpcReduction="10000"/>
          </a:bodyPr>
          <a:lstStyle/>
          <a:p>
            <a:pPr marL="0" indent="0">
              <a:buNone/>
            </a:pPr>
            <a:r>
              <a:rPr lang="en-GB" sz="1600" dirty="0"/>
              <a:t>The expected outcomes for this Workshop has been defined as follows:</a:t>
            </a:r>
          </a:p>
          <a:p>
            <a:pPr marL="0" indent="0">
              <a:buNone/>
            </a:pPr>
            <a:endParaRPr lang="es-ES_tradnl" sz="1600" dirty="0"/>
          </a:p>
          <a:p>
            <a:r>
              <a:rPr lang="en-US" sz="1600" dirty="0"/>
              <a:t>to develop a standardized data collection methodology to be implemented in all Toothfish fisheries; </a:t>
            </a:r>
            <a:endParaRPr lang="es-ES_tradnl" sz="1600" dirty="0"/>
          </a:p>
          <a:p>
            <a:r>
              <a:rPr lang="en-US" sz="1600" dirty="0"/>
              <a:t>to accurately assess the levels and the trends of depredation in Toothfish fisheries; </a:t>
            </a:r>
            <a:endParaRPr lang="es-ES_tradnl" sz="1600" dirty="0"/>
          </a:p>
          <a:p>
            <a:r>
              <a:rPr lang="en-US" sz="1600" dirty="0"/>
              <a:t>to agree on a consistent method across fisheries to account for depredated fish in stock assessment procedures; and </a:t>
            </a:r>
            <a:endParaRPr lang="es-ES_tradnl" sz="1600" dirty="0"/>
          </a:p>
          <a:p>
            <a:r>
              <a:rPr lang="en-US" sz="1600" dirty="0"/>
              <a:t>to identify mitigation solutions and strategies to reduce depredation, based on technical, operational (i.e. behavior of vessels/skippers) and behavioral (i.e. behavior of marine mammals) studies. </a:t>
            </a:r>
          </a:p>
          <a:p>
            <a:endParaRPr lang="en-US" sz="1600" dirty="0"/>
          </a:p>
          <a:p>
            <a:endParaRPr lang="en-US" sz="1600" dirty="0"/>
          </a:p>
          <a:p>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r>
              <a:rPr lang="en-US" sz="1600" dirty="0"/>
              <a:t>In our opinion all these issues are urgent and critical to the future of our industry and until we have a better understanding of it we will not know for sure the real status of the resource. The management of the fishery has a limited knowledge and stock assessment is not considering the effect of marine mammals depredation that has the potential to completely change our view of the current status.</a:t>
            </a:r>
            <a:endParaRPr lang="es-ES_tradnl" sz="1600" dirty="0"/>
          </a:p>
        </p:txBody>
      </p:sp>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138" y="2525918"/>
            <a:ext cx="7948774" cy="1462757"/>
          </a:xfrm>
          <a:prstGeom prst="rect">
            <a:avLst/>
          </a:prstGeom>
        </p:spPr>
      </p:pic>
      <p:sp>
        <p:nvSpPr>
          <p:cNvPr id="8" name="CuadroTexto 7"/>
          <p:cNvSpPr txBox="1"/>
          <p:nvPr/>
        </p:nvSpPr>
        <p:spPr>
          <a:xfrm>
            <a:off x="394139" y="4106917"/>
            <a:ext cx="1355834" cy="246221"/>
          </a:xfrm>
          <a:prstGeom prst="rect">
            <a:avLst/>
          </a:prstGeom>
          <a:noFill/>
        </p:spPr>
        <p:txBody>
          <a:bodyPr wrap="square" rtlCol="0">
            <a:spAutoFit/>
          </a:bodyPr>
          <a:lstStyle/>
          <a:p>
            <a:r>
              <a:rPr lang="en-US" sz="1000" dirty="0"/>
              <a:t>Photo by Paul </a:t>
            </a:r>
            <a:r>
              <a:rPr lang="en-US" sz="1000" dirty="0" err="1"/>
              <a:t>Tixier</a:t>
            </a:r>
            <a:endParaRPr lang="en-US" sz="1000" dirty="0"/>
          </a:p>
        </p:txBody>
      </p:sp>
    </p:spTree>
    <p:extLst>
      <p:ext uri="{BB962C8B-B14F-4D97-AF65-F5344CB8AC3E}">
        <p14:creationId xmlns:p14="http://schemas.microsoft.com/office/powerpoint/2010/main" val="1953820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4">
              <a:alphaModFix amt="48000"/>
            </a:blip>
            <a:tile tx="0" ty="0" sx="100000" sy="100000" flip="none" algn="tl"/>
          </a:blipFill>
        </p:spPr>
      </p:pic>
      <p:pic>
        <p:nvPicPr>
          <p:cNvPr id="5" name="Imagen 4" descr="AOBAC-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sp>
        <p:nvSpPr>
          <p:cNvPr id="6" name="Título 5"/>
          <p:cNvSpPr>
            <a:spLocks noGrp="1"/>
          </p:cNvSpPr>
          <p:nvPr>
            <p:ph type="title"/>
          </p:nvPr>
        </p:nvSpPr>
        <p:spPr/>
        <p:txBody>
          <a:bodyPr/>
          <a:lstStyle/>
          <a:p>
            <a:r>
              <a:rPr lang="en-US" dirty="0"/>
              <a:t>History of the Fishery</a:t>
            </a:r>
          </a:p>
        </p:txBody>
      </p:sp>
      <p:sp>
        <p:nvSpPr>
          <p:cNvPr id="7" name="Marcador de contenido 6"/>
          <p:cNvSpPr>
            <a:spLocks noGrp="1"/>
          </p:cNvSpPr>
          <p:nvPr>
            <p:ph idx="1"/>
          </p:nvPr>
        </p:nvSpPr>
        <p:spPr/>
        <p:txBody>
          <a:bodyPr>
            <a:normAutofit/>
          </a:bodyPr>
          <a:lstStyle/>
          <a:p>
            <a:pPr algn="just"/>
            <a:r>
              <a:rPr lang="en-US" sz="1600" dirty="0"/>
              <a:t>The Chilean toothfish fishery goes back to the late 80´s, but it was on the 90´s that a commercial fishery was developed. </a:t>
            </a:r>
          </a:p>
          <a:p>
            <a:pPr algn="just"/>
            <a:r>
              <a:rPr lang="en-US" sz="1600" dirty="0"/>
              <a:t>The decrease on the quotas of Austral Hake make the longliner fleet to look for alternative species.</a:t>
            </a:r>
          </a:p>
          <a:p>
            <a:pPr algn="just"/>
            <a:r>
              <a:rPr lang="en-US" sz="1600" dirty="0"/>
              <a:t>Markets should be developed to sell the production. In the earlier years Japan was the main buyer shortly thereafter followed by the USA. The fish was marketed, and still is, as Chilean Seabass.</a:t>
            </a:r>
          </a:p>
          <a:p>
            <a:pPr algn="just"/>
            <a:r>
              <a:rPr lang="en-US" sz="1600" dirty="0"/>
              <a:t>In the mid 90´s the industrial fleet started to move to international waters looking for better fishing yields starting by South Georgia and moving to more remote locations as far as the Indian Ocean.  </a:t>
            </a:r>
          </a:p>
          <a:p>
            <a:pPr algn="just"/>
            <a:r>
              <a:rPr lang="en-US" sz="1600" dirty="0"/>
              <a:t>Only Fishing Method allowed by Law is longline</a:t>
            </a:r>
          </a:p>
          <a:p>
            <a:pPr algn="just"/>
            <a:r>
              <a:rPr lang="en-US" sz="1600" dirty="0"/>
              <a:t>Industrial Vessels used traditional Spanish system until 2006- 2007 when we switched to the trotline system with </a:t>
            </a:r>
            <a:r>
              <a:rPr lang="en-US" sz="1600" dirty="0" err="1"/>
              <a:t>Cachaloteras</a:t>
            </a:r>
            <a:r>
              <a:rPr lang="en-US" sz="1600" dirty="0"/>
              <a:t>  as a way to avoid the interaction with marine mammals.</a:t>
            </a:r>
          </a:p>
        </p:txBody>
      </p:sp>
    </p:spTree>
    <p:extLst>
      <p:ext uri="{BB962C8B-B14F-4D97-AF65-F5344CB8AC3E}">
        <p14:creationId xmlns:p14="http://schemas.microsoft.com/office/powerpoint/2010/main" val="283219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3">
              <a:alphaModFix amt="48000"/>
            </a:blip>
            <a:tile tx="0" ty="0" sx="100000" sy="100000" flip="none" algn="tl"/>
          </a:blipFill>
        </p:spPr>
      </p:pic>
      <p:pic>
        <p:nvPicPr>
          <p:cNvPr id="5" name="Imagen 4" descr="AOBAC-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graphicFrame>
        <p:nvGraphicFramePr>
          <p:cNvPr id="6" name="Marcador de contenido 5"/>
          <p:cNvGraphicFramePr>
            <a:graphicFrameLocks noGrp="1"/>
          </p:cNvGraphicFramePr>
          <p:nvPr>
            <p:ph idx="1"/>
            <p:extLst>
              <p:ext uri="{D42A27DB-BD31-4B8C-83A1-F6EECF244321}">
                <p14:modId xmlns:p14="http://schemas.microsoft.com/office/powerpoint/2010/main" val="301489712"/>
              </p:ext>
            </p:extLst>
          </p:nvPr>
        </p:nvGraphicFramePr>
        <p:xfrm>
          <a:off x="354724" y="204952"/>
          <a:ext cx="8639504" cy="54706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312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4">
              <a:alphaModFix amt="48000"/>
            </a:blip>
            <a:tile tx="0" ty="0" sx="100000" sy="100000" flip="none" algn="tl"/>
          </a:blipFill>
        </p:spPr>
      </p:pic>
      <p:pic>
        <p:nvPicPr>
          <p:cNvPr id="5" name="Imagen 4" descr="AOBAC-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sp>
        <p:nvSpPr>
          <p:cNvPr id="2" name="Título 1"/>
          <p:cNvSpPr>
            <a:spLocks noGrp="1"/>
          </p:cNvSpPr>
          <p:nvPr>
            <p:ph type="title"/>
          </p:nvPr>
        </p:nvSpPr>
        <p:spPr/>
        <p:txBody>
          <a:bodyPr>
            <a:normAutofit fontScale="90000"/>
          </a:bodyPr>
          <a:lstStyle/>
          <a:p>
            <a:br>
              <a:rPr lang="en-US" dirty="0"/>
            </a:br>
            <a:endParaRPr lang="en-US" dirty="0"/>
          </a:p>
        </p:txBody>
      </p:sp>
      <p:sp>
        <p:nvSpPr>
          <p:cNvPr id="3" name="Marcador de contenido 2"/>
          <p:cNvSpPr>
            <a:spLocks noGrp="1"/>
          </p:cNvSpPr>
          <p:nvPr>
            <p:ph idx="1"/>
          </p:nvPr>
        </p:nvSpPr>
        <p:spPr>
          <a:xfrm>
            <a:off x="349928" y="274638"/>
            <a:ext cx="8210747" cy="1780291"/>
          </a:xfrm>
        </p:spPr>
        <p:txBody>
          <a:bodyPr>
            <a:normAutofit fontScale="77500" lnSpcReduction="20000"/>
          </a:bodyPr>
          <a:lstStyle/>
          <a:p>
            <a:pPr marL="0" indent="0">
              <a:buNone/>
            </a:pPr>
            <a:r>
              <a:rPr lang="en-US" sz="1600" dirty="0"/>
              <a:t>In Chile there are two fishing regimes for Toothfish divided by areas:</a:t>
            </a:r>
          </a:p>
          <a:p>
            <a:pPr marL="0" indent="0">
              <a:buNone/>
            </a:pPr>
            <a:endParaRPr lang="en-US" sz="1600" dirty="0"/>
          </a:p>
          <a:p>
            <a:pPr marL="0" indent="0">
              <a:buNone/>
            </a:pPr>
            <a:r>
              <a:rPr lang="en-US" sz="1600" dirty="0"/>
              <a:t>North of 47º South. Area reserved for artisanal fishermen:</a:t>
            </a:r>
          </a:p>
          <a:p>
            <a:pPr marL="0" indent="0">
              <a:buNone/>
            </a:pPr>
            <a:endParaRPr lang="en-US" sz="1600" dirty="0"/>
          </a:p>
          <a:p>
            <a:r>
              <a:rPr lang="en-US" sz="1600" dirty="0"/>
              <a:t>Vessels with LOA under 18 m. Currently about 120 vessels active in the fishery (from a universe of 1.800 units licensed)</a:t>
            </a:r>
          </a:p>
          <a:p>
            <a:r>
              <a:rPr lang="en-US" sz="1600" dirty="0"/>
              <a:t>Until  1012 it was no TAC.  Since 2013 TAC has been 1.354, 988, 1.211, and 1.491 tons</a:t>
            </a:r>
          </a:p>
          <a:p>
            <a:r>
              <a:rPr lang="en-US" sz="1600" dirty="0"/>
              <a:t>NO ITQ´s so this is a big trouble for the vessels, for the management and enforcement agencies.</a:t>
            </a:r>
          </a:p>
          <a:p>
            <a:r>
              <a:rPr lang="en-US" sz="1600" dirty="0"/>
              <a:t>VMS and Discharge Certification mandatory since 2014 (Thanks to CCAMLR</a:t>
            </a:r>
            <a:r>
              <a:rPr lang="es-ES" sz="1600" dirty="0"/>
              <a:t>´s</a:t>
            </a:r>
            <a:r>
              <a:rPr lang="en-US" sz="1600" dirty="0"/>
              <a:t>  CDS and USA requirements)</a:t>
            </a:r>
          </a:p>
          <a:p>
            <a:r>
              <a:rPr lang="en-US" sz="1600" dirty="0"/>
              <a:t>Catch sold to and based factories that process fillets and portions.</a:t>
            </a:r>
          </a:p>
          <a:p>
            <a:pPr marL="0" indent="0">
              <a:buNone/>
            </a:pPr>
            <a:endParaRPr lang="en-US" sz="1600" dirty="0"/>
          </a:p>
          <a:p>
            <a:pPr lvl="1"/>
            <a:endParaRPr lang="en-US" sz="1200" dirty="0"/>
          </a:p>
          <a:p>
            <a:pPr lvl="1"/>
            <a:endParaRPr lang="en-US" sz="1200" dirty="0"/>
          </a:p>
          <a:p>
            <a:pPr lvl="2"/>
            <a:endParaRPr lang="en-US" sz="800" dirty="0"/>
          </a:p>
          <a:p>
            <a:endParaRPr lang="en-US" sz="1600" dirty="0"/>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431" y="2033281"/>
            <a:ext cx="1553643" cy="97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p:cNvSpPr txBox="1"/>
          <p:nvPr/>
        </p:nvSpPr>
        <p:spPr>
          <a:xfrm>
            <a:off x="349128" y="3135512"/>
            <a:ext cx="8117964" cy="1569660"/>
          </a:xfrm>
          <a:prstGeom prst="rect">
            <a:avLst/>
          </a:prstGeom>
          <a:noFill/>
        </p:spPr>
        <p:txBody>
          <a:bodyPr wrap="square" rtlCol="0">
            <a:spAutoFit/>
          </a:bodyPr>
          <a:lstStyle/>
          <a:p>
            <a:r>
              <a:rPr lang="en-US" sz="1200" dirty="0"/>
              <a:t>South of 47º South.  Industrial Fishing:</a:t>
            </a:r>
          </a:p>
          <a:p>
            <a:endParaRPr lang="en-US" sz="1200" dirty="0"/>
          </a:p>
          <a:p>
            <a:pPr marL="171450" indent="-171450">
              <a:buFont typeface="Arial" charset="0"/>
              <a:buChar char="•"/>
            </a:pPr>
            <a:r>
              <a:rPr lang="en-US" sz="1200" dirty="0"/>
              <a:t>ITQ</a:t>
            </a:r>
            <a:r>
              <a:rPr lang="es-ES" sz="1200" dirty="0"/>
              <a:t>´s </a:t>
            </a:r>
            <a:r>
              <a:rPr lang="en-US" sz="1200" dirty="0"/>
              <a:t>allocated by Public Tender (Quotas lasts for 10 years and every year there is a 10% in the market)</a:t>
            </a:r>
          </a:p>
          <a:p>
            <a:pPr marL="171450" indent="-171450">
              <a:buFont typeface="Arial" charset="0"/>
              <a:buChar char="•"/>
            </a:pPr>
            <a:r>
              <a:rPr lang="en-US" sz="1200" dirty="0"/>
              <a:t>TAC used to be 3.000 MT until 2012. After that it has been 1.098, 1325 and now 1.656 MT</a:t>
            </a:r>
          </a:p>
          <a:p>
            <a:pPr marL="171450" indent="-171450">
              <a:buFont typeface="Arial" charset="0"/>
              <a:buChar char="•"/>
            </a:pPr>
            <a:r>
              <a:rPr lang="en-US" sz="1200" dirty="0"/>
              <a:t>New Fishing Law reserved up to 30% of the TAC for artisanal Fishermen (Also allocated in Public Tender) in a 6 years period.</a:t>
            </a:r>
          </a:p>
          <a:p>
            <a:pPr marL="171450" indent="-171450">
              <a:buFont typeface="Arial" charset="0"/>
              <a:buChar char="•"/>
            </a:pPr>
            <a:r>
              <a:rPr lang="en-US" sz="1200" dirty="0"/>
              <a:t>Industrial Fleet (AOBAC Members):  3 companies, 8  Freezing longliners (Most of them also used in other species)</a:t>
            </a:r>
          </a:p>
          <a:p>
            <a:pPr marL="171450" indent="-171450">
              <a:buFont typeface="Arial" charset="0"/>
              <a:buChar char="•"/>
            </a:pPr>
            <a:r>
              <a:rPr lang="en-US" sz="1200" dirty="0"/>
              <a:t>VMS mandatory since 1996. Discharge certification since 1999</a:t>
            </a:r>
          </a:p>
          <a:p>
            <a:pPr lvl="1"/>
            <a:endParaRPr lang="en-US" sz="1200" dirty="0"/>
          </a:p>
        </p:txBody>
      </p:sp>
      <p:pic>
        <p:nvPicPr>
          <p:cNvPr id="8" name="Picture 2" descr="http://www.revistanuestromar.cl/nm/wp-content/uploads/2014/08/bacala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447" y="2008802"/>
            <a:ext cx="1624745" cy="98986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753" y="4803413"/>
            <a:ext cx="2055433" cy="1100773"/>
          </a:xfrm>
          <a:prstGeom prst="rect">
            <a:avLst/>
          </a:prstGeom>
        </p:spPr>
      </p:pic>
      <p:pic>
        <p:nvPicPr>
          <p:cNvPr id="10" name="Imagen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0876" y="4797774"/>
            <a:ext cx="1467697" cy="1100773"/>
          </a:xfrm>
          <a:prstGeom prst="rect">
            <a:avLst/>
          </a:prstGeom>
        </p:spPr>
      </p:pic>
      <p:pic>
        <p:nvPicPr>
          <p:cNvPr id="11" name="Imagen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3103" y="4797774"/>
            <a:ext cx="1661208" cy="1112048"/>
          </a:xfrm>
          <a:prstGeom prst="rect">
            <a:avLst/>
          </a:prstGeom>
        </p:spPr>
      </p:pic>
      <p:pic>
        <p:nvPicPr>
          <p:cNvPr id="12" name="Imagen 11"/>
          <p:cNvPicPr>
            <a:picLocks noChangeAspect="1"/>
          </p:cNvPicPr>
          <p:nvPr/>
        </p:nvPicPr>
        <p:blipFill>
          <a:blip r:embed="rId11"/>
          <a:stretch>
            <a:fillRect/>
          </a:stretch>
        </p:blipFill>
        <p:spPr>
          <a:xfrm>
            <a:off x="2670502" y="2008802"/>
            <a:ext cx="1492276" cy="989866"/>
          </a:xfrm>
          <a:prstGeom prst="rect">
            <a:avLst/>
          </a:prstGeom>
        </p:spPr>
      </p:pic>
      <p:pic>
        <p:nvPicPr>
          <p:cNvPr id="14" name="Imagen 13"/>
          <p:cNvPicPr>
            <a:picLocks noChangeAspect="1"/>
          </p:cNvPicPr>
          <p:nvPr/>
        </p:nvPicPr>
        <p:blipFill>
          <a:blip r:embed="rId12"/>
          <a:stretch>
            <a:fillRect/>
          </a:stretch>
        </p:blipFill>
        <p:spPr>
          <a:xfrm>
            <a:off x="7063917" y="4796413"/>
            <a:ext cx="1403975" cy="1102134"/>
          </a:xfrm>
          <a:prstGeom prst="rect">
            <a:avLst/>
          </a:prstGeom>
        </p:spPr>
      </p:pic>
      <p:pic>
        <p:nvPicPr>
          <p:cNvPr id="16" name="Imagen 15"/>
          <p:cNvPicPr>
            <a:picLocks noChangeAspect="1"/>
          </p:cNvPicPr>
          <p:nvPr/>
        </p:nvPicPr>
        <p:blipFill>
          <a:blip r:embed="rId13"/>
          <a:stretch>
            <a:fillRect/>
          </a:stretch>
        </p:blipFill>
        <p:spPr>
          <a:xfrm>
            <a:off x="6822744" y="2005065"/>
            <a:ext cx="1343793" cy="1003568"/>
          </a:xfrm>
          <a:prstGeom prst="rect">
            <a:avLst/>
          </a:prstGeom>
        </p:spPr>
      </p:pic>
    </p:spTree>
    <p:extLst>
      <p:ext uri="{BB962C8B-B14F-4D97-AF65-F5344CB8AC3E}">
        <p14:creationId xmlns:p14="http://schemas.microsoft.com/office/powerpoint/2010/main" val="871283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3">
              <a:alphaModFix amt="48000"/>
            </a:blip>
            <a:tile tx="0" ty="0" sx="100000" sy="100000" flip="none" algn="tl"/>
          </a:blipFill>
        </p:spPr>
      </p:pic>
      <p:pic>
        <p:nvPicPr>
          <p:cNvPr id="5" name="Imagen 4" descr="AOBAC-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sp>
        <p:nvSpPr>
          <p:cNvPr id="2" name="Título 1"/>
          <p:cNvSpPr>
            <a:spLocks noGrp="1"/>
          </p:cNvSpPr>
          <p:nvPr>
            <p:ph type="title"/>
          </p:nvPr>
        </p:nvSpPr>
        <p:spPr/>
        <p:txBody>
          <a:bodyPr>
            <a:normAutofit fontScale="90000"/>
          </a:bodyPr>
          <a:lstStyle/>
          <a:p>
            <a:br>
              <a:rPr lang="en-US" dirty="0"/>
            </a:br>
            <a:endParaRPr lang="en-US" dirty="0"/>
          </a:p>
        </p:txBody>
      </p:sp>
      <p:graphicFrame>
        <p:nvGraphicFramePr>
          <p:cNvPr id="6" name="Gráfico 5"/>
          <p:cNvGraphicFramePr>
            <a:graphicFrameLocks/>
          </p:cNvGraphicFramePr>
          <p:nvPr>
            <p:extLst>
              <p:ext uri="{D42A27DB-BD31-4B8C-83A1-F6EECF244321}">
                <p14:modId xmlns:p14="http://schemas.microsoft.com/office/powerpoint/2010/main" val="1343865150"/>
              </p:ext>
            </p:extLst>
          </p:nvPr>
        </p:nvGraphicFramePr>
        <p:xfrm>
          <a:off x="457200" y="629361"/>
          <a:ext cx="8292662" cy="491221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24831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3">
              <a:alphaModFix amt="48000"/>
            </a:blip>
            <a:tile tx="0" ty="0" sx="100000" sy="100000" flip="none" algn="tl"/>
          </a:blipFill>
        </p:spPr>
      </p:pic>
      <p:pic>
        <p:nvPicPr>
          <p:cNvPr id="5" name="Imagen 4" descr="AOBAC-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sp>
        <p:nvSpPr>
          <p:cNvPr id="2" name="Título 1"/>
          <p:cNvSpPr>
            <a:spLocks noGrp="1"/>
          </p:cNvSpPr>
          <p:nvPr>
            <p:ph type="title"/>
          </p:nvPr>
        </p:nvSpPr>
        <p:spPr/>
        <p:txBody>
          <a:bodyPr>
            <a:normAutofit/>
          </a:bodyPr>
          <a:lstStyle/>
          <a:p>
            <a:r>
              <a:rPr lang="en-US" sz="3200" dirty="0"/>
              <a:t>    History of Depredation</a:t>
            </a:r>
          </a:p>
        </p:txBody>
      </p:sp>
      <p:sp>
        <p:nvSpPr>
          <p:cNvPr id="3" name="Marcador de contenido 2"/>
          <p:cNvSpPr>
            <a:spLocks noGrp="1"/>
          </p:cNvSpPr>
          <p:nvPr>
            <p:ph idx="1"/>
          </p:nvPr>
        </p:nvSpPr>
        <p:spPr>
          <a:xfrm>
            <a:off x="457200" y="1385061"/>
            <a:ext cx="8229600" cy="4525963"/>
          </a:xfrm>
        </p:spPr>
        <p:txBody>
          <a:bodyPr>
            <a:normAutofit/>
          </a:bodyPr>
          <a:lstStyle/>
          <a:p>
            <a:r>
              <a:rPr lang="en-US" sz="1600" dirty="0"/>
              <a:t>Depredation is not a new problem of the industry but has been growing very fast and becoming a major issue.</a:t>
            </a:r>
          </a:p>
          <a:p>
            <a:r>
              <a:rPr lang="en-US" sz="1600" dirty="0"/>
              <a:t>In the Northern area the main problems are with Sperm whales and Sea Lions while in the southern the interactions are with Killer and Sperm Whales.</a:t>
            </a:r>
          </a:p>
          <a:p>
            <a:r>
              <a:rPr lang="en-US" sz="1600" dirty="0"/>
              <a:t>We found reports of the issue as old as 1997 but earlier estimations said that it affected not more than 2-3% of the catch so nobody took it really seriously.</a:t>
            </a:r>
          </a:p>
          <a:p>
            <a:r>
              <a:rPr lang="en-US" sz="1600" dirty="0"/>
              <a:t>It was CEPES who pointed out the importance of the interaction in 2009 in the Research Fishing and was the first that started to record the presence of marine mammals.  At that time they estimated depredation was form 10-15% of the catch. </a:t>
            </a:r>
          </a:p>
          <a:p>
            <a:r>
              <a:rPr lang="en-US" sz="1600" dirty="0"/>
              <a:t>Since then we have  recorded the interaction and data is included in the vessels logbook. IFOP scientific observers started to include the information. </a:t>
            </a:r>
          </a:p>
          <a:p>
            <a:r>
              <a:rPr lang="en-US" sz="1600" dirty="0"/>
              <a:t>But, for the time being, nothing has been done with this information and it has not been taken into consideration on the stock assessments and TAC calculation. </a:t>
            </a:r>
          </a:p>
          <a:p>
            <a:r>
              <a:rPr lang="en-US" sz="1600" dirty="0"/>
              <a:t>Captains of the vessels experience is that depredation today at very least it accounts for 30% of the catch and maybe more.</a:t>
            </a:r>
          </a:p>
          <a:p>
            <a:endParaRPr lang="en-US" sz="1600" dirty="0"/>
          </a:p>
        </p:txBody>
      </p:sp>
      <p:pic>
        <p:nvPicPr>
          <p:cNvPr id="7" name="Image 52" descr="Image1 copi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247049" y="498903"/>
            <a:ext cx="2545062" cy="661893"/>
          </a:xfrm>
          <a:prstGeom prst="rect">
            <a:avLst/>
          </a:prstGeom>
          <a:noFill/>
          <a:ln w="9525">
            <a:noFill/>
            <a:miter lim="800000"/>
            <a:headEnd/>
            <a:tailEnd/>
          </a:ln>
        </p:spPr>
      </p:pic>
      <p:pic>
        <p:nvPicPr>
          <p:cNvPr id="16" name="Picture 5" descr="orca-family-l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7308605" y="502715"/>
            <a:ext cx="1023805" cy="569340"/>
          </a:xfrm>
          <a:prstGeom prst="rect">
            <a:avLst/>
          </a:prstGeom>
          <a:noFill/>
          <a:ln w="9525">
            <a:noFill/>
            <a:miter lim="800000"/>
            <a:headEnd/>
            <a:tailEnd/>
          </a:ln>
        </p:spPr>
      </p:pic>
    </p:spTree>
    <p:extLst>
      <p:ext uri="{BB962C8B-B14F-4D97-AF65-F5344CB8AC3E}">
        <p14:creationId xmlns:p14="http://schemas.microsoft.com/office/powerpoint/2010/main" val="1843721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3">
              <a:alphaModFix amt="48000"/>
            </a:blip>
            <a:tile tx="0" ty="0" sx="100000" sy="100000" flip="none" algn="tl"/>
          </a:blipFill>
        </p:spPr>
      </p:pic>
      <p:pic>
        <p:nvPicPr>
          <p:cNvPr id="5" name="Imagen 4" descr="AOBAC-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sp>
        <p:nvSpPr>
          <p:cNvPr id="2" name="Título 1"/>
          <p:cNvSpPr>
            <a:spLocks noGrp="1"/>
          </p:cNvSpPr>
          <p:nvPr>
            <p:ph type="title"/>
          </p:nvPr>
        </p:nvSpPr>
        <p:spPr>
          <a:xfrm>
            <a:off x="394138" y="-72203"/>
            <a:ext cx="8229600" cy="1143000"/>
          </a:xfrm>
        </p:spPr>
        <p:txBody>
          <a:bodyPr>
            <a:normAutofit fontScale="90000"/>
          </a:bodyPr>
          <a:lstStyle/>
          <a:p>
            <a:br>
              <a:rPr lang="en-US"/>
            </a:br>
            <a:endParaRPr lang="en-US" dirty="0"/>
          </a:p>
        </p:txBody>
      </p:sp>
      <p:sp>
        <p:nvSpPr>
          <p:cNvPr id="3" name="Marcador de contenido 2"/>
          <p:cNvSpPr>
            <a:spLocks noGrp="1"/>
          </p:cNvSpPr>
          <p:nvPr>
            <p:ph idx="1"/>
          </p:nvPr>
        </p:nvSpPr>
        <p:spPr>
          <a:xfrm>
            <a:off x="394138" y="1157110"/>
            <a:ext cx="8229600" cy="4525963"/>
          </a:xfrm>
        </p:spPr>
        <p:txBody>
          <a:bodyPr>
            <a:normAutofit/>
          </a:bodyPr>
          <a:lstStyle/>
          <a:p>
            <a:pPr marL="0" indent="0" algn="just">
              <a:buNone/>
            </a:pPr>
            <a:r>
              <a:rPr lang="en-US" sz="1600" dirty="0"/>
              <a:t>Depredation has several main issues:</a:t>
            </a:r>
          </a:p>
          <a:p>
            <a:pPr marL="0" indent="0" algn="just">
              <a:buNone/>
            </a:pPr>
            <a:r>
              <a:rPr lang="en-US" sz="1600" dirty="0"/>
              <a:t> </a:t>
            </a:r>
          </a:p>
          <a:p>
            <a:pPr algn="just"/>
            <a:r>
              <a:rPr lang="en-US" sz="1600" dirty="0"/>
              <a:t>Socio-economic </a:t>
            </a:r>
            <a:r>
              <a:rPr lang="en-GB" altLang="es-ES_tradnl" sz="1600" dirty="0"/>
              <a:t>(lost fishing time, extra fuel consumption…) </a:t>
            </a:r>
            <a:endParaRPr lang="en-US" sz="1600" dirty="0"/>
          </a:p>
          <a:p>
            <a:pPr algn="just"/>
            <a:r>
              <a:rPr lang="en-US" sz="1600" dirty="0"/>
              <a:t>Ecological (effects on depredating species)  </a:t>
            </a:r>
          </a:p>
          <a:p>
            <a:pPr algn="just"/>
            <a:r>
              <a:rPr lang="en-US" sz="1600" dirty="0"/>
              <a:t>Conservation issues (impacts on a depredated resource).</a:t>
            </a:r>
          </a:p>
          <a:p>
            <a:pPr marL="0" indent="0" algn="just">
              <a:buNone/>
            </a:pPr>
            <a:endParaRPr lang="en-US" sz="1600" dirty="0"/>
          </a:p>
          <a:p>
            <a:pPr marL="0" indent="0" algn="just">
              <a:buNone/>
            </a:pPr>
            <a:r>
              <a:rPr lang="en-US" sz="1600" dirty="0"/>
              <a:t>Implications of the later can be:</a:t>
            </a:r>
          </a:p>
          <a:p>
            <a:pPr marL="0" indent="0" algn="just">
              <a:buNone/>
            </a:pPr>
            <a:endParaRPr lang="en-US" sz="1600" dirty="0"/>
          </a:p>
          <a:p>
            <a:pPr algn="just"/>
            <a:r>
              <a:rPr lang="en-US" sz="1600" dirty="0"/>
              <a:t>Economic, with significant losses for fishers, </a:t>
            </a:r>
          </a:p>
          <a:p>
            <a:pPr algn="just"/>
            <a:r>
              <a:rPr lang="en-US" sz="1600" dirty="0"/>
              <a:t>On the management of fish resources (losses due to depredation are not being accounted for in fish stock assessments and quota allocation processes), </a:t>
            </a:r>
          </a:p>
          <a:p>
            <a:pPr algn="just"/>
            <a:r>
              <a:rPr lang="en-US" sz="1600" dirty="0"/>
              <a:t>On the marine mammal species (risks of mortality by entanglement, modification of energy balance by giving access to new prey sources).</a:t>
            </a:r>
            <a:endParaRPr lang="es-ES_tradnl" sz="1600" dirty="0"/>
          </a:p>
        </p:txBody>
      </p:sp>
      <p:sp>
        <p:nvSpPr>
          <p:cNvPr id="6" name="CuadroTexto 5"/>
          <p:cNvSpPr txBox="1"/>
          <p:nvPr/>
        </p:nvSpPr>
        <p:spPr>
          <a:xfrm>
            <a:off x="449317" y="275897"/>
            <a:ext cx="8087711" cy="707886"/>
          </a:xfrm>
          <a:prstGeom prst="rect">
            <a:avLst/>
          </a:prstGeom>
          <a:noFill/>
        </p:spPr>
        <p:txBody>
          <a:bodyPr wrap="square" rtlCol="0">
            <a:spAutoFit/>
          </a:bodyPr>
          <a:lstStyle/>
          <a:p>
            <a:pPr algn="ctr"/>
            <a:r>
              <a:rPr lang="en-US" sz="2000" dirty="0"/>
              <a:t>Marine mammals depredation in the toothfish industry is a real problem that needs to be taken seriously and addressed urgently. </a:t>
            </a: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2428" y="1157110"/>
            <a:ext cx="2601310" cy="1669525"/>
          </a:xfrm>
          <a:prstGeom prst="rect">
            <a:avLst/>
          </a:prstGeom>
        </p:spPr>
      </p:pic>
      <p:sp>
        <p:nvSpPr>
          <p:cNvPr id="8" name="CuadroTexto 7"/>
          <p:cNvSpPr txBox="1"/>
          <p:nvPr/>
        </p:nvSpPr>
        <p:spPr>
          <a:xfrm>
            <a:off x="5967249" y="2932732"/>
            <a:ext cx="1568668" cy="246221"/>
          </a:xfrm>
          <a:prstGeom prst="rect">
            <a:avLst/>
          </a:prstGeom>
          <a:noFill/>
        </p:spPr>
        <p:txBody>
          <a:bodyPr wrap="square" rtlCol="0">
            <a:spAutoFit/>
          </a:bodyPr>
          <a:lstStyle/>
          <a:p>
            <a:r>
              <a:rPr lang="en-US" sz="1000" dirty="0"/>
              <a:t>Photo by Paul </a:t>
            </a:r>
            <a:r>
              <a:rPr lang="en-US" sz="1000" dirty="0" err="1"/>
              <a:t>Tixier</a:t>
            </a:r>
            <a:endParaRPr lang="en-US" sz="1000" dirty="0"/>
          </a:p>
        </p:txBody>
      </p:sp>
    </p:spTree>
    <p:extLst>
      <p:ext uri="{BB962C8B-B14F-4D97-AF65-F5344CB8AC3E}">
        <p14:creationId xmlns:p14="http://schemas.microsoft.com/office/powerpoint/2010/main" val="1323606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3">
              <a:alphaModFix amt="48000"/>
            </a:blip>
            <a:tile tx="0" ty="0" sx="100000" sy="100000" flip="none" algn="tl"/>
          </a:blipFill>
        </p:spPr>
      </p:pic>
      <p:pic>
        <p:nvPicPr>
          <p:cNvPr id="5" name="Imagen 4" descr="AOBAC-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sp>
        <p:nvSpPr>
          <p:cNvPr id="2" name="Título 1"/>
          <p:cNvSpPr>
            <a:spLocks noGrp="1"/>
          </p:cNvSpPr>
          <p:nvPr>
            <p:ph type="title"/>
          </p:nvPr>
        </p:nvSpPr>
        <p:spPr>
          <a:xfrm>
            <a:off x="457200" y="274638"/>
            <a:ext cx="8229600" cy="868362"/>
          </a:xfrm>
        </p:spPr>
        <p:txBody>
          <a:bodyPr>
            <a:normAutofit/>
          </a:bodyPr>
          <a:lstStyle/>
          <a:p>
            <a:r>
              <a:rPr lang="en-US" sz="2400" dirty="0"/>
              <a:t>Mitigation</a:t>
            </a:r>
          </a:p>
        </p:txBody>
      </p:sp>
      <p:sp>
        <p:nvSpPr>
          <p:cNvPr id="3" name="Marcador de contenido 2"/>
          <p:cNvSpPr>
            <a:spLocks noGrp="1"/>
          </p:cNvSpPr>
          <p:nvPr>
            <p:ph idx="1"/>
          </p:nvPr>
        </p:nvSpPr>
        <p:spPr>
          <a:xfrm>
            <a:off x="457200" y="1143000"/>
            <a:ext cx="4918841" cy="4983163"/>
          </a:xfrm>
        </p:spPr>
        <p:txBody>
          <a:bodyPr>
            <a:normAutofit/>
          </a:bodyPr>
          <a:lstStyle/>
          <a:p>
            <a:pPr marL="0" indent="0">
              <a:buNone/>
            </a:pPr>
            <a:r>
              <a:rPr lang="en-US" sz="1600" dirty="0"/>
              <a:t>As an industry we have tried several mitigations methods as follows: </a:t>
            </a:r>
          </a:p>
          <a:p>
            <a:pPr marL="0" indent="0">
              <a:buNone/>
            </a:pPr>
            <a:endParaRPr lang="en-US" sz="1600" dirty="0"/>
          </a:p>
          <a:p>
            <a:pPr marL="0" indent="0">
              <a:buNone/>
            </a:pPr>
            <a:r>
              <a:rPr lang="en-US" sz="1600" dirty="0"/>
              <a:t>Acoustic Deterrents</a:t>
            </a:r>
          </a:p>
          <a:p>
            <a:r>
              <a:rPr lang="en-US" sz="1600" dirty="0"/>
              <a:t>Orca Saver (not effective)</a:t>
            </a:r>
          </a:p>
          <a:p>
            <a:r>
              <a:rPr lang="en-US" sz="1600" dirty="0"/>
              <a:t>SASDO  (still under trials)</a:t>
            </a:r>
          </a:p>
          <a:p>
            <a:endParaRPr lang="en-US" sz="1600" dirty="0"/>
          </a:p>
          <a:p>
            <a:pPr marL="0" indent="0">
              <a:buNone/>
            </a:pPr>
            <a:r>
              <a:rPr lang="en-US" sz="1600" dirty="0"/>
              <a:t>Fishing gear</a:t>
            </a:r>
          </a:p>
          <a:p>
            <a:r>
              <a:rPr lang="en-US" sz="1600" dirty="0" err="1"/>
              <a:t>Cachaloteras</a:t>
            </a:r>
            <a:r>
              <a:rPr lang="en-US" sz="1600" dirty="0"/>
              <a:t> (Effective against sperm whales but useless with Killer whales)</a:t>
            </a:r>
          </a:p>
          <a:p>
            <a:r>
              <a:rPr lang="en-US" sz="1600" dirty="0"/>
              <a:t>Modified </a:t>
            </a:r>
            <a:r>
              <a:rPr lang="en-US" sz="1600" dirty="0" err="1"/>
              <a:t>Cachalotera</a:t>
            </a:r>
            <a:r>
              <a:rPr lang="en-US" sz="1600" dirty="0"/>
              <a:t> (Still under trials)</a:t>
            </a:r>
          </a:p>
          <a:p>
            <a:endParaRPr lang="en-US" sz="1600" dirty="0"/>
          </a:p>
          <a:p>
            <a:pPr marL="0" indent="0">
              <a:buNone/>
            </a:pPr>
            <a:r>
              <a:rPr lang="en-US" sz="1600" dirty="0"/>
              <a:t>Fishing Strategy</a:t>
            </a:r>
          </a:p>
          <a:p>
            <a:r>
              <a:rPr lang="en-US" sz="1600" dirty="0"/>
              <a:t>Avoid areas with too many whales</a:t>
            </a:r>
          </a:p>
          <a:p>
            <a:r>
              <a:rPr lang="en-US" sz="1600" dirty="0"/>
              <a:t>Navigate to new areas and come back later to retrieve the gear</a:t>
            </a:r>
          </a:p>
        </p:txBody>
      </p:sp>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737" y="1332185"/>
            <a:ext cx="2293672" cy="1661292"/>
          </a:xfrm>
          <a:prstGeom prst="rect">
            <a:avLst/>
          </a:prstGeom>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7737" y="3312528"/>
            <a:ext cx="2293673" cy="2134969"/>
          </a:xfrm>
          <a:prstGeom prst="rect">
            <a:avLst/>
          </a:prstGeom>
          <a:noFill/>
          <a:ln>
            <a:noFill/>
          </a:ln>
          <a:effectLst/>
          <a:extLst/>
        </p:spPr>
      </p:pic>
    </p:spTree>
    <p:extLst>
      <p:ext uri="{BB962C8B-B14F-4D97-AF65-F5344CB8AC3E}">
        <p14:creationId xmlns:p14="http://schemas.microsoft.com/office/powerpoint/2010/main" val="45103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5391"/>
            <a:ext cx="9144000" cy="822609"/>
          </a:xfrm>
          <a:prstGeom prst="rect">
            <a:avLst/>
          </a:prstGeom>
          <a:blipFill rotWithShape="1">
            <a:blip r:embed="rId3">
              <a:alphaModFix amt="48000"/>
            </a:blip>
            <a:tile tx="0" ty="0" sx="100000" sy="100000" flip="none" algn="tl"/>
          </a:blipFill>
        </p:spPr>
      </p:pic>
      <p:pic>
        <p:nvPicPr>
          <p:cNvPr id="5" name="Imagen 4" descr="AOBAC-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814" y="6121704"/>
            <a:ext cx="820557" cy="650253"/>
          </a:xfrm>
          <a:prstGeom prst="rect">
            <a:avLst/>
          </a:prstGeom>
        </p:spPr>
      </p:pic>
      <p:sp>
        <p:nvSpPr>
          <p:cNvPr id="2" name="Título 1"/>
          <p:cNvSpPr>
            <a:spLocks noGrp="1"/>
          </p:cNvSpPr>
          <p:nvPr>
            <p:ph type="title"/>
          </p:nvPr>
        </p:nvSpPr>
        <p:spPr>
          <a:xfrm>
            <a:off x="394138" y="-72203"/>
            <a:ext cx="8229600" cy="1143000"/>
          </a:xfrm>
        </p:spPr>
        <p:txBody>
          <a:bodyPr>
            <a:normAutofit fontScale="90000"/>
          </a:bodyPr>
          <a:lstStyle/>
          <a:p>
            <a:br>
              <a:rPr lang="en-US" dirty="0"/>
            </a:br>
            <a:endParaRPr lang="en-US" dirty="0"/>
          </a:p>
        </p:txBody>
      </p:sp>
      <p:sp>
        <p:nvSpPr>
          <p:cNvPr id="3" name="Marcador de contenido 2"/>
          <p:cNvSpPr>
            <a:spLocks noGrp="1"/>
          </p:cNvSpPr>
          <p:nvPr>
            <p:ph idx="1"/>
          </p:nvPr>
        </p:nvSpPr>
        <p:spPr>
          <a:xfrm>
            <a:off x="394138" y="1157110"/>
            <a:ext cx="8229600" cy="4525963"/>
          </a:xfrm>
        </p:spPr>
        <p:txBody>
          <a:bodyPr>
            <a:normAutofit fontScale="92500" lnSpcReduction="20000"/>
          </a:bodyPr>
          <a:lstStyle/>
          <a:p>
            <a:pPr marL="0" indent="0" algn="just">
              <a:buNone/>
            </a:pPr>
            <a:r>
              <a:rPr lang="en-US" sz="1600" dirty="0"/>
              <a:t>The vessel keep a detailed Logbook that goes to IFOP (Stock assessment) and Sernapesca (Enforcement Agency). This is being done by the scientific observer with the help of the crew.</a:t>
            </a:r>
          </a:p>
          <a:p>
            <a:pPr marL="0" indent="0" algn="just">
              <a:buNone/>
            </a:pPr>
            <a:endParaRPr lang="en-US" sz="1600" dirty="0"/>
          </a:p>
          <a:p>
            <a:pPr marL="0" indent="0" algn="just">
              <a:buNone/>
            </a:pPr>
            <a:r>
              <a:rPr lang="en-US" sz="1600" dirty="0"/>
              <a:t>On this logbook we register, by each line set, the catch (Position, Number of Hooks, bait used, catch, resting time, etc…) and biological information (Length of fish, size, weight, sex, maturity, </a:t>
            </a:r>
            <a:r>
              <a:rPr lang="en-US" sz="1600" dirty="0" err="1"/>
              <a:t>otholites</a:t>
            </a:r>
            <a:r>
              <a:rPr lang="en-US" sz="1600" dirty="0"/>
              <a:t>, stomach content, etc…). IFOP has a 20+ years data base on this parameters which is quite impressive. </a:t>
            </a:r>
          </a:p>
          <a:p>
            <a:pPr marL="0" indent="0" algn="just">
              <a:buNone/>
            </a:pPr>
            <a:endParaRPr lang="en-US" sz="1600" dirty="0"/>
          </a:p>
          <a:p>
            <a:pPr marL="0" indent="0" algn="just">
              <a:buNone/>
            </a:pPr>
            <a:r>
              <a:rPr lang="en-US" sz="1600" dirty="0"/>
              <a:t>In the case of marine mammals  we register the following:</a:t>
            </a:r>
          </a:p>
          <a:p>
            <a:pPr marL="0" indent="0" algn="just">
              <a:buNone/>
            </a:pPr>
            <a:endParaRPr lang="en-US" sz="1600" dirty="0"/>
          </a:p>
          <a:p>
            <a:pPr marL="0" indent="0" algn="just">
              <a:buNone/>
            </a:pPr>
            <a:r>
              <a:rPr lang="en-US" sz="1600" dirty="0"/>
              <a:t>Specie of mammals:						Killer type, Sperm, Both</a:t>
            </a:r>
          </a:p>
          <a:p>
            <a:pPr marL="0" indent="0" algn="just">
              <a:buNone/>
            </a:pPr>
            <a:r>
              <a:rPr lang="en-US" sz="1600" dirty="0"/>
              <a:t>Presence at the time of setting the line:			Yes or NO, number</a:t>
            </a:r>
          </a:p>
          <a:p>
            <a:pPr marL="0" indent="0" algn="just">
              <a:buNone/>
            </a:pPr>
            <a:r>
              <a:rPr lang="en-US" sz="1600" dirty="0"/>
              <a:t>Presence at the time of retrieving the line:		Yes or NO, number</a:t>
            </a:r>
          </a:p>
          <a:p>
            <a:pPr marL="0" indent="0" algn="just">
              <a:buNone/>
            </a:pPr>
            <a:r>
              <a:rPr lang="en-US" sz="1600" dirty="0"/>
              <a:t>Nº of fish bitten:							Number </a:t>
            </a:r>
          </a:p>
          <a:p>
            <a:pPr marL="0" indent="0" algn="just">
              <a:buNone/>
            </a:pPr>
            <a:r>
              <a:rPr lang="en-US" sz="1600" dirty="0"/>
              <a:t>Damage to the fishing line:					Yes or No</a:t>
            </a:r>
          </a:p>
          <a:p>
            <a:pPr marL="0" indent="0" algn="just">
              <a:buNone/>
            </a:pPr>
            <a:endParaRPr lang="en-US" sz="1600" dirty="0"/>
          </a:p>
          <a:p>
            <a:pPr marL="0" indent="0" algn="just">
              <a:buNone/>
            </a:pPr>
            <a:r>
              <a:rPr lang="en-US" sz="1600" dirty="0"/>
              <a:t>Unfortunately Marine mammals observation started only 5 years ago and data has been recorded but not used so far. </a:t>
            </a:r>
          </a:p>
          <a:p>
            <a:pPr marL="0" indent="0" algn="just">
              <a:buNone/>
            </a:pPr>
            <a:endParaRPr lang="en-US" sz="1600" dirty="0"/>
          </a:p>
          <a:p>
            <a:pPr marL="0" indent="0" algn="just">
              <a:buNone/>
            </a:pPr>
            <a:r>
              <a:rPr lang="en-US" sz="1600" dirty="0"/>
              <a:t>Globalpesca together with IFOP is experimenting collecting all these information (specially depredation) in a smaller scale but that will be covered in more detail in another session. </a:t>
            </a:r>
          </a:p>
          <a:p>
            <a:pPr marL="0" indent="0" algn="just">
              <a:buNone/>
            </a:pPr>
            <a:endParaRPr lang="en-US" sz="1600" dirty="0"/>
          </a:p>
          <a:p>
            <a:pPr marL="0" indent="0" algn="just">
              <a:buNone/>
            </a:pPr>
            <a:endParaRPr lang="en-US" sz="1600" dirty="0"/>
          </a:p>
        </p:txBody>
      </p:sp>
      <p:sp>
        <p:nvSpPr>
          <p:cNvPr id="7" name="Rectángulo 6"/>
          <p:cNvSpPr/>
          <p:nvPr/>
        </p:nvSpPr>
        <p:spPr>
          <a:xfrm>
            <a:off x="1317841" y="426952"/>
            <a:ext cx="5697814" cy="461665"/>
          </a:xfrm>
          <a:prstGeom prst="rect">
            <a:avLst/>
          </a:prstGeom>
        </p:spPr>
        <p:txBody>
          <a:bodyPr wrap="square">
            <a:spAutoFit/>
          </a:bodyPr>
          <a:lstStyle/>
          <a:p>
            <a:pPr algn="ctr"/>
            <a:r>
              <a:rPr lang="en-US" sz="2400" dirty="0"/>
              <a:t>Data being recorded</a:t>
            </a:r>
          </a:p>
        </p:txBody>
      </p:sp>
      <p:pic>
        <p:nvPicPr>
          <p:cNvPr id="8" name="Picture 5" descr="orca-family-l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7214012" y="2850751"/>
            <a:ext cx="1023805" cy="569340"/>
          </a:xfrm>
          <a:prstGeom prst="rect">
            <a:avLst/>
          </a:prstGeom>
          <a:noFill/>
          <a:ln w="9525">
            <a:noFill/>
            <a:miter lim="800000"/>
            <a:headEnd/>
            <a:tailEnd/>
          </a:ln>
        </p:spPr>
      </p:pic>
      <p:pic>
        <p:nvPicPr>
          <p:cNvPr id="9" name="Image 52" descr="Image1 copi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6151236" y="3628358"/>
            <a:ext cx="2545062" cy="661893"/>
          </a:xfrm>
          <a:prstGeom prst="rect">
            <a:avLst/>
          </a:prstGeom>
          <a:noFill/>
          <a:ln w="9525">
            <a:noFill/>
            <a:miter lim="800000"/>
            <a:headEnd/>
            <a:tailEnd/>
          </a:ln>
        </p:spPr>
      </p:pic>
    </p:spTree>
    <p:extLst>
      <p:ext uri="{BB962C8B-B14F-4D97-AF65-F5344CB8AC3E}">
        <p14:creationId xmlns:p14="http://schemas.microsoft.com/office/powerpoint/2010/main" val="118293314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Presentación AOBAC</Template>
  <TotalTime>557</TotalTime>
  <Words>1168</Words>
  <Application>Microsoft Office PowerPoint</Application>
  <PresentationFormat>On-screen Show (4:3)</PresentationFormat>
  <Paragraphs>123</Paragraphs>
  <Slides>11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Futura Medium</vt:lpstr>
      <vt:lpstr>Tema de Office</vt:lpstr>
      <vt:lpstr>PowerPoint Presentation</vt:lpstr>
      <vt:lpstr>History of the Fishery</vt:lpstr>
      <vt:lpstr>PowerPoint Presentation</vt:lpstr>
      <vt:lpstr> </vt:lpstr>
      <vt:lpstr> </vt:lpstr>
      <vt:lpstr>    History of Depredation</vt:lpstr>
      <vt:lpstr> </vt:lpstr>
      <vt:lpstr>Mitigation</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Eduardo Infante</dc:creator>
  <cp:lastModifiedBy>Rhys Arangio</cp:lastModifiedBy>
  <cp:revision>42</cp:revision>
  <dcterms:created xsi:type="dcterms:W3CDTF">2016-03-02T21:05:08Z</dcterms:created>
  <dcterms:modified xsi:type="dcterms:W3CDTF">2016-03-18T19:53:11Z</dcterms:modified>
</cp:coreProperties>
</file>