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5" r:id="rId4"/>
    <p:sldId id="259" r:id="rId5"/>
    <p:sldId id="260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hys Arangio" initials="RA" lastIdx="3" clrIdx="0">
    <p:extLst>
      <p:ext uri="{19B8F6BF-5375-455C-9EA6-DF929625EA0E}">
        <p15:presenceInfo xmlns:p15="http://schemas.microsoft.com/office/powerpoint/2012/main" userId="68d2dc1aea006a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834" autoAdjust="0"/>
  </p:normalViewPr>
  <p:slideViewPr>
    <p:cSldViewPr>
      <p:cViewPr varScale="1">
        <p:scale>
          <a:sx n="39" d="100"/>
          <a:sy n="39" d="100"/>
        </p:scale>
        <p:origin x="160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Heard Island Toothfish Removals</a:t>
            </a:r>
          </a:p>
        </c:rich>
      </c:tx>
      <c:layout>
        <c:manualLayout>
          <c:xMode val="edge"/>
          <c:yMode val="edge"/>
          <c:x val="0.38157283464566927"/>
          <c:y val="5.12873322308576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4"/>
          <c:order val="1"/>
          <c:tx>
            <c:strRef>
              <c:f>Sheet1!$G$1</c:f>
              <c:strCache>
                <c:ptCount val="1"/>
                <c:pt idx="0">
                  <c:v>IUU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2016*</c:v>
                </c:pt>
              </c:strCache>
            </c:strRef>
          </c:cat>
          <c:val>
            <c:numRef>
              <c:f>Sheet1!$G$2:$G$22</c:f>
              <c:numCache>
                <c:formatCode>_-* #,##0_-;\-* #,##0_-;_-* "-"??_-;_-@_-</c:formatCode>
                <c:ptCount val="21"/>
                <c:pt idx="0">
                  <c:v>3000</c:v>
                </c:pt>
                <c:pt idx="1">
                  <c:v>7117</c:v>
                </c:pt>
                <c:pt idx="2">
                  <c:v>4150</c:v>
                </c:pt>
                <c:pt idx="3">
                  <c:v>427</c:v>
                </c:pt>
                <c:pt idx="4">
                  <c:v>1154</c:v>
                </c:pt>
                <c:pt idx="5">
                  <c:v>2004</c:v>
                </c:pt>
                <c:pt idx="6">
                  <c:v>3489</c:v>
                </c:pt>
                <c:pt idx="7">
                  <c:v>1274</c:v>
                </c:pt>
                <c:pt idx="8">
                  <c:v>531</c:v>
                </c:pt>
                <c:pt idx="9">
                  <c:v>265</c:v>
                </c:pt>
                <c:pt idx="10">
                  <c:v>112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0C-412C-AEC3-06B74911A2E4}"/>
            </c:ext>
          </c:extLst>
        </c:ser>
        <c:ser>
          <c:idx val="0"/>
          <c:order val="2"/>
          <c:tx>
            <c:strRef>
              <c:f>Sheet1!$C$1</c:f>
              <c:strCache>
                <c:ptCount val="1"/>
                <c:pt idx="0">
                  <c:v>RSTS</c:v>
                </c:pt>
              </c:strCache>
            </c:strRef>
          </c:tx>
          <c:spPr>
            <a:solidFill>
              <a:srgbClr val="193B65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2016*</c:v>
                </c:pt>
              </c:strCache>
            </c:strRef>
          </c:cat>
          <c:val>
            <c:numRef>
              <c:f>Sheet1!$C$2:$C$22</c:f>
              <c:numCache>
                <c:formatCode>_-* #,##0_-;\-* #,##0_-;_-* "-"??_-;_-@_-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93</c:v>
                </c:pt>
                <c:pt idx="4">
                  <c:v>9</c:v>
                </c:pt>
                <c:pt idx="5">
                  <c:v>45</c:v>
                </c:pt>
                <c:pt idx="6">
                  <c:v>35</c:v>
                </c:pt>
                <c:pt idx="7">
                  <c:v>13</c:v>
                </c:pt>
                <c:pt idx="8">
                  <c:v>65</c:v>
                </c:pt>
                <c:pt idx="9">
                  <c:v>21</c:v>
                </c:pt>
                <c:pt idx="10">
                  <c:v>12</c:v>
                </c:pt>
                <c:pt idx="11">
                  <c:v>12</c:v>
                </c:pt>
                <c:pt idx="12">
                  <c:v>4</c:v>
                </c:pt>
                <c:pt idx="13">
                  <c:v>20</c:v>
                </c:pt>
                <c:pt idx="14">
                  <c:v>28</c:v>
                </c:pt>
                <c:pt idx="15">
                  <c:v>6</c:v>
                </c:pt>
                <c:pt idx="16">
                  <c:v>41</c:v>
                </c:pt>
                <c:pt idx="17">
                  <c:v>8</c:v>
                </c:pt>
                <c:pt idx="18">
                  <c:v>13</c:v>
                </c:pt>
                <c:pt idx="19">
                  <c:v>23</c:v>
                </c:pt>
                <c:pt idx="2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0C-412C-AEC3-06B74911A2E4}"/>
            </c:ext>
          </c:extLst>
        </c:ser>
        <c:ser>
          <c:idx val="1"/>
          <c:order val="3"/>
          <c:tx>
            <c:strRef>
              <c:f>Sheet1!$D$1</c:f>
              <c:strCache>
                <c:ptCount val="1"/>
                <c:pt idx="0">
                  <c:v>Trawl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2016*</c:v>
                </c:pt>
              </c:strCache>
            </c:strRef>
          </c:cat>
          <c:val>
            <c:numRef>
              <c:f>Sheet1!$D$2:$D$22</c:f>
              <c:numCache>
                <c:formatCode>_-* #,##0_-;\-* #,##0_-;_-* "-"??_-;_-@_-</c:formatCode>
                <c:ptCount val="21"/>
                <c:pt idx="0">
                  <c:v>0</c:v>
                </c:pt>
                <c:pt idx="1">
                  <c:v>1866</c:v>
                </c:pt>
                <c:pt idx="2">
                  <c:v>3784</c:v>
                </c:pt>
                <c:pt idx="3">
                  <c:v>3452</c:v>
                </c:pt>
                <c:pt idx="4">
                  <c:v>3556</c:v>
                </c:pt>
                <c:pt idx="5">
                  <c:v>2933</c:v>
                </c:pt>
                <c:pt idx="6">
                  <c:v>2717</c:v>
                </c:pt>
                <c:pt idx="7">
                  <c:v>2580</c:v>
                </c:pt>
                <c:pt idx="8">
                  <c:v>2218</c:v>
                </c:pt>
                <c:pt idx="9">
                  <c:v>2040</c:v>
                </c:pt>
                <c:pt idx="10">
                  <c:v>1785</c:v>
                </c:pt>
                <c:pt idx="11">
                  <c:v>1775</c:v>
                </c:pt>
                <c:pt idx="12">
                  <c:v>1612</c:v>
                </c:pt>
                <c:pt idx="13">
                  <c:v>1268</c:v>
                </c:pt>
                <c:pt idx="14">
                  <c:v>1239</c:v>
                </c:pt>
                <c:pt idx="15">
                  <c:v>1142</c:v>
                </c:pt>
                <c:pt idx="16">
                  <c:v>1322</c:v>
                </c:pt>
                <c:pt idx="17">
                  <c:v>555</c:v>
                </c:pt>
                <c:pt idx="18">
                  <c:v>93</c:v>
                </c:pt>
                <c:pt idx="19">
                  <c:v>168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0C-412C-AEC3-06B74911A2E4}"/>
            </c:ext>
          </c:extLst>
        </c:ser>
        <c:ser>
          <c:idx val="2"/>
          <c:order val="4"/>
          <c:tx>
            <c:strRef>
              <c:f>Sheet1!$E$1</c:f>
              <c:strCache>
                <c:ptCount val="1"/>
                <c:pt idx="0">
                  <c:v>Longline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2016*</c:v>
                </c:pt>
              </c:strCache>
            </c:strRef>
          </c:cat>
          <c:val>
            <c:numRef>
              <c:f>Sheet1!$E$2:$E$22</c:f>
              <c:numCache>
                <c:formatCode>_-* #,##0_-;\-* #,##0_-;_-* "-"??_-;_-@_-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270</c:v>
                </c:pt>
                <c:pt idx="8">
                  <c:v>566</c:v>
                </c:pt>
                <c:pt idx="9">
                  <c:v>636</c:v>
                </c:pt>
                <c:pt idx="10">
                  <c:v>659</c:v>
                </c:pt>
                <c:pt idx="11">
                  <c:v>625</c:v>
                </c:pt>
                <c:pt idx="12">
                  <c:v>825</c:v>
                </c:pt>
                <c:pt idx="13">
                  <c:v>1173</c:v>
                </c:pt>
                <c:pt idx="14">
                  <c:v>1216</c:v>
                </c:pt>
                <c:pt idx="15">
                  <c:v>1317</c:v>
                </c:pt>
                <c:pt idx="16">
                  <c:v>1356</c:v>
                </c:pt>
                <c:pt idx="17">
                  <c:v>2116</c:v>
                </c:pt>
                <c:pt idx="18">
                  <c:v>2638</c:v>
                </c:pt>
                <c:pt idx="19">
                  <c:v>4219</c:v>
                </c:pt>
                <c:pt idx="20">
                  <c:v>3380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0C-412C-AEC3-06B74911A2E4}"/>
            </c:ext>
          </c:extLst>
        </c:ser>
        <c:ser>
          <c:idx val="3"/>
          <c:order val="5"/>
          <c:tx>
            <c:strRef>
              <c:f>Sheet1!$F$1</c:f>
              <c:strCache>
                <c:ptCount val="1"/>
                <c:pt idx="0">
                  <c:v>Trap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2016*</c:v>
                </c:pt>
              </c:strCache>
            </c:strRef>
          </c:cat>
          <c:val>
            <c:numRef>
              <c:f>Sheet1!$F$2:$F$22</c:f>
              <c:numCache>
                <c:formatCode>_-* #,##0_-;\-* #,##0_-;_-* "-"??_-;_-@_-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72</c:v>
                </c:pt>
                <c:pt idx="11">
                  <c:v>0</c:v>
                </c:pt>
                <c:pt idx="12">
                  <c:v>0</c:v>
                </c:pt>
                <c:pt idx="13">
                  <c:v>13</c:v>
                </c:pt>
                <c:pt idx="14">
                  <c:v>32</c:v>
                </c:pt>
                <c:pt idx="15">
                  <c:v>33</c:v>
                </c:pt>
                <c:pt idx="16">
                  <c:v>0</c:v>
                </c:pt>
                <c:pt idx="17">
                  <c:v>40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0C-412C-AEC3-06B74911A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4461704"/>
        <c:axId val="384463016"/>
      </c:barChart>
      <c:lineChart>
        <c:grouping val="standar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TAC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2016*</c:v>
                </c:pt>
              </c:strCache>
            </c:strRef>
          </c:cat>
          <c:val>
            <c:numRef>
              <c:f>Sheet1!$B$2:$B$22</c:f>
              <c:numCache>
                <c:formatCode>_-* #,##0_-;\-* #,##0_-;_-* "-"??_-;_-@_-</c:formatCode>
                <c:ptCount val="21"/>
                <c:pt idx="0">
                  <c:v>297</c:v>
                </c:pt>
                <c:pt idx="1">
                  <c:v>3800</c:v>
                </c:pt>
                <c:pt idx="2">
                  <c:v>3700</c:v>
                </c:pt>
                <c:pt idx="3">
                  <c:v>3690</c:v>
                </c:pt>
                <c:pt idx="4">
                  <c:v>3585</c:v>
                </c:pt>
                <c:pt idx="5">
                  <c:v>2995</c:v>
                </c:pt>
                <c:pt idx="6">
                  <c:v>2815</c:v>
                </c:pt>
                <c:pt idx="7">
                  <c:v>2879</c:v>
                </c:pt>
                <c:pt idx="8">
                  <c:v>2873</c:v>
                </c:pt>
                <c:pt idx="9">
                  <c:v>2787</c:v>
                </c:pt>
                <c:pt idx="10">
                  <c:v>2584</c:v>
                </c:pt>
                <c:pt idx="11">
                  <c:v>2427</c:v>
                </c:pt>
                <c:pt idx="12">
                  <c:v>2500</c:v>
                </c:pt>
                <c:pt idx="13">
                  <c:v>2500</c:v>
                </c:pt>
                <c:pt idx="14">
                  <c:v>2550</c:v>
                </c:pt>
                <c:pt idx="15">
                  <c:v>2550</c:v>
                </c:pt>
                <c:pt idx="16">
                  <c:v>2730</c:v>
                </c:pt>
                <c:pt idx="17">
                  <c:v>2730</c:v>
                </c:pt>
                <c:pt idx="18">
                  <c:v>2730</c:v>
                </c:pt>
                <c:pt idx="19">
                  <c:v>4410</c:v>
                </c:pt>
                <c:pt idx="20">
                  <c:v>3405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F0C-412C-AEC3-06B74911A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4461704"/>
        <c:axId val="384463016"/>
      </c:lineChart>
      <c:catAx>
        <c:axId val="384461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463016"/>
        <c:crosses val="autoZero"/>
        <c:auto val="1"/>
        <c:lblAlgn val="ctr"/>
        <c:lblOffset val="100"/>
        <c:noMultiLvlLbl val="0"/>
      </c:catAx>
      <c:valAx>
        <c:axId val="384463016"/>
        <c:scaling>
          <c:orientation val="minMax"/>
          <c:max val="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Tonnes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461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4CCD5-AC9B-4F74-B362-653F12F6F65D}" type="datetimeFigureOut">
              <a:rPr lang="en-AU" smtClean="0"/>
              <a:t>18/03/2016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6A567-61AD-49C1-B60E-59BFE1B862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676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A567-61AD-49C1-B60E-59BFE1B8623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5554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A567-61AD-49C1-B60E-59BFE1B8623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37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A567-61AD-49C1-B60E-59BFE1B8623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833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6A567-61AD-49C1-B60E-59BFE1B8623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293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7CC-DBE3-4349-A59B-6E94A6DE3B3C}" type="datetimeFigureOut">
              <a:rPr lang="en-AU" smtClean="0"/>
              <a:t>18/03/2016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1CB7-39CC-40BA-B6BE-6D9DC83E9FF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7CC-DBE3-4349-A59B-6E94A6DE3B3C}" type="datetimeFigureOut">
              <a:rPr lang="en-AU" smtClean="0"/>
              <a:t>18/03/2016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1CB7-39CC-40BA-B6BE-6D9DC83E9FF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7CC-DBE3-4349-A59B-6E94A6DE3B3C}" type="datetimeFigureOut">
              <a:rPr lang="en-AU" smtClean="0"/>
              <a:t>18/03/2016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1CB7-39CC-40BA-B6BE-6D9DC83E9FF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7CC-DBE3-4349-A59B-6E94A6DE3B3C}" type="datetimeFigureOut">
              <a:rPr lang="en-AU" smtClean="0"/>
              <a:t>18/03/2016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1CB7-39CC-40BA-B6BE-6D9DC83E9FF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7CC-DBE3-4349-A59B-6E94A6DE3B3C}" type="datetimeFigureOut">
              <a:rPr lang="en-AU" smtClean="0"/>
              <a:t>18/03/2016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1CB7-39CC-40BA-B6BE-6D9DC83E9FF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7CC-DBE3-4349-A59B-6E94A6DE3B3C}" type="datetimeFigureOut">
              <a:rPr lang="en-AU" smtClean="0"/>
              <a:t>18/03/2016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1CB7-39CC-40BA-B6BE-6D9DC83E9FF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7CC-DBE3-4349-A59B-6E94A6DE3B3C}" type="datetimeFigureOut">
              <a:rPr lang="en-AU" smtClean="0"/>
              <a:t>18/03/2016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1CB7-39CC-40BA-B6BE-6D9DC83E9FF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7CC-DBE3-4349-A59B-6E94A6DE3B3C}" type="datetimeFigureOut">
              <a:rPr lang="en-AU" smtClean="0"/>
              <a:t>18/03/2016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1CB7-39CC-40BA-B6BE-6D9DC83E9FF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7CC-DBE3-4349-A59B-6E94A6DE3B3C}" type="datetimeFigureOut">
              <a:rPr lang="en-AU" smtClean="0"/>
              <a:t>18/03/2016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1CB7-39CC-40BA-B6BE-6D9DC83E9FF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7CC-DBE3-4349-A59B-6E94A6DE3B3C}" type="datetimeFigureOut">
              <a:rPr lang="en-AU" smtClean="0"/>
              <a:t>18/03/2016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1CB7-39CC-40BA-B6BE-6D9DC83E9FF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7CC-DBE3-4349-A59B-6E94A6DE3B3C}" type="datetimeFigureOut">
              <a:rPr lang="en-AU" smtClean="0"/>
              <a:t>18/03/2016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1CB7-39CC-40BA-B6BE-6D9DC83E9FF4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6000"/>
            <a:lum/>
          </a:blip>
          <a:srcRect/>
          <a:stretch>
            <a:fillRect l="-24000" t="-18000" r="-28000" b="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5F7CC-DBE3-4349-A59B-6E94A6DE3B3C}" type="datetimeFigureOut">
              <a:rPr lang="en-AU" smtClean="0"/>
              <a:t>18/03/2016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1CB7-39CC-40BA-B6BE-6D9DC83E9FF4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6000"/>
            <a:lum/>
          </a:blip>
          <a:srcRect/>
          <a:stretch>
            <a:fillRect l="-24000" t="-17000" r="-28000" b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ustral Fisheries logo.jpg"/>
          <p:cNvPicPr>
            <a:picLocks noChangeAspect="1"/>
          </p:cNvPicPr>
          <p:nvPr/>
        </p:nvPicPr>
        <p:blipFill>
          <a:blip r:embed="rId4" cstate="print"/>
          <a:srcRect l="-3865" t="-2994" r="-10128"/>
          <a:stretch>
            <a:fillRect/>
          </a:stretch>
        </p:blipFill>
        <p:spPr>
          <a:xfrm>
            <a:off x="7799924" y="6165304"/>
            <a:ext cx="1344076" cy="6206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165304"/>
            <a:ext cx="7740352" cy="692696"/>
          </a:xfrm>
          <a:prstGeom prst="rect">
            <a:avLst/>
          </a:prstGeom>
          <a:solidFill>
            <a:srgbClr val="193B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107504" y="623731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Austral Fisheries Pty Ltd  |  Level 4, 50 Oxford Close, West </a:t>
            </a:r>
            <a:r>
              <a:rPr lang="en-US" sz="1400" dirty="0" err="1">
                <a:solidFill>
                  <a:schemeClr val="bg1"/>
                </a:solidFill>
              </a:rPr>
              <a:t>Leederville</a:t>
            </a:r>
            <a:r>
              <a:rPr lang="en-US" sz="1400" dirty="0">
                <a:solidFill>
                  <a:schemeClr val="bg1"/>
                </a:solidFill>
              </a:rPr>
              <a:t>, WA, 6007  |  +61 (08) 9217 0100   austral@australfisheries.com.au       |      australfisheries.com.au      |      facebook.com/</a:t>
            </a:r>
            <a:r>
              <a:rPr lang="en-US" sz="1400" dirty="0" err="1">
                <a:solidFill>
                  <a:schemeClr val="bg1"/>
                </a:solidFill>
              </a:rPr>
              <a:t>australfisheries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" y="442123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/>
              <a:t>COLTO Depredation Workshop – March 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0" y="1109175"/>
            <a:ext cx="270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chemeClr val="tx2"/>
                </a:solidFill>
              </a:rPr>
              <a:t>Rhys Arangio</a:t>
            </a:r>
            <a:br>
              <a:rPr lang="en-AU" sz="2800" b="1" dirty="0">
                <a:solidFill>
                  <a:schemeClr val="tx2"/>
                </a:solidFill>
              </a:rPr>
            </a:br>
            <a:r>
              <a:rPr lang="en-AU" sz="2800" b="1" dirty="0">
                <a:solidFill>
                  <a:schemeClr val="tx2"/>
                </a:solidFill>
              </a:rPr>
              <a:t>Austral Fisheries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3648" y="4800421"/>
            <a:ext cx="91676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Heard Island </a:t>
            </a:r>
            <a:r>
              <a:rPr lang="en-AU" sz="3600" b="1" dirty="0" err="1"/>
              <a:t>Toothfish</a:t>
            </a:r>
            <a:r>
              <a:rPr lang="en-AU" sz="3600" b="1" dirty="0"/>
              <a:t> Fishery:</a:t>
            </a:r>
            <a:br>
              <a:rPr lang="en-AU" sz="3600" b="1" dirty="0"/>
            </a:br>
            <a:r>
              <a:rPr lang="en-AU" sz="3600" b="1" dirty="0"/>
              <a:t>Background and Depredation Summary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4621"/>
            <a:ext cx="9144000" cy="28287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6000"/>
            <a:lum/>
          </a:blip>
          <a:srcRect/>
          <a:stretch>
            <a:fillRect l="-24000" t="-17000" r="-28000" b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ustral Fisheries logo.jpg"/>
          <p:cNvPicPr>
            <a:picLocks noChangeAspect="1"/>
          </p:cNvPicPr>
          <p:nvPr/>
        </p:nvPicPr>
        <p:blipFill>
          <a:blip r:embed="rId4" cstate="print"/>
          <a:srcRect l="-3865" t="-2994" r="-10128"/>
          <a:stretch>
            <a:fillRect/>
          </a:stretch>
        </p:blipFill>
        <p:spPr>
          <a:xfrm>
            <a:off x="7799924" y="6165304"/>
            <a:ext cx="1344076" cy="6206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165304"/>
            <a:ext cx="7740352" cy="692696"/>
          </a:xfrm>
          <a:prstGeom prst="rect">
            <a:avLst/>
          </a:prstGeom>
          <a:solidFill>
            <a:srgbClr val="193B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107504" y="623731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Austral Fisheries Pty Ltd  |  Level 4, 50 Oxford Close, West </a:t>
            </a:r>
            <a:r>
              <a:rPr lang="en-US" sz="1400" dirty="0" err="1">
                <a:solidFill>
                  <a:schemeClr val="bg1"/>
                </a:solidFill>
              </a:rPr>
              <a:t>Leederville</a:t>
            </a:r>
            <a:r>
              <a:rPr lang="en-US" sz="1400" dirty="0">
                <a:solidFill>
                  <a:schemeClr val="bg1"/>
                </a:solidFill>
              </a:rPr>
              <a:t>, WA, 6007  |  +61 (08) 9217 0100   austral@australfisheries.com.au       |      australfisheries.com.au      |      facebook.com/</a:t>
            </a:r>
            <a:r>
              <a:rPr lang="en-US" sz="1400" dirty="0" err="1">
                <a:solidFill>
                  <a:schemeClr val="bg1"/>
                </a:solidFill>
              </a:rPr>
              <a:t>australfisheries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25" y="990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Heard Island </a:t>
            </a:r>
            <a:r>
              <a:rPr lang="en-AU" sz="3600" b="1" dirty="0" err="1"/>
              <a:t>Toothfish</a:t>
            </a:r>
            <a:r>
              <a:rPr lang="en-AU" sz="3600" b="1" dirty="0"/>
              <a:t> Fishery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8939"/>
            <a:ext cx="5000625" cy="3783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94" y="1708939"/>
            <a:ext cx="5041396" cy="37830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4800" y="47244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3276600" y="49530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51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25" y="990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Heard Island </a:t>
            </a:r>
            <a:r>
              <a:rPr lang="en-AU" sz="3600" b="1" dirty="0" err="1"/>
              <a:t>Toothfish</a:t>
            </a:r>
            <a:r>
              <a:rPr lang="en-AU" sz="3600" b="1" dirty="0"/>
              <a:t> Fishery - History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636931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Two major quota holders - Austral Fisheries and Australian Longline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2 trawl vessels only, until 2003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Transition to longline finalised in 2014, with only minor trawl catch from RSTS and bycatch from Icefish fishery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Currently 3 </a:t>
            </a:r>
            <a:r>
              <a:rPr lang="en-AU" dirty="0" err="1"/>
              <a:t>longliners</a:t>
            </a:r>
            <a:r>
              <a:rPr lang="en-AU" dirty="0"/>
              <a:t>, plus 1 dual purpose </a:t>
            </a:r>
            <a:r>
              <a:rPr lang="en-AU" dirty="0" err="1"/>
              <a:t>longliner</a:t>
            </a:r>
            <a:r>
              <a:rPr lang="en-AU" dirty="0"/>
              <a:t>-trawler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2016 TAC 3405t.  Expect all longline except RSTS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052894"/>
              </p:ext>
            </p:extLst>
          </p:nvPr>
        </p:nvGraphicFramePr>
        <p:xfrm>
          <a:off x="0" y="3391257"/>
          <a:ext cx="9144000" cy="3466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305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ustral Fisheries logo.jpg"/>
          <p:cNvPicPr>
            <a:picLocks noChangeAspect="1"/>
          </p:cNvPicPr>
          <p:nvPr/>
        </p:nvPicPr>
        <p:blipFill>
          <a:blip r:embed="rId2" cstate="print"/>
          <a:srcRect l="-3865" t="-2994" r="-10128"/>
          <a:stretch>
            <a:fillRect/>
          </a:stretch>
        </p:blipFill>
        <p:spPr>
          <a:xfrm>
            <a:off x="7799924" y="6165304"/>
            <a:ext cx="1344076" cy="6206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165304"/>
            <a:ext cx="7740352" cy="692696"/>
          </a:xfrm>
          <a:prstGeom prst="rect">
            <a:avLst/>
          </a:prstGeom>
          <a:solidFill>
            <a:srgbClr val="193B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107504" y="623731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Austral Fisheries Pty Ltd  |  Level 4, 50 Oxford Close, West </a:t>
            </a:r>
            <a:r>
              <a:rPr lang="en-US" sz="1400" dirty="0" err="1">
                <a:solidFill>
                  <a:schemeClr val="bg1"/>
                </a:solidFill>
              </a:rPr>
              <a:t>Leederville</a:t>
            </a:r>
            <a:r>
              <a:rPr lang="en-US" sz="1400" dirty="0">
                <a:solidFill>
                  <a:schemeClr val="bg1"/>
                </a:solidFill>
              </a:rPr>
              <a:t>, WA, 6007  |  +61 (08) 9217 0100   austral@australfisheries.com.au       |      australfisheries.com.au      |      facebook.com/</a:t>
            </a:r>
            <a:r>
              <a:rPr lang="en-US" sz="1400" dirty="0" err="1">
                <a:solidFill>
                  <a:schemeClr val="bg1"/>
                </a:solidFill>
              </a:rPr>
              <a:t>australfisheries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8634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Heard Island </a:t>
            </a:r>
            <a:r>
              <a:rPr lang="en-AU" sz="3600" b="1" dirty="0" err="1"/>
              <a:t>Toothfish</a:t>
            </a:r>
            <a:r>
              <a:rPr lang="en-AU" sz="3600" b="1" dirty="0"/>
              <a:t> Fishery – Depredation History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7552" y="2218148"/>
            <a:ext cx="80577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Began 2011 – Sperm whales only – Groups of 1 to 6.   Seasonal:  April to July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Linked to expanding longline fleet and season?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Saw 1 Killer whale in 2014, and 1 pod in 2015 – no depredation noticed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Whale sighting rate relatively 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Have not calculated depredation rate or quantity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Kerguelen fishery so close yet bigger problem</a:t>
            </a:r>
          </a:p>
          <a:p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95" y="3413760"/>
            <a:ext cx="3264638" cy="2654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114800"/>
            <a:ext cx="495815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/>
              <a:t>Heard Island Season length</a:t>
            </a:r>
          </a:p>
          <a:p>
            <a:endParaRPr lang="en-AU" sz="100" b="1" dirty="0"/>
          </a:p>
          <a:p>
            <a:r>
              <a:rPr lang="en-AU" b="1" dirty="0"/>
              <a:t>Dec Jan Feb Mar Apr May Jun Jul Aug Sep Oct Nov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8400" y="5140907"/>
            <a:ext cx="1752600" cy="315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Core Longline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1200" y="5554061"/>
            <a:ext cx="3200400" cy="33378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Extended Longline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8600" y="4114800"/>
            <a:ext cx="5127711" cy="1828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362952" y="4754425"/>
            <a:ext cx="4818648" cy="2946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Trawl   /   Traps</a:t>
            </a:r>
          </a:p>
        </p:txBody>
      </p:sp>
    </p:spTree>
    <p:extLst>
      <p:ext uri="{BB962C8B-B14F-4D97-AF65-F5344CB8AC3E}">
        <p14:creationId xmlns:p14="http://schemas.microsoft.com/office/powerpoint/2010/main" val="285181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79582" y="3000299"/>
            <a:ext cx="586918" cy="5811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7740352" y="3000299"/>
            <a:ext cx="679692" cy="5811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 descr="Austral Fisheries logo.jpg"/>
          <p:cNvPicPr>
            <a:picLocks noChangeAspect="1"/>
          </p:cNvPicPr>
          <p:nvPr/>
        </p:nvPicPr>
        <p:blipFill>
          <a:blip r:embed="rId3" cstate="print"/>
          <a:srcRect l="-3865" t="-2994" r="-10128"/>
          <a:stretch>
            <a:fillRect/>
          </a:stretch>
        </p:blipFill>
        <p:spPr>
          <a:xfrm>
            <a:off x="7799924" y="6165304"/>
            <a:ext cx="1344076" cy="6206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165304"/>
            <a:ext cx="7740352" cy="692696"/>
          </a:xfrm>
          <a:prstGeom prst="rect">
            <a:avLst/>
          </a:prstGeom>
          <a:solidFill>
            <a:srgbClr val="193B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107504" y="623731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Austral Fisheries Pty Ltd  |  Level 4, 50 Oxford Close, West </a:t>
            </a:r>
            <a:r>
              <a:rPr lang="en-US" sz="1400" dirty="0" err="1">
                <a:solidFill>
                  <a:schemeClr val="bg1"/>
                </a:solidFill>
              </a:rPr>
              <a:t>Leederville</a:t>
            </a:r>
            <a:r>
              <a:rPr lang="en-US" sz="1400" dirty="0">
                <a:solidFill>
                  <a:schemeClr val="bg1"/>
                </a:solidFill>
              </a:rPr>
              <a:t>, WA, 6007  |  +61 (08) 9217 0100   austral@australfisheries.com.au       |      australfisheries.com.au      |      facebook.com/</a:t>
            </a:r>
            <a:r>
              <a:rPr lang="en-US" sz="1400" dirty="0" err="1">
                <a:solidFill>
                  <a:schemeClr val="bg1"/>
                </a:solidFill>
              </a:rPr>
              <a:t>australfisheries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90600"/>
            <a:ext cx="8634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Heard Island </a:t>
            </a:r>
            <a:r>
              <a:rPr lang="en-AU" sz="3600" b="1" dirty="0" err="1"/>
              <a:t>Toothfish</a:t>
            </a:r>
            <a:r>
              <a:rPr lang="en-AU" sz="3600" b="1" dirty="0"/>
              <a:t> Fishery – </a:t>
            </a:r>
            <a:br>
              <a:rPr lang="en-AU" sz="3600" b="1" dirty="0"/>
            </a:br>
            <a:r>
              <a:rPr lang="en-AU" sz="3600" b="1" dirty="0"/>
              <a:t>Whale sighting 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575302"/>
            <a:ext cx="871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*</a:t>
            </a:r>
            <a:r>
              <a:rPr lang="en-AU" b="1" dirty="0"/>
              <a:t>Mitigation</a:t>
            </a:r>
            <a:r>
              <a:rPr lang="en-AU" dirty="0"/>
              <a:t> - In 2013, industry began voluntary move on measures upon whale sightings.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11260" y="2976201"/>
            <a:ext cx="708682" cy="2032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/>
              <a:t># LL </a:t>
            </a:r>
            <a:br>
              <a:rPr lang="en-AU" sz="1400" b="1" dirty="0"/>
            </a:br>
            <a:r>
              <a:rPr lang="en-AU" sz="1400" b="1" dirty="0"/>
              <a:t>vessels</a:t>
            </a:r>
            <a:br>
              <a:rPr lang="en-AU" sz="1400" b="1" dirty="0"/>
            </a:br>
            <a:endParaRPr lang="en-AU" sz="900" b="1" dirty="0"/>
          </a:p>
          <a:p>
            <a:r>
              <a:rPr lang="en-AU" b="1" dirty="0"/>
              <a:t>   2</a:t>
            </a:r>
          </a:p>
          <a:p>
            <a:r>
              <a:rPr lang="en-AU" b="1" dirty="0"/>
              <a:t>   2</a:t>
            </a:r>
          </a:p>
          <a:p>
            <a:r>
              <a:rPr lang="en-AU" b="1" dirty="0"/>
              <a:t>   3</a:t>
            </a:r>
          </a:p>
          <a:p>
            <a:r>
              <a:rPr lang="en-AU" b="1" dirty="0"/>
              <a:t>   3</a:t>
            </a:r>
          </a:p>
          <a:p>
            <a:r>
              <a:rPr lang="en-AU" b="1" dirty="0"/>
              <a:t>   5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0352" y="3001601"/>
            <a:ext cx="679692" cy="224773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8435216" y="2976201"/>
            <a:ext cx="587020" cy="2046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/>
              <a:t>% LL </a:t>
            </a:r>
            <a:br>
              <a:rPr lang="en-AU" sz="1400" b="1" dirty="0"/>
            </a:br>
            <a:r>
              <a:rPr lang="en-AU" sz="1400" b="1" dirty="0"/>
              <a:t>catch</a:t>
            </a:r>
            <a:br>
              <a:rPr lang="en-AU" sz="1400" b="1" dirty="0"/>
            </a:br>
            <a:endParaRPr lang="en-AU" sz="900" b="1" dirty="0"/>
          </a:p>
          <a:p>
            <a:r>
              <a:rPr lang="en-AU" b="1" dirty="0"/>
              <a:t>52%</a:t>
            </a:r>
          </a:p>
          <a:p>
            <a:r>
              <a:rPr lang="en-AU" b="1" dirty="0"/>
              <a:t>50%</a:t>
            </a:r>
          </a:p>
          <a:p>
            <a:r>
              <a:rPr lang="en-AU" b="1" dirty="0"/>
              <a:t>78%</a:t>
            </a:r>
          </a:p>
          <a:p>
            <a:r>
              <a:rPr lang="en-AU" b="1" dirty="0"/>
              <a:t>97%</a:t>
            </a:r>
          </a:p>
          <a:p>
            <a:r>
              <a:rPr lang="en-AU" b="1" dirty="0"/>
              <a:t>97%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1350"/>
          <a:stretch/>
        </p:blipFill>
        <p:spPr>
          <a:xfrm>
            <a:off x="107504" y="2296184"/>
            <a:ext cx="7588584" cy="30584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464308" y="3000299"/>
            <a:ext cx="602192" cy="224773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7738533" y="3581400"/>
            <a:ext cx="18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38533" y="3581400"/>
            <a:ext cx="68140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464308" y="3581400"/>
            <a:ext cx="6021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9600" y="41156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2965315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(Longline season)</a:t>
            </a:r>
          </a:p>
        </p:txBody>
      </p:sp>
    </p:spTree>
    <p:extLst>
      <p:ext uri="{BB962C8B-B14F-4D97-AF65-F5344CB8AC3E}">
        <p14:creationId xmlns:p14="http://schemas.microsoft.com/office/powerpoint/2010/main" val="369990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8683" r="13446" b="6180"/>
          <a:stretch/>
        </p:blipFill>
        <p:spPr>
          <a:xfrm>
            <a:off x="0" y="1975024"/>
            <a:ext cx="9144000" cy="4164820"/>
          </a:xfrm>
          <a:prstGeom prst="rect">
            <a:avLst/>
          </a:prstGeom>
        </p:spPr>
      </p:pic>
      <p:pic>
        <p:nvPicPr>
          <p:cNvPr id="4" name="Picture 3" descr="Austral Fisheries logo.jpg"/>
          <p:cNvPicPr>
            <a:picLocks noChangeAspect="1"/>
          </p:cNvPicPr>
          <p:nvPr/>
        </p:nvPicPr>
        <p:blipFill>
          <a:blip r:embed="rId3" cstate="print"/>
          <a:srcRect l="-3865" t="-2994" r="-10128"/>
          <a:stretch>
            <a:fillRect/>
          </a:stretch>
        </p:blipFill>
        <p:spPr>
          <a:xfrm>
            <a:off x="7799924" y="6165304"/>
            <a:ext cx="1344076" cy="6206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165304"/>
            <a:ext cx="7740352" cy="692696"/>
          </a:xfrm>
          <a:prstGeom prst="rect">
            <a:avLst/>
          </a:prstGeom>
          <a:solidFill>
            <a:srgbClr val="193B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107504" y="623731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Austral Fisheries Pty Ltd  |  Level 4, 50 Oxford Close, West </a:t>
            </a:r>
            <a:r>
              <a:rPr lang="en-US" sz="1400" dirty="0" err="1">
                <a:solidFill>
                  <a:schemeClr val="bg1"/>
                </a:solidFill>
              </a:rPr>
              <a:t>Leederville</a:t>
            </a:r>
            <a:r>
              <a:rPr lang="en-US" sz="1400" dirty="0">
                <a:solidFill>
                  <a:schemeClr val="bg1"/>
                </a:solidFill>
              </a:rPr>
              <a:t>, WA, 6007  |  +61 (08) 9217 0100   austral@australfisheries.com.au       |      australfisheries.com.au      |      facebook.com/</a:t>
            </a:r>
            <a:r>
              <a:rPr lang="en-US" sz="1400" dirty="0" err="1">
                <a:solidFill>
                  <a:schemeClr val="bg1"/>
                </a:solidFill>
              </a:rPr>
              <a:t>australfisheries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25" y="990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Heard Island </a:t>
            </a:r>
            <a:r>
              <a:rPr lang="en-AU" sz="3600" b="1" dirty="0" err="1"/>
              <a:t>Toothfish</a:t>
            </a:r>
            <a:r>
              <a:rPr lang="en-AU" sz="3600" b="1" dirty="0"/>
              <a:t> Fishery – </a:t>
            </a:r>
            <a:br>
              <a:rPr lang="en-AU" sz="3600" b="1" dirty="0"/>
            </a:br>
            <a:r>
              <a:rPr lang="en-AU" sz="3600" b="1" dirty="0"/>
              <a:t>Depredation data records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100" y="2240419"/>
            <a:ext cx="830580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Began photo ID in 2013 – comparing with French ID catalogue.  No matches to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AFMA Observer records: date, </a:t>
            </a:r>
            <a:r>
              <a:rPr lang="en-AU" dirty="0" err="1"/>
              <a:t>spp</a:t>
            </a:r>
            <a:r>
              <a:rPr lang="en-AU" dirty="0"/>
              <a:t>, position, number, dep evidence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Geographic mapping – early results indicate possible: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West to East movement from April to July?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Preference for deeper slopes of plateau?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What next?       Listening stations to detect presence/absence?</a:t>
            </a:r>
          </a:p>
        </p:txBody>
      </p:sp>
    </p:spTree>
    <p:extLst>
      <p:ext uri="{BB962C8B-B14F-4D97-AF65-F5344CB8AC3E}">
        <p14:creationId xmlns:p14="http://schemas.microsoft.com/office/powerpoint/2010/main" val="344182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ustral Fisheries logo.jpg"/>
          <p:cNvPicPr>
            <a:picLocks noChangeAspect="1"/>
          </p:cNvPicPr>
          <p:nvPr/>
        </p:nvPicPr>
        <p:blipFill>
          <a:blip r:embed="rId2" cstate="print"/>
          <a:srcRect l="-3865" t="-2994" r="-10128"/>
          <a:stretch>
            <a:fillRect/>
          </a:stretch>
        </p:blipFill>
        <p:spPr>
          <a:xfrm>
            <a:off x="7799924" y="6165304"/>
            <a:ext cx="1344076" cy="6206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165304"/>
            <a:ext cx="7740352" cy="692696"/>
          </a:xfrm>
          <a:prstGeom prst="rect">
            <a:avLst/>
          </a:prstGeom>
          <a:solidFill>
            <a:srgbClr val="193B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107504" y="623731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Austral Fisheries Pty Ltd  |  Level 4, 50 Oxford Close, West </a:t>
            </a:r>
            <a:r>
              <a:rPr lang="en-US" sz="1400" dirty="0" err="1">
                <a:solidFill>
                  <a:schemeClr val="bg1"/>
                </a:solidFill>
              </a:rPr>
              <a:t>Leederville</a:t>
            </a:r>
            <a:r>
              <a:rPr lang="en-US" sz="1400" dirty="0">
                <a:solidFill>
                  <a:schemeClr val="bg1"/>
                </a:solidFill>
              </a:rPr>
              <a:t>, WA, 6007  |  +61 (08) 9217 0100   austral@australfisheries.com.au       |      australfisheries.com.au      |      facebook.com/</a:t>
            </a:r>
            <a:r>
              <a:rPr lang="en-US" sz="1400" dirty="0" err="1">
                <a:solidFill>
                  <a:schemeClr val="bg1"/>
                </a:solidFill>
              </a:rPr>
              <a:t>australfisheries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90600"/>
            <a:ext cx="8634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/>
              <a:t>Thank you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3" y="1739419"/>
            <a:ext cx="6525834" cy="36707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996" y="5603086"/>
            <a:ext cx="7533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Thanks to Dirk </a:t>
            </a:r>
            <a:r>
              <a:rPr lang="en-AU" sz="1600" dirty="0" err="1"/>
              <a:t>Welsford</a:t>
            </a:r>
            <a:r>
              <a:rPr lang="en-AU" sz="1600" dirty="0"/>
              <a:t>, Australian Antarctic Division, for summarising fishery-wide data</a:t>
            </a:r>
          </a:p>
        </p:txBody>
      </p:sp>
    </p:spTree>
    <p:extLst>
      <p:ext uri="{BB962C8B-B14F-4D97-AF65-F5344CB8AC3E}">
        <p14:creationId xmlns:p14="http://schemas.microsoft.com/office/powerpoint/2010/main" val="84725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Austral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Austral Powerpoint Template</Template>
  <TotalTime>346</TotalTime>
  <Words>478</Words>
  <Application>Microsoft Office PowerPoint</Application>
  <PresentationFormat>On-screen Show (4:3)</PresentationFormat>
  <Paragraphs>60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Austral 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RArangio</dc:creator>
  <cp:lastModifiedBy>Rhys Arangio</cp:lastModifiedBy>
  <cp:revision>36</cp:revision>
  <dcterms:created xsi:type="dcterms:W3CDTF">2015-06-29T06:40:18Z</dcterms:created>
  <dcterms:modified xsi:type="dcterms:W3CDTF">2016-03-18T20:50:54Z</dcterms:modified>
</cp:coreProperties>
</file>