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1" autoAdjust="0"/>
    <p:restoredTop sz="94660"/>
  </p:normalViewPr>
  <p:slideViewPr>
    <p:cSldViewPr>
      <p:cViewPr varScale="1">
        <p:scale>
          <a:sx n="62" d="100"/>
          <a:sy n="62" d="100"/>
        </p:scale>
        <p:origin x="-130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1143000" y="685800"/>
            <a:ext cx="4572000" cy="3429000"/>
          </a:xfrm>
          <a:prstGeom prst="rect">
            <a:avLst/>
          </a:prstGeom>
        </p:spPr>
        <p:txBody>
          <a:bodyPr/>
          <a:lstStyle/>
          <a:p>
            <a:endParaRPr/>
          </a:p>
        </p:txBody>
      </p:sp>
      <p:sp>
        <p:nvSpPr>
          <p:cNvPr id="217" name="Shape 2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34951492"/>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Jeff intro himself and ALFA.  </a:t>
            </a:r>
          </a:p>
          <a:p>
            <a:r>
              <a:t>Jeff Fishing experience</a:t>
            </a:r>
          </a:p>
          <a:p>
            <a:r>
              <a:t>ALFA is based in SE Alaska, Approx 100 members working as vessel owners, operators and crew in sablefish and halibut fisheries in all areas of the GOA and BSAI. Many members are diversified and also fish for salmon our members fish.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We started with trying to get basic information on how many whales were depredation on sablefish boats, do they have distinguishing characters that help us tell them apart, how deep are the diving when working the gear, how do they locate the sablefish, how do they locate boats etc.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a:lnSpc>
                <a:spcPct val="90000"/>
              </a:lnSpc>
              <a:spcBef>
                <a:spcPts val="300"/>
              </a:spcBef>
              <a:defRPr sz="1000"/>
            </a:pPr>
            <a:r>
              <a:t>To address roblems caused by sperm whales, fishermen approached university scientist  and fishery managers 12 years ago to work collaboratively on this problem.  Result was formation of SEASWAP.  SEASWAP collaboration has grown ove rthe years to now include scientists form Scripps Inst of oceanography, AK sea Life Center. SSSC, CBAFS, Hawaiian longline fishermen working on false killer whale problems etc. </a:t>
            </a:r>
          </a:p>
          <a:p>
            <a:pPr>
              <a:lnSpc>
                <a:spcPct val="90000"/>
              </a:lnSpc>
              <a:spcBef>
                <a:spcPts val="300"/>
              </a:spcBef>
              <a:defRPr sz="1000"/>
            </a:pPr>
            <a:endParaRPr/>
          </a:p>
          <a:p>
            <a:pPr>
              <a:lnSpc>
                <a:spcPct val="90000"/>
              </a:lnSpc>
              <a:spcBef>
                <a:spcPts val="300"/>
              </a:spcBef>
              <a:defRPr sz="1000"/>
            </a:pPr>
            <a:endParaRPr/>
          </a:p>
          <a:p>
            <a:pPr>
              <a:lnSpc>
                <a:spcPct val="90000"/>
              </a:lnSpc>
              <a:spcBef>
                <a:spcPts val="300"/>
              </a:spcBef>
              <a:defRPr sz="1000"/>
            </a:pPr>
            <a:r>
              <a:t>Jan will tell you more about SEASWAP and I will come back at end to talk about the SEASWAP approach and what our next steps 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pPr>
              <a:defRPr>
                <a:latin typeface="Arial"/>
                <a:ea typeface="Arial"/>
                <a:cs typeface="Arial"/>
                <a:sym typeface="Arial"/>
              </a:defRPr>
            </a:pPr>
            <a:r>
              <a:t>Fishermen first approached ADFG groundfish manager Tory O’Connell in Sitka in the 1980s with reports of sperm whales near their boats, and later suggesting sperm whales might be loitering and taking some of their offal or spin-off. This turned into whales taking fish straight from the gear as it was hauled. </a:t>
            </a:r>
          </a:p>
          <a:p>
            <a:pPr>
              <a:defRPr>
                <a:latin typeface="Arial"/>
                <a:ea typeface="Arial"/>
                <a:cs typeface="Arial"/>
                <a:sym typeface="Arial"/>
              </a:defRPr>
            </a:pPr>
            <a:r>
              <a:t>By the 90s, Tory brought the issue to Sitka whale biologist Jan Straley, and they began to look for funding. With the help of Alaska Longline Fishermen’s Association director Linda Behnken and other fishermen, by 2003 the project was funded and SEASWAP was born.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a:lnSpc>
                <a:spcPct val="90000"/>
              </a:lnSpc>
              <a:spcBef>
                <a:spcPts val="300"/>
              </a:spcBef>
              <a:defRPr sz="1000"/>
            </a:pPr>
            <a:r>
              <a:t>Alaska is a big place---compare with Chile, Sablefish in AK is considered a single stock management with separate apportionments and management restrictions assigned to  XX sub-regions.  Assessment is done with a dedicated annual longline survey.  Each sub-regions has between XX and XX stations</a:t>
            </a:r>
          </a:p>
          <a:p>
            <a:pPr>
              <a:lnSpc>
                <a:spcPct val="90000"/>
              </a:lnSpc>
              <a:spcBef>
                <a:spcPts val="300"/>
              </a:spcBef>
              <a:defRPr sz="1000"/>
            </a:pPr>
            <a:endParaRPr/>
          </a:p>
          <a:p>
            <a:pPr>
              <a:lnSpc>
                <a:spcPct val="90000"/>
              </a:lnSpc>
              <a:spcBef>
                <a:spcPts val="300"/>
              </a:spcBef>
              <a:defRPr sz="1000"/>
            </a:pPr>
            <a:r>
              <a:t>Sperm whale interactions occur mostly in eastern ½ of GOA. Depredation occurred on only a small percentage of sets and sperm whales take a small to medium percentage of fish when depredating. Killer whale depredation courres mostly on western ½ of areas.  Killer whales take a high % of fish when depredating.  Megan will talk more about killer whales.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smtClean="0"/>
              <a:t>A majority of the sablefish longline fishery is fished in federal waters along the edge of the continental shelf curving about 3100 miles (5000 km) along the coast of Alaska. Some sablefish longlining also occurs in AK state waters. </a:t>
            </a:r>
          </a:p>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smtClean="0"/>
          </a:p>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smtClean="0"/>
              <a:t>About 90% of sablefish caught in AK is by the longline fishery</a:t>
            </a:r>
            <a:endParaRPr lang="en-US" dirty="0">
              <a:latin typeface="Arial"/>
              <a:ea typeface="Arial"/>
              <a:cs typeface="Arial"/>
              <a:sym typeface="Arial"/>
            </a:endParaRPr>
          </a:p>
        </p:txBody>
      </p:sp>
    </p:spTree>
    <p:extLst>
      <p:ext uri="{BB962C8B-B14F-4D97-AF65-F5344CB8AC3E}">
        <p14:creationId xmlns:p14="http://schemas.microsoft.com/office/powerpoint/2010/main" val="49238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t>Sablefish fishery has existed for a long time and gone through several abundance cycles.  It is successfully managed.  Peaks are caused by strong recruitment events such as the XXXX and XXXX year classes. (See sablefish almanac) Current low abundance is due to poor recruitment.  Add in some stuff about recent promising year classes if you want and correlation with PDO warm periods.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rPr dirty="0"/>
              <a:t>Currently about 350 to 375 vessels fish for sablefish each year.  Most are between 40’ and 70’ LOA (might need meters for </a:t>
            </a:r>
            <a:r>
              <a:rPr dirty="0" err="1"/>
              <a:t>chile</a:t>
            </a:r>
            <a:r>
              <a:rPr dirty="0"/>
              <a:t>)  Most product is landed fresh and processed ashore. About ½ of </a:t>
            </a:r>
            <a:r>
              <a:rPr dirty="0" err="1"/>
              <a:t>vesssels</a:t>
            </a:r>
            <a:r>
              <a:rPr dirty="0"/>
              <a:t> land round product with no </a:t>
            </a:r>
            <a:r>
              <a:rPr dirty="0" err="1"/>
              <a:t>processsig</a:t>
            </a:r>
            <a:r>
              <a:rPr dirty="0"/>
              <a:t> at sea.  These </a:t>
            </a:r>
            <a:r>
              <a:rPr dirty="0" err="1"/>
              <a:t>vessles</a:t>
            </a:r>
            <a:r>
              <a:rPr dirty="0"/>
              <a:t> have a very low </a:t>
            </a:r>
            <a:r>
              <a:rPr dirty="0" err="1"/>
              <a:t>ofal</a:t>
            </a:r>
            <a:r>
              <a:rPr dirty="0"/>
              <a:t> stream consisting mostly of grenadier </a:t>
            </a:r>
            <a:r>
              <a:rPr dirty="0" err="1"/>
              <a:t>bycathc</a:t>
            </a:r>
            <a:r>
              <a:rPr dirty="0"/>
              <a:t>.  </a:t>
            </a:r>
            <a:r>
              <a:rPr dirty="0" err="1"/>
              <a:t>Theother</a:t>
            </a:r>
            <a:r>
              <a:rPr dirty="0"/>
              <a:t> 1/2  head and gut at sea and have a larger </a:t>
            </a:r>
            <a:r>
              <a:rPr dirty="0" err="1"/>
              <a:t>ofal</a:t>
            </a:r>
            <a:r>
              <a:rPr dirty="0"/>
              <a:t> stream.  Some of the larger </a:t>
            </a:r>
            <a:r>
              <a:rPr dirty="0" err="1"/>
              <a:t>vessesl</a:t>
            </a:r>
            <a:r>
              <a:rPr dirty="0"/>
              <a:t> will even freeze onboard.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The fishery occurs over a 9 month period, evenly spaced.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a:spcBef>
                <a:spcPts val="300"/>
              </a:spcBef>
              <a:defRPr sz="1100"/>
            </a:pPr>
            <a:r>
              <a:t>Depredation ahs been occurring sing at least 1980.  Several factors have lead to increased attention to sperm whale depredation.</a:t>
            </a:r>
          </a:p>
          <a:p>
            <a:pPr>
              <a:spcBef>
                <a:spcPts val="300"/>
              </a:spcBef>
              <a:defRPr sz="1100"/>
            </a:pPr>
            <a:r>
              <a:t>First, transition from foreign fishery to domestic in 1980’s brought more focus on US laws involving marine mammals.</a:t>
            </a:r>
          </a:p>
          <a:p>
            <a:pPr>
              <a:spcBef>
                <a:spcPts val="300"/>
              </a:spcBef>
              <a:defRPr sz="1100"/>
            </a:pPr>
            <a:r>
              <a:t>Second Sperm whale abundance is increasing.  Russian whale hunting as recently as 1970’s now population seems ot be rebounding</a:t>
            </a:r>
          </a:p>
          <a:p>
            <a:pPr>
              <a:spcBef>
                <a:spcPts val="300"/>
              </a:spcBef>
              <a:defRPr sz="1100"/>
            </a:pPr>
            <a:r>
              <a:t>Transition to a 9 month fishery in 1995 with introduction of IFQ management.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endParaRPr/>
          </a:p>
          <a:p>
            <a:r>
              <a:t>*Key here being we can’t incorporate depredation on the survey -in the sablefish abundance index- until we also account for depredation on the commercial fishery (as additional mortality)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t>Depredation is a concern on both the commercial fishery and the longline survey.   Depredation on Survey may bias estimates of abundance.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0" name="Shape 110"/>
          <p:cNvSpPr>
            <a:spLocks noGrp="1"/>
          </p:cNvSpPr>
          <p:nvPr>
            <p:ph type="body" idx="1"/>
          </p:nvPr>
        </p:nvSpPr>
        <p:spPr>
          <a:xfrm>
            <a:off x="685800" y="609600"/>
            <a:ext cx="7772400" cy="5486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bg>
      <p:bgPr>
        <a:solidFill>
          <a:srgbClr val="8EB4E3"/>
        </a:solidFill>
        <a:effectLst/>
      </p:bgPr>
    </p:bg>
    <p:spTree>
      <p:nvGrpSpPr>
        <p:cNvPr id="1" name=""/>
        <p:cNvGrpSpPr/>
        <p:nvPr/>
      </p:nvGrpSpPr>
      <p:grpSpPr>
        <a:xfrm>
          <a:off x="0" y="0"/>
          <a:ext cx="0" cy="0"/>
          <a:chOff x="0" y="0"/>
          <a:chExt cx="0" cy="0"/>
        </a:xfrm>
      </p:grpSpPr>
      <p:sp>
        <p:nvSpPr>
          <p:cNvPr id="118" name="Shape 118"/>
          <p:cNvSpPr>
            <a:spLocks noGrp="1"/>
          </p:cNvSpPr>
          <p:nvPr>
            <p:ph type="title"/>
          </p:nvPr>
        </p:nvSpPr>
        <p:spPr>
          <a:xfrm>
            <a:off x="685800" y="2130425"/>
            <a:ext cx="7772400" cy="1470025"/>
          </a:xfrm>
          <a:prstGeom prst="rect">
            <a:avLst/>
          </a:prstGeom>
        </p:spPr>
        <p:txBody>
          <a:bodyPr/>
          <a:lstStyle/>
          <a:p>
            <a:r>
              <a:t>Title Text</a:t>
            </a:r>
          </a:p>
        </p:txBody>
      </p:sp>
      <p:sp>
        <p:nvSpPr>
          <p:cNvPr id="119" name="Shape 119"/>
          <p:cNvSpPr>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8EB4E3"/>
        </a:solid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r>
              <a:t>Title Text</a:t>
            </a:r>
          </a:p>
        </p:txBody>
      </p:sp>
      <p:sp>
        <p:nvSpPr>
          <p:cNvPr id="128" name="Shape 1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8EB4E3"/>
        </a:solidFill>
        <a:effectLst/>
      </p:bgPr>
    </p:bg>
    <p:spTree>
      <p:nvGrpSpPr>
        <p:cNvPr id="1" name=""/>
        <p:cNvGrpSpPr/>
        <p:nvPr/>
      </p:nvGrpSpPr>
      <p:grpSpPr>
        <a:xfrm>
          <a:off x="0" y="0"/>
          <a:ext cx="0" cy="0"/>
          <a:chOff x="0" y="0"/>
          <a:chExt cx="0" cy="0"/>
        </a:xfrm>
      </p:grpSpPr>
      <p:sp>
        <p:nvSpPr>
          <p:cNvPr id="136" name="Shape 136"/>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37" name="Shape 137"/>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8" name="Shape 13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bg>
      <p:bgPr>
        <a:solidFill>
          <a:srgbClr val="8EB4E3"/>
        </a:solidFill>
        <a:effectLst/>
      </p:bgPr>
    </p:bg>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t>Title Text</a:t>
            </a:r>
          </a:p>
        </p:txBody>
      </p:sp>
      <p:sp>
        <p:nvSpPr>
          <p:cNvPr id="146" name="Shape 146"/>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47" name="Shape 1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bg>
      <p:bgPr>
        <a:solidFill>
          <a:srgbClr val="8EB4E3"/>
        </a:solidFill>
        <a:effectLst/>
      </p:bgPr>
    </p:bg>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t>Title Text</a:t>
            </a:r>
          </a:p>
        </p:txBody>
      </p:sp>
      <p:sp>
        <p:nvSpPr>
          <p:cNvPr id="155" name="Shape 155"/>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6" name="Shape 156"/>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57" name="Shape 1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bg>
      <p:bgPr>
        <a:solidFill>
          <a:srgbClr val="8EB4E3"/>
        </a:solidFill>
        <a:effectLst/>
      </p:bgPr>
    </p:bg>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r>
              <a:t>Title Text</a:t>
            </a:r>
          </a:p>
        </p:txBody>
      </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bg>
      <p:bgPr>
        <a:solidFill>
          <a:srgbClr val="8EB4E3"/>
        </a:solidFill>
        <a:effectLst/>
      </p:bgPr>
    </p:bg>
    <p:spTree>
      <p:nvGrpSpPr>
        <p:cNvPr id="1" name=""/>
        <p:cNvGrpSpPr/>
        <p:nvPr/>
      </p:nvGrpSpPr>
      <p:grpSpPr>
        <a:xfrm>
          <a:off x="0" y="0"/>
          <a:ext cx="0" cy="0"/>
          <a:chOff x="0" y="0"/>
          <a:chExt cx="0" cy="0"/>
        </a:xfrm>
      </p:grpSpPr>
      <p:sp>
        <p:nvSpPr>
          <p:cNvPr id="172" name="Shape 1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8EB4E3"/>
        </a:solidFill>
        <a:effectLst/>
      </p:bgPr>
    </p:bg>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80" name="Shape 180"/>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1" name="Shape 181"/>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82" name="Shape 1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8EB4E3"/>
        </a:solidFill>
        <a:effectLst/>
      </p:bgPr>
    </p:bg>
    <p:spTree>
      <p:nvGrpSpPr>
        <p:cNvPr id="1" name=""/>
        <p:cNvGrpSpPr/>
        <p:nvPr/>
      </p:nvGrpSpPr>
      <p:grpSpPr>
        <a:xfrm>
          <a:off x="0" y="0"/>
          <a:ext cx="0" cy="0"/>
          <a:chOff x="0" y="0"/>
          <a:chExt cx="0" cy="0"/>
        </a:xfrm>
      </p:grpSpPr>
      <p:sp>
        <p:nvSpPr>
          <p:cNvPr id="189" name="Shape 189"/>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90" name="Shape 190"/>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91" name="Shape 191"/>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92" name="Shape 1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8EB4E3"/>
        </a:solidFill>
        <a:effectLst/>
      </p:bgPr>
    </p:bg>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r>
              <a:t>Title Text</a:t>
            </a:r>
          </a:p>
        </p:txBody>
      </p:sp>
      <p:sp>
        <p:nvSpPr>
          <p:cNvPr id="200" name="Shape 20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1" name="Shape 2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8EB4E3"/>
        </a:solidFill>
        <a:effectLst/>
      </p:bgPr>
    </p:bg>
    <p:spTree>
      <p:nvGrpSpPr>
        <p:cNvPr id="1" name=""/>
        <p:cNvGrpSpPr/>
        <p:nvPr/>
      </p:nvGrpSpPr>
      <p:grpSpPr>
        <a:xfrm>
          <a:off x="0" y="0"/>
          <a:ext cx="0" cy="0"/>
          <a:chOff x="0" y="0"/>
          <a:chExt cx="0" cy="0"/>
        </a:xfrm>
      </p:grpSpPr>
      <p:sp>
        <p:nvSpPr>
          <p:cNvPr id="208" name="Shape 208"/>
          <p:cNvSpPr>
            <a:spLocks noGrp="1"/>
          </p:cNvSpPr>
          <p:nvPr>
            <p:ph type="title"/>
          </p:nvPr>
        </p:nvSpPr>
        <p:spPr>
          <a:xfrm>
            <a:off x="6629400" y="274638"/>
            <a:ext cx="2057400" cy="5851526"/>
          </a:xfrm>
          <a:prstGeom prst="rect">
            <a:avLst/>
          </a:prstGeom>
        </p:spPr>
        <p:txBody>
          <a:bodyPr/>
          <a:lstStyle/>
          <a:p>
            <a:r>
              <a:t>Title Text</a:t>
            </a:r>
          </a:p>
        </p:txBody>
      </p:sp>
      <p:sp>
        <p:nvSpPr>
          <p:cNvPr id="209" name="Shape 209"/>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0" name="Shape 2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13740" y="6397942"/>
            <a:ext cx="273060" cy="2819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Book Antiqua"/>
          <a:ea typeface="Book Antiqua"/>
          <a:cs typeface="Book Antiqua"/>
          <a:sym typeface="Book Antiqua"/>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19" name="image2.gif" descr="ALFA_logo_gif_lg.gif"/>
          <p:cNvPicPr>
            <a:picLocks noChangeAspect="1"/>
          </p:cNvPicPr>
          <p:nvPr/>
        </p:nvPicPr>
        <p:blipFill>
          <a:blip r:embed="rId4">
            <a:extLst/>
          </a:blip>
          <a:stretch>
            <a:fillRect/>
          </a:stretch>
        </p:blipFill>
        <p:spPr>
          <a:xfrm>
            <a:off x="5334000" y="6135945"/>
            <a:ext cx="3453315" cy="549626"/>
          </a:xfrm>
          <a:prstGeom prst="rect">
            <a:avLst/>
          </a:prstGeom>
          <a:ln w="12700">
            <a:miter lim="400000"/>
          </a:ln>
        </p:spPr>
      </p:pic>
      <p:sp>
        <p:nvSpPr>
          <p:cNvPr id="222" name="Shape 222"/>
          <p:cNvSpPr/>
          <p:nvPr/>
        </p:nvSpPr>
        <p:spPr>
          <a:xfrm>
            <a:off x="2438400" y="3886200"/>
            <a:ext cx="41910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600">
                <a:solidFill>
                  <a:srgbClr val="FFFFFF"/>
                </a:solidFill>
                <a:effectLst>
                  <a:outerShdw blurRad="38100" dist="38100" dir="2700000" rotWithShape="0">
                    <a:srgbClr val="000000">
                      <a:alpha val="43137"/>
                    </a:srgbClr>
                  </a:outerShdw>
                </a:effectLst>
                <a:latin typeface="Arial"/>
                <a:ea typeface="Arial"/>
                <a:cs typeface="Arial"/>
                <a:sym typeface="Arial"/>
              </a:defRPr>
            </a:pPr>
            <a:endParaRPr dirty="0"/>
          </a:p>
        </p:txBody>
      </p:sp>
      <p:pic>
        <p:nvPicPr>
          <p:cNvPr id="6" name="Picture 5" descr="logo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36992" y="152400"/>
            <a:ext cx="1060824" cy="1051984"/>
          </a:xfrm>
          <a:prstGeom prst="rect">
            <a:avLst/>
          </a:prstGeom>
        </p:spPr>
      </p:pic>
      <p:sp>
        <p:nvSpPr>
          <p:cNvPr id="3" name="Rectangle 2"/>
          <p:cNvSpPr/>
          <p:nvPr/>
        </p:nvSpPr>
        <p:spPr>
          <a:xfrm>
            <a:off x="152400" y="-8106"/>
            <a:ext cx="7467600"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Palatino Linotype"/>
                <a:ea typeface="+mj-ea"/>
                <a:cs typeface="+mj-cs"/>
              </a:rPr>
              <a:t>Sperm Whales</a:t>
            </a:r>
          </a:p>
          <a:p>
            <a:pPr marL="0" marR="0" lvl="0" indent="0" defTabSz="914400" eaLnBrk="1" fontAlgn="auto" latinLnBrk="0" hangingPunct="1">
              <a:lnSpc>
                <a:spcPct val="100000"/>
              </a:lnSpc>
              <a:spcBef>
                <a:spcPts val="0"/>
              </a:spcBef>
              <a:spcAft>
                <a:spcPts val="0"/>
              </a:spcAft>
              <a:buClrTx/>
              <a:buSzTx/>
              <a:buFontTx/>
              <a:buNone/>
              <a:tabLst/>
              <a:defRPr/>
            </a:pPr>
            <a:r>
              <a:rPr lang="en-US" sz="4800" kern="1200" dirty="0" smtClean="0">
                <a:solidFill>
                  <a:schemeClr val="tx1"/>
                </a:solidFill>
                <a:latin typeface="Palatino Linotype"/>
                <a:ea typeface="+mj-ea"/>
                <a:cs typeface="+mj-cs"/>
              </a:rPr>
              <a:t>and Trends in the Alaskan Sablefish Fishery</a:t>
            </a:r>
            <a:endParaRPr kumimoji="0" lang="en-US" sz="1800" b="0" i="0" u="none" strike="noStrike" kern="0" cap="none" spc="0" normalizeH="0" baseline="0" noProof="0" dirty="0" smtClean="0">
              <a:ln>
                <a:noFill/>
              </a:ln>
              <a:solidFill>
                <a:schemeClr val="tx1"/>
              </a:solidFill>
              <a:effectLst/>
              <a:uLnTx/>
              <a:uFillTx/>
            </a:endParaRPr>
          </a:p>
        </p:txBody>
      </p:sp>
      <p:sp>
        <p:nvSpPr>
          <p:cNvPr id="4" name="Rectangle 3"/>
          <p:cNvSpPr/>
          <p:nvPr/>
        </p:nvSpPr>
        <p:spPr>
          <a:xfrm>
            <a:off x="0" y="2971800"/>
            <a:ext cx="9142379" cy="2062103"/>
          </a:xfrm>
          <a:prstGeom prst="rect">
            <a:avLst/>
          </a:prstGeom>
        </p:spPr>
        <p:txBody>
          <a:bodyPr wrap="square">
            <a:spAutoFit/>
          </a:bodyPr>
          <a:lstStyle/>
          <a:p>
            <a:pPr algn="ctr"/>
            <a:r>
              <a:rPr lang="en-US" sz="3200" dirty="0">
                <a:solidFill>
                  <a:schemeClr val="tx2">
                    <a:lumMod val="40000"/>
                    <a:lumOff val="60000"/>
                  </a:schemeClr>
                </a:solidFill>
                <a:latin typeface="Arial" panose="020B0604020202020204" pitchFamily="34" charset="0"/>
                <a:cs typeface="Arial" panose="020B0604020202020204" pitchFamily="34" charset="0"/>
              </a:rPr>
              <a:t>Presented by Jeff </a:t>
            </a:r>
            <a:r>
              <a:rPr lang="en-US" sz="3200" dirty="0" err="1" smtClean="0">
                <a:solidFill>
                  <a:schemeClr val="tx2">
                    <a:lumMod val="40000"/>
                    <a:lumOff val="60000"/>
                  </a:schemeClr>
                </a:solidFill>
                <a:latin typeface="Arial" panose="020B0604020202020204" pitchFamily="34" charset="0"/>
                <a:cs typeface="Arial" panose="020B0604020202020204" pitchFamily="34" charset="0"/>
              </a:rPr>
              <a:t>Farvour</a:t>
            </a:r>
            <a:endParaRPr lang="en-US" sz="3200" dirty="0" smtClean="0">
              <a:solidFill>
                <a:schemeClr val="tx2">
                  <a:lumMod val="40000"/>
                  <a:lumOff val="60000"/>
                </a:schemeClr>
              </a:solidFill>
              <a:latin typeface="Arial" panose="020B0604020202020204" pitchFamily="34" charset="0"/>
              <a:cs typeface="Arial" panose="020B0604020202020204" pitchFamily="34" charset="0"/>
            </a:endParaRPr>
          </a:p>
          <a:p>
            <a:pPr algn="ctr"/>
            <a:r>
              <a:rPr lang="en-US" sz="3200" dirty="0">
                <a:solidFill>
                  <a:schemeClr val="tx2">
                    <a:lumMod val="40000"/>
                    <a:lumOff val="60000"/>
                  </a:schemeClr>
                </a:solidFill>
                <a:latin typeface="Arial" panose="020B0604020202020204" pitchFamily="34" charset="0"/>
                <a:cs typeface="Arial" panose="020B0604020202020204" pitchFamily="34" charset="0"/>
              </a:rPr>
              <a:t>On behalf of SEASWAP and ALFA</a:t>
            </a:r>
          </a:p>
          <a:p>
            <a:pPr algn="ctr"/>
            <a:r>
              <a:rPr lang="en-US" sz="3200" dirty="0" smtClean="0">
                <a:solidFill>
                  <a:schemeClr val="tx2">
                    <a:lumMod val="40000"/>
                    <a:lumOff val="60000"/>
                  </a:schemeClr>
                </a:solidFill>
                <a:latin typeface="Arial" panose="020B0604020202020204" pitchFamily="34" charset="0"/>
                <a:cs typeface="Arial" panose="020B0604020202020204" pitchFamily="34" charset="0"/>
              </a:rPr>
              <a:t>Session 1 </a:t>
            </a:r>
            <a:r>
              <a:rPr lang="en-US" sz="3200" dirty="0" smtClean="0">
                <a:solidFill>
                  <a:schemeClr val="tx2">
                    <a:lumMod val="40000"/>
                    <a:lumOff val="60000"/>
                  </a:schemeClr>
                </a:solidFill>
                <a:latin typeface="Arial" panose="020B0604020202020204" pitchFamily="34" charset="0"/>
                <a:cs typeface="Arial" panose="020B0604020202020204" pitchFamily="34" charset="0"/>
              </a:rPr>
              <a:t>COLTO </a:t>
            </a:r>
            <a:r>
              <a:rPr lang="en-US" sz="3200" dirty="0">
                <a:solidFill>
                  <a:schemeClr val="tx2">
                    <a:lumMod val="40000"/>
                    <a:lumOff val="60000"/>
                  </a:schemeClr>
                </a:solidFill>
                <a:latin typeface="Arial" panose="020B0604020202020204" pitchFamily="34" charset="0"/>
                <a:cs typeface="Arial" panose="020B0604020202020204" pitchFamily="34" charset="0"/>
              </a:rPr>
              <a:t>March </a:t>
            </a:r>
            <a:r>
              <a:rPr lang="en-US" sz="3200" dirty="0" smtClean="0">
                <a:solidFill>
                  <a:schemeClr val="tx2">
                    <a:lumMod val="40000"/>
                    <a:lumOff val="60000"/>
                  </a:schemeClr>
                </a:solidFill>
                <a:latin typeface="Arial" panose="020B0604020202020204" pitchFamily="34" charset="0"/>
                <a:cs typeface="Arial" panose="020B0604020202020204" pitchFamily="34" charset="0"/>
              </a:rPr>
              <a:t>2016</a:t>
            </a:r>
          </a:p>
          <a:p>
            <a:pPr algn="ctr"/>
            <a:r>
              <a:rPr lang="en-US" sz="3200" dirty="0" smtClean="0">
                <a:solidFill>
                  <a:schemeClr val="tx2">
                    <a:lumMod val="40000"/>
                    <a:lumOff val="60000"/>
                  </a:schemeClr>
                </a:solidFill>
                <a:latin typeface="Arial" panose="020B0604020202020204" pitchFamily="34" charset="0"/>
                <a:cs typeface="Arial" panose="020B0604020202020204" pitchFamily="34" charset="0"/>
              </a:rPr>
              <a:t>Punta Arenas, Chile </a:t>
            </a:r>
            <a:endParaRPr lang="en-US" sz="32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age15.jpg" descr="IMG_0586.JPG"/>
          <p:cNvPicPr>
            <a:picLocks noChangeAspect="1"/>
          </p:cNvPicPr>
          <p:nvPr/>
        </p:nvPicPr>
        <p:blipFill>
          <a:blip r:embed="rId3">
            <a:extLst/>
          </a:blip>
          <a:stretch>
            <a:fillRect/>
          </a:stretch>
        </p:blipFill>
        <p:spPr>
          <a:xfrm>
            <a:off x="-658807" y="-76200"/>
            <a:ext cx="9726607" cy="6858000"/>
          </a:xfrm>
          <a:prstGeom prst="rect">
            <a:avLst/>
          </a:prstGeom>
          <a:ln w="12700">
            <a:miter lim="400000"/>
          </a:ln>
        </p:spPr>
      </p:pic>
      <p:sp>
        <p:nvSpPr>
          <p:cNvPr id="325" name="Shape 325"/>
          <p:cNvSpPr>
            <a:spLocks noGrp="1"/>
          </p:cNvSpPr>
          <p:nvPr>
            <p:ph type="title"/>
          </p:nvPr>
        </p:nvSpPr>
        <p:spPr>
          <a:prstGeom prst="rect">
            <a:avLst/>
          </a:prstGeom>
        </p:spPr>
        <p:txBody>
          <a:bodyPr/>
          <a:lstStyle>
            <a:lvl1pPr>
              <a:defRPr sz="2800">
                <a:solidFill>
                  <a:srgbClr val="000000"/>
                </a:solidFill>
              </a:defRPr>
            </a:lvl1pPr>
          </a:lstStyle>
          <a:p>
            <a:r>
              <a:t/>
            </a:r>
            <a:br/>
            <a:endParaRPr/>
          </a:p>
        </p:txBody>
      </p:sp>
      <p:sp>
        <p:nvSpPr>
          <p:cNvPr id="326" name="Shape 326"/>
          <p:cNvSpPr/>
          <p:nvPr/>
        </p:nvSpPr>
        <p:spPr>
          <a:xfrm>
            <a:off x="152400" y="932180"/>
            <a:ext cx="6400800" cy="11836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3600">
                <a:solidFill>
                  <a:srgbClr val="0D0D0D"/>
                </a:solidFill>
                <a:latin typeface="Book Antiqua"/>
                <a:ea typeface="Book Antiqua"/>
                <a:cs typeface="Book Antiqua"/>
                <a:sym typeface="Book Antiqua"/>
              </a:defRPr>
            </a:lvl1pPr>
          </a:lstStyle>
          <a:p>
            <a:r>
              <a:t>Sperm Whale Commercial Fishery Depredation</a:t>
            </a:r>
          </a:p>
        </p:txBody>
      </p:sp>
      <p:sp>
        <p:nvSpPr>
          <p:cNvPr id="327" name="Shape 327"/>
          <p:cNvSpPr/>
          <p:nvPr/>
        </p:nvSpPr>
        <p:spPr>
          <a:xfrm>
            <a:off x="5638800" y="0"/>
            <a:ext cx="3581400" cy="6858000"/>
          </a:xfrm>
          <a:prstGeom prst="rect">
            <a:avLst/>
          </a:prstGeom>
          <a:solidFill>
            <a:srgbClr val="000000">
              <a:alpha val="74118"/>
            </a:srgbClr>
          </a:solidFill>
          <a:ln w="12700">
            <a:miter lim="400000"/>
          </a:ln>
        </p:spPr>
        <p:txBody>
          <a:bodyPr lIns="45719" rIns="45719" anchor="ctr"/>
          <a:lstStyle/>
          <a:p>
            <a:pPr algn="ctr">
              <a:defRPr>
                <a:solidFill>
                  <a:srgbClr val="FFFFFF"/>
                </a:solidFill>
              </a:defRPr>
            </a:pPr>
            <a:endParaRPr/>
          </a:p>
        </p:txBody>
      </p:sp>
      <p:sp>
        <p:nvSpPr>
          <p:cNvPr id="328" name="Shape 328"/>
          <p:cNvSpPr/>
          <p:nvPr/>
        </p:nvSpPr>
        <p:spPr>
          <a:xfrm>
            <a:off x="5728497" y="750323"/>
            <a:ext cx="3402007" cy="59588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pPr marL="285750" indent="-285750">
              <a:buSzPct val="100000"/>
              <a:buFont typeface="Arial"/>
              <a:buChar char="•"/>
              <a:defRPr>
                <a:solidFill>
                  <a:srgbClr val="FFFFFF"/>
                </a:solidFill>
                <a:latin typeface="Book Antiqua"/>
                <a:ea typeface="Book Antiqua"/>
                <a:cs typeface="Book Antiqua"/>
                <a:sym typeface="Book Antiqua"/>
              </a:defRPr>
            </a:pPr>
            <a:r>
              <a:t>Depredation by sperm whales on sablefish longline has been occurring for over three decades</a:t>
            </a:r>
            <a:endParaRPr sz="4400"/>
          </a:p>
          <a:p>
            <a:pPr marL="285750" indent="-285750">
              <a:buSzPct val="100000"/>
              <a:buFont typeface="Arial"/>
              <a:buChar char="•"/>
              <a:defRPr>
                <a:solidFill>
                  <a:srgbClr val="FFFFFF"/>
                </a:solidFill>
                <a:latin typeface="Book Antiqua"/>
                <a:ea typeface="Book Antiqua"/>
                <a:cs typeface="Book Antiqua"/>
                <a:sym typeface="Book Antiqua"/>
              </a:defRPr>
            </a:pPr>
            <a:endParaRPr sz="4400"/>
          </a:p>
          <a:p>
            <a:pPr marL="285750" indent="-285750">
              <a:buSzPct val="100000"/>
              <a:buFont typeface="Arial"/>
              <a:buChar char="•"/>
              <a:defRPr>
                <a:solidFill>
                  <a:srgbClr val="FFFFFF"/>
                </a:solidFill>
                <a:latin typeface="Book Antiqua"/>
                <a:ea typeface="Book Antiqua"/>
                <a:cs typeface="Book Antiqua"/>
                <a:sym typeface="Book Antiqua"/>
              </a:defRPr>
            </a:pPr>
            <a:r>
              <a:t>In 1995, a change in  management (IFQ) resulted in an expanded fishing season</a:t>
            </a:r>
            <a:endParaRPr sz="4400"/>
          </a:p>
          <a:p>
            <a:pPr marL="285750" indent="-285750">
              <a:buSzPct val="100000"/>
              <a:buFont typeface="Arial"/>
              <a:buChar char="•"/>
              <a:defRPr>
                <a:solidFill>
                  <a:srgbClr val="FFFFFF"/>
                </a:solidFill>
                <a:latin typeface="Book Antiqua"/>
                <a:ea typeface="Book Antiqua"/>
                <a:cs typeface="Book Antiqua"/>
                <a:sym typeface="Book Antiqua"/>
              </a:defRPr>
            </a:pPr>
            <a:endParaRPr sz="4400"/>
          </a:p>
          <a:p>
            <a:pPr marL="285750" indent="-285750">
              <a:buSzPct val="100000"/>
              <a:buFont typeface="Arial"/>
              <a:buChar char="•"/>
              <a:defRPr>
                <a:solidFill>
                  <a:srgbClr val="FFFFFF"/>
                </a:solidFill>
                <a:latin typeface="Book Antiqua"/>
                <a:ea typeface="Book Antiqua"/>
                <a:cs typeface="Book Antiqua"/>
                <a:sym typeface="Book Antiqua"/>
              </a:defRPr>
            </a:pPr>
            <a:r>
              <a:t>This change allowed increased opportunities for sperm whales to depredate longline fishing gear </a:t>
            </a:r>
            <a:endParaRPr sz="4400"/>
          </a:p>
          <a:p>
            <a:pPr marL="285750" indent="-285750">
              <a:buSzPct val="100000"/>
              <a:buFont typeface="Arial"/>
              <a:buChar char="•"/>
              <a:defRPr>
                <a:solidFill>
                  <a:srgbClr val="FFFFFF"/>
                </a:solidFill>
                <a:latin typeface="Book Antiqua"/>
                <a:ea typeface="Book Antiqua"/>
                <a:cs typeface="Book Antiqua"/>
                <a:sym typeface="Book Antiqua"/>
              </a:defRPr>
            </a:pPr>
            <a:endParaRPr sz="4400"/>
          </a:p>
          <a:p>
            <a:pPr marL="285750" indent="-285750">
              <a:buSzPct val="100000"/>
              <a:buFont typeface="Arial"/>
              <a:buChar char="•"/>
              <a:defRPr>
                <a:solidFill>
                  <a:srgbClr val="FFFFFF"/>
                </a:solidFill>
                <a:latin typeface="Book Antiqua"/>
                <a:ea typeface="Book Antiqua"/>
                <a:cs typeface="Book Antiqua"/>
                <a:sym typeface="Book Antiqua"/>
              </a:defRPr>
            </a:pPr>
            <a:r>
              <a:t>By 1997, reports of depredation had increased substantially</a:t>
            </a:r>
            <a:endParaRPr sz="4400"/>
          </a:p>
          <a:p>
            <a:pPr marL="285750" indent="-285750">
              <a:buSzPct val="100000"/>
              <a:buFont typeface="Arial"/>
              <a:buChar char="•"/>
              <a:defRPr>
                <a:solidFill>
                  <a:srgbClr val="FFFFFF"/>
                </a:solidFill>
                <a:latin typeface="Book Antiqua"/>
                <a:ea typeface="Book Antiqua"/>
                <a:cs typeface="Book Antiqua"/>
                <a:sym typeface="Book Antiqua"/>
              </a:defRPr>
            </a:pPr>
            <a:endParaRPr sz="4400"/>
          </a:p>
          <a:p>
            <a:pPr marL="285750" indent="-285750">
              <a:buSzPct val="100000"/>
              <a:buFont typeface="Arial"/>
              <a:buChar char="•"/>
              <a:defRPr>
                <a:solidFill>
                  <a:srgbClr val="FFFFFF"/>
                </a:solidFill>
                <a:latin typeface="Book Antiqua"/>
                <a:ea typeface="Book Antiqua"/>
                <a:cs typeface="Book Antiqua"/>
                <a:sym typeface="Book Antiqua"/>
              </a:defRPr>
            </a:pPr>
            <a:endParaRPr sz="440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age6.png" descr="C:\Users\ALFA\Desktop\ALYSSA\alaska map.PNG"/>
          <p:cNvPicPr>
            <a:picLocks noChangeAspect="1"/>
          </p:cNvPicPr>
          <p:nvPr/>
        </p:nvPicPr>
        <p:blipFill>
          <a:blip r:embed="rId2">
            <a:extLst/>
          </a:blip>
          <a:stretch>
            <a:fillRect/>
          </a:stretch>
        </p:blipFill>
        <p:spPr>
          <a:xfrm>
            <a:off x="349914" y="1676400"/>
            <a:ext cx="6203287" cy="4953000"/>
          </a:xfrm>
          <a:prstGeom prst="rect">
            <a:avLst/>
          </a:prstGeom>
          <a:ln w="127000" cap="sq">
            <a:solidFill>
              <a:srgbClr val="000000"/>
            </a:solidFill>
            <a:miter/>
          </a:ln>
          <a:effectLst>
            <a:outerShdw blurRad="63500" dist="50800" dir="2700000" rotWithShape="0">
              <a:srgbClr val="000000">
                <a:alpha val="40000"/>
              </a:srgbClr>
            </a:outerShdw>
          </a:effectLst>
        </p:spPr>
      </p:pic>
      <p:sp>
        <p:nvSpPr>
          <p:cNvPr id="333" name="Shape 333"/>
          <p:cNvSpPr>
            <a:spLocks noGrp="1"/>
          </p:cNvSpPr>
          <p:nvPr>
            <p:ph type="title"/>
          </p:nvPr>
        </p:nvSpPr>
        <p:spPr>
          <a:prstGeom prst="rect">
            <a:avLst/>
          </a:prstGeom>
        </p:spPr>
        <p:txBody>
          <a:bodyPr/>
          <a:lstStyle/>
          <a:p>
            <a:pPr defTabSz="859536">
              <a:defRPr sz="3384"/>
            </a:pPr>
            <a:r>
              <a:t>Sperm Whale Commercial </a:t>
            </a:r>
            <a:br/>
            <a:r>
              <a:t>Fishery Depredation</a:t>
            </a:r>
          </a:p>
        </p:txBody>
      </p:sp>
      <p:sp>
        <p:nvSpPr>
          <p:cNvPr id="334" name="Shape 334"/>
          <p:cNvSpPr>
            <a:spLocks noGrp="1"/>
          </p:cNvSpPr>
          <p:nvPr>
            <p:ph type="sldNum" sz="quarter" idx="4294967295"/>
          </p:nvPr>
        </p:nvSpPr>
        <p:spPr>
          <a:xfrm>
            <a:off x="14261248" y="6500633"/>
            <a:ext cx="216754" cy="218441"/>
          </a:xfrm>
          <a:prstGeom prst="rect">
            <a:avLst/>
          </a:prstGeom>
          <a:extLst>
            <a:ext uri="{C572A759-6A51-4108-AA02-DFA0A04FC94B}">
              <ma14:wrappingTextBoxFlag xmlns:ma14="http://schemas.microsoft.com/office/mac/drawingml/2011/main" xmlns="" val="1"/>
            </a:ext>
          </a:extLst>
        </p:spPr>
        <p:txBody>
          <a:bodyPr/>
          <a:lstStyle>
            <a:lvl1pPr>
              <a:defRPr sz="800"/>
            </a:lvl1pPr>
          </a:lstStyle>
          <a:p>
            <a:fld id="{86CB4B4D-7CA3-9044-876B-883B54F8677D}" type="slidenum">
              <a:t>11</a:t>
            </a:fld>
            <a:endParaRPr/>
          </a:p>
        </p:txBody>
      </p:sp>
      <p:sp>
        <p:nvSpPr>
          <p:cNvPr id="335" name="Shape 335"/>
          <p:cNvSpPr/>
          <p:nvPr/>
        </p:nvSpPr>
        <p:spPr>
          <a:xfrm>
            <a:off x="5867400" y="4808408"/>
            <a:ext cx="59140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Sitka</a:t>
            </a:r>
          </a:p>
        </p:txBody>
      </p:sp>
      <p:sp>
        <p:nvSpPr>
          <p:cNvPr id="336" name="Shape 336"/>
          <p:cNvSpPr/>
          <p:nvPr/>
        </p:nvSpPr>
        <p:spPr>
          <a:xfrm>
            <a:off x="5905265" y="4470598"/>
            <a:ext cx="72413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Juneau</a:t>
            </a:r>
          </a:p>
        </p:txBody>
      </p:sp>
      <p:sp>
        <p:nvSpPr>
          <p:cNvPr id="337" name="Shape 337"/>
          <p:cNvSpPr/>
          <p:nvPr/>
        </p:nvSpPr>
        <p:spPr>
          <a:xfrm>
            <a:off x="4419600" y="3937198"/>
            <a:ext cx="961031"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Anchorage</a:t>
            </a:r>
          </a:p>
        </p:txBody>
      </p:sp>
      <p:sp>
        <p:nvSpPr>
          <p:cNvPr id="338" name="Shape 338"/>
          <p:cNvSpPr/>
          <p:nvPr/>
        </p:nvSpPr>
        <p:spPr>
          <a:xfrm>
            <a:off x="3868156" y="4241998"/>
            <a:ext cx="68283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Homer</a:t>
            </a:r>
          </a:p>
        </p:txBody>
      </p:sp>
      <p:sp>
        <p:nvSpPr>
          <p:cNvPr id="339" name="Shape 339"/>
          <p:cNvSpPr/>
          <p:nvPr/>
        </p:nvSpPr>
        <p:spPr>
          <a:xfrm>
            <a:off x="3505200" y="4656008"/>
            <a:ext cx="665330"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Kodiak</a:t>
            </a:r>
          </a:p>
        </p:txBody>
      </p:sp>
      <p:sp>
        <p:nvSpPr>
          <p:cNvPr id="340" name="Shape 340"/>
          <p:cNvSpPr/>
          <p:nvPr/>
        </p:nvSpPr>
        <p:spPr>
          <a:xfrm>
            <a:off x="2209800" y="5270662"/>
            <a:ext cx="739255" cy="391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Dutch Harbor</a:t>
            </a:r>
          </a:p>
        </p:txBody>
      </p:sp>
      <p:sp>
        <p:nvSpPr>
          <p:cNvPr id="341" name="Shape 341"/>
          <p:cNvSpPr/>
          <p:nvPr/>
        </p:nvSpPr>
        <p:spPr>
          <a:xfrm>
            <a:off x="5441155" y="3550422"/>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376092"/>
                </a:solidFill>
                <a:latin typeface="Arial"/>
                <a:ea typeface="Arial"/>
                <a:cs typeface="Arial"/>
                <a:sym typeface="Arial"/>
              </a:defRPr>
            </a:lvl1pPr>
          </a:lstStyle>
          <a:p>
            <a:r>
              <a:t>CANADA</a:t>
            </a:r>
          </a:p>
        </p:txBody>
      </p:sp>
      <p:sp>
        <p:nvSpPr>
          <p:cNvPr id="342" name="Shape 342"/>
          <p:cNvSpPr/>
          <p:nvPr/>
        </p:nvSpPr>
        <p:spPr>
          <a:xfrm>
            <a:off x="6705600" y="1713666"/>
            <a:ext cx="2286000" cy="30684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a:solidFill>
                  <a:srgbClr val="FFFFFF"/>
                </a:solidFill>
                <a:latin typeface="Book Antiqua"/>
                <a:ea typeface="Book Antiqua"/>
                <a:cs typeface="Book Antiqua"/>
                <a:sym typeface="Book Antiqua"/>
              </a:defRPr>
            </a:pPr>
            <a:r>
              <a:t>Sperm whale depredation occurs primarily in the Central to Eastern portion of the Gulf of Alaska</a:t>
            </a: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a:defRPr>
                <a:solidFill>
                  <a:srgbClr val="FFFFFF"/>
                </a:solidFill>
                <a:latin typeface="Arial"/>
                <a:ea typeface="Arial"/>
                <a:cs typeface="Arial"/>
                <a:sym typeface="Arial"/>
              </a:defRPr>
            </a:pPr>
            <a:endParaRPr>
              <a:latin typeface="Arial"/>
              <a:ea typeface="Arial"/>
              <a:cs typeface="Arial"/>
              <a:sym typeface="Arial"/>
            </a:endParaRPr>
          </a:p>
          <a:p>
            <a:pPr>
              <a:defRPr>
                <a:solidFill>
                  <a:srgbClr val="FFFFFF"/>
                </a:solidFill>
                <a:latin typeface="Arial"/>
                <a:ea typeface="Arial"/>
                <a:cs typeface="Arial"/>
                <a:sym typeface="Arial"/>
              </a:defRPr>
            </a:pPr>
            <a:endParaRPr>
              <a:latin typeface="Arial"/>
              <a:ea typeface="Arial"/>
              <a:cs typeface="Arial"/>
              <a:sym typeface="Arial"/>
            </a:endParaRPr>
          </a:p>
        </p:txBody>
      </p:sp>
      <p:sp>
        <p:nvSpPr>
          <p:cNvPr id="343" name="Shape 343"/>
          <p:cNvSpPr/>
          <p:nvPr/>
        </p:nvSpPr>
        <p:spPr>
          <a:xfrm>
            <a:off x="4038600" y="2937592"/>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latin typeface="Arial"/>
                <a:ea typeface="Arial"/>
                <a:cs typeface="Arial"/>
                <a:sym typeface="Arial"/>
              </a:defRPr>
            </a:lvl1pPr>
          </a:lstStyle>
          <a:p>
            <a:r>
              <a:t>ALASKA</a:t>
            </a:r>
          </a:p>
        </p:txBody>
      </p:sp>
      <p:sp>
        <p:nvSpPr>
          <p:cNvPr id="344" name="Shape 344"/>
          <p:cNvSpPr/>
          <p:nvPr/>
        </p:nvSpPr>
        <p:spPr>
          <a:xfrm>
            <a:off x="4373881" y="41452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345" name="Shape 345"/>
          <p:cNvSpPr/>
          <p:nvPr/>
        </p:nvSpPr>
        <p:spPr>
          <a:xfrm>
            <a:off x="4419600" y="4419600"/>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346" name="Shape 346"/>
          <p:cNvSpPr/>
          <p:nvPr/>
        </p:nvSpPr>
        <p:spPr>
          <a:xfrm>
            <a:off x="5441155" y="5257800"/>
            <a:ext cx="959645" cy="152400"/>
          </a:xfrm>
          <a:prstGeom prst="rect">
            <a:avLst/>
          </a:prstGeom>
          <a:solidFill>
            <a:srgbClr val="B9CDE5"/>
          </a:solidFill>
          <a:ln w="12700">
            <a:miter lim="400000"/>
          </a:ln>
        </p:spPr>
        <p:txBody>
          <a:bodyPr lIns="45719" rIns="45719" anchor="ctr"/>
          <a:lstStyle/>
          <a:p>
            <a:pPr algn="ctr">
              <a:defRPr>
                <a:solidFill>
                  <a:srgbClr val="C6D9F1"/>
                </a:solidFill>
              </a:defRPr>
            </a:pPr>
            <a:endParaRPr/>
          </a:p>
        </p:txBody>
      </p:sp>
      <p:sp>
        <p:nvSpPr>
          <p:cNvPr id="347" name="Shape 347"/>
          <p:cNvSpPr/>
          <p:nvPr/>
        </p:nvSpPr>
        <p:spPr>
          <a:xfrm>
            <a:off x="5410200" y="5181600"/>
            <a:ext cx="1167633" cy="269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1">
                <a:solidFill>
                  <a:srgbClr val="1F497D"/>
                </a:solidFill>
                <a:latin typeface="Book Antiqua"/>
                <a:ea typeface="Book Antiqua"/>
                <a:cs typeface="Book Antiqua"/>
                <a:sym typeface="Book Antiqua"/>
              </a:defRPr>
            </a:lvl1pPr>
          </a:lstStyle>
          <a:p>
            <a:r>
              <a:t>Southeast</a:t>
            </a:r>
          </a:p>
        </p:txBody>
      </p:sp>
      <p:sp>
        <p:nvSpPr>
          <p:cNvPr id="348" name="Shape 348"/>
          <p:cNvSpPr/>
          <p:nvPr/>
        </p:nvSpPr>
        <p:spPr>
          <a:xfrm>
            <a:off x="5943600" y="47548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349" name="Shape 349"/>
          <p:cNvSpPr/>
          <p:nvPr/>
        </p:nvSpPr>
        <p:spPr>
          <a:xfrm>
            <a:off x="5867400" y="49072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350" name="Shape 350"/>
          <p:cNvSpPr/>
          <p:nvPr/>
        </p:nvSpPr>
        <p:spPr>
          <a:xfrm>
            <a:off x="4114800" y="48310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351" name="Shape 351"/>
          <p:cNvSpPr/>
          <p:nvPr/>
        </p:nvSpPr>
        <p:spPr>
          <a:xfrm>
            <a:off x="2743200" y="5562600"/>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352" name="Shape 352"/>
          <p:cNvSpPr/>
          <p:nvPr/>
        </p:nvSpPr>
        <p:spPr>
          <a:xfrm>
            <a:off x="3657600" y="4343400"/>
            <a:ext cx="2796845" cy="1668592"/>
          </a:xfrm>
          <a:prstGeom prst="ellipse">
            <a:avLst/>
          </a:prstGeom>
          <a:ln w="25400">
            <a:solidFill>
              <a:srgbClr val="00B050"/>
            </a:solidFill>
          </a:ln>
        </p:spPr>
        <p:txBody>
          <a:bodyPr lIns="45719" rIns="45719" anchor="ctr"/>
          <a:lstStyle/>
          <a:p>
            <a:pPr algn="ctr">
              <a:defRPr>
                <a:solidFill>
                  <a:srgbClr val="0D0D0D"/>
                </a:solidFill>
              </a:defRPr>
            </a:pPr>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xfrm>
            <a:off x="304800" y="111317"/>
            <a:ext cx="8686800" cy="726883"/>
          </a:xfrm>
          <a:prstGeom prst="rect">
            <a:avLst/>
          </a:prstGeom>
        </p:spPr>
        <p:txBody>
          <a:bodyPr/>
          <a:lstStyle>
            <a:lvl1pPr algn="ctr">
              <a:defRPr sz="2800"/>
            </a:lvl1pPr>
          </a:lstStyle>
          <a:p>
            <a:r>
              <a:t>Sperm Whale Survey Depredation</a:t>
            </a:r>
          </a:p>
        </p:txBody>
      </p:sp>
      <p:pic>
        <p:nvPicPr>
          <p:cNvPr id="355" name="image16.png"/>
          <p:cNvPicPr>
            <a:picLocks noChangeAspect="1"/>
          </p:cNvPicPr>
          <p:nvPr/>
        </p:nvPicPr>
        <p:blipFill>
          <a:blip r:embed="rId3">
            <a:extLst/>
          </a:blip>
          <a:stretch>
            <a:fillRect/>
          </a:stretch>
        </p:blipFill>
        <p:spPr>
          <a:xfrm>
            <a:off x="2804000" y="6400800"/>
            <a:ext cx="3627439" cy="274639"/>
          </a:xfrm>
          <a:prstGeom prst="rect">
            <a:avLst/>
          </a:prstGeom>
          <a:ln w="12700">
            <a:miter lim="400000"/>
          </a:ln>
        </p:spPr>
      </p:pic>
      <p:pic>
        <p:nvPicPr>
          <p:cNvPr id="356" name="image17.png"/>
          <p:cNvPicPr>
            <a:picLocks noChangeAspect="1"/>
          </p:cNvPicPr>
          <p:nvPr/>
        </p:nvPicPr>
        <p:blipFill>
          <a:blip r:embed="rId4">
            <a:extLst/>
          </a:blip>
          <a:stretch>
            <a:fillRect/>
          </a:stretch>
        </p:blipFill>
        <p:spPr>
          <a:xfrm>
            <a:off x="457200" y="1371600"/>
            <a:ext cx="5867400" cy="4400550"/>
          </a:xfrm>
          <a:prstGeom prst="rect">
            <a:avLst/>
          </a:prstGeom>
          <a:ln w="88900" cap="sq">
            <a:solidFill>
              <a:srgbClr val="000000"/>
            </a:solidFill>
            <a:miter/>
          </a:ln>
        </p:spPr>
      </p:pic>
      <p:sp>
        <p:nvSpPr>
          <p:cNvPr id="357" name="Shape 357"/>
          <p:cNvSpPr/>
          <p:nvPr/>
        </p:nvSpPr>
        <p:spPr>
          <a:xfrm>
            <a:off x="6518431" y="1140967"/>
            <a:ext cx="2438401" cy="57100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1600">
                <a:solidFill>
                  <a:srgbClr val="FFFFFF"/>
                </a:solidFill>
                <a:latin typeface="Book Antiqua"/>
                <a:ea typeface="Book Antiqua"/>
                <a:cs typeface="Book Antiqua"/>
                <a:sym typeface="Book Antiqua"/>
              </a:defRPr>
            </a:pPr>
            <a:r>
              <a:t>Sperm whale observations have been recorded during the longline surveys since 1998</a:t>
            </a: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t>In 2014, sperm whales were observed during operations at 21  stations</a:t>
            </a: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t>Longline survey catch rates and abundance indices are not adjusted for sperm whale depredation</a:t>
            </a: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a:latin typeface="Arial"/>
              <a:ea typeface="Arial"/>
              <a:cs typeface="Arial"/>
              <a:sym typeface="Arial"/>
            </a:endParaRPr>
          </a:p>
          <a:p>
            <a:pPr>
              <a:defRPr>
                <a:solidFill>
                  <a:srgbClr val="FFFFFF"/>
                </a:solidFill>
                <a:latin typeface="Arial"/>
                <a:ea typeface="Arial"/>
                <a:cs typeface="Arial"/>
                <a:sym typeface="Arial"/>
              </a:defRPr>
            </a:pPr>
            <a:endParaRPr>
              <a:latin typeface="Arial"/>
              <a:ea typeface="Arial"/>
              <a:cs typeface="Arial"/>
              <a:sym typeface="Arial"/>
            </a:endParaRPr>
          </a:p>
          <a:p>
            <a:pPr>
              <a:defRPr>
                <a:solidFill>
                  <a:srgbClr val="FFFFFF"/>
                </a:solidFill>
                <a:latin typeface="Arial"/>
                <a:ea typeface="Arial"/>
                <a:cs typeface="Arial"/>
                <a:sym typeface="Arial"/>
              </a:defRPr>
            </a:pPr>
            <a:endParaRPr>
              <a:latin typeface="Arial"/>
              <a:ea typeface="Arial"/>
              <a:cs typeface="Arial"/>
              <a:sym typeface="Aria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image18.jpg" descr="C:\Users\ALFA\Downloads\IMG_0134 (1).JPG"/>
          <p:cNvPicPr>
            <a:picLocks noChangeAspect="1"/>
          </p:cNvPicPr>
          <p:nvPr/>
        </p:nvPicPr>
        <p:blipFill>
          <a:blip r:embed="rId3">
            <a:extLst/>
          </a:blip>
          <a:srcRect l="9341" t="1073" r="5093" b="14068"/>
          <a:stretch>
            <a:fillRect/>
          </a:stretch>
        </p:blipFill>
        <p:spPr>
          <a:xfrm>
            <a:off x="-1371600" y="-40647"/>
            <a:ext cx="9220202" cy="6858001"/>
          </a:xfrm>
          <a:prstGeom prst="rect">
            <a:avLst/>
          </a:prstGeom>
          <a:ln w="12700">
            <a:miter lim="400000"/>
          </a:ln>
        </p:spPr>
      </p:pic>
      <p:sp>
        <p:nvSpPr>
          <p:cNvPr id="362" name="Shape 362"/>
          <p:cNvSpPr/>
          <p:nvPr/>
        </p:nvSpPr>
        <p:spPr>
          <a:xfrm>
            <a:off x="5638800" y="0"/>
            <a:ext cx="3581400" cy="6781800"/>
          </a:xfrm>
          <a:prstGeom prst="rect">
            <a:avLst/>
          </a:prstGeom>
          <a:solidFill>
            <a:srgbClr val="000000">
              <a:alpha val="74118"/>
            </a:srgbClr>
          </a:solidFill>
          <a:ln w="12700">
            <a:miter lim="400000"/>
          </a:ln>
        </p:spPr>
        <p:txBody>
          <a:bodyPr lIns="45719" rIns="45719" anchor="ctr"/>
          <a:lstStyle/>
          <a:p>
            <a:pPr algn="ctr">
              <a:defRPr>
                <a:solidFill>
                  <a:srgbClr val="FFFFFF"/>
                </a:solidFill>
              </a:defRPr>
            </a:pPr>
            <a:endParaRPr/>
          </a:p>
        </p:txBody>
      </p:sp>
      <p:sp>
        <p:nvSpPr>
          <p:cNvPr id="363" name="Shape 363"/>
          <p:cNvSpPr/>
          <p:nvPr/>
        </p:nvSpPr>
        <p:spPr>
          <a:xfrm>
            <a:off x="5791200" y="1200864"/>
            <a:ext cx="3276600" cy="477053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1600">
                <a:solidFill>
                  <a:srgbClr val="FFFFFF"/>
                </a:solidFill>
                <a:latin typeface="Book Antiqua"/>
                <a:ea typeface="Book Antiqua"/>
                <a:cs typeface="Book Antiqua"/>
                <a:sym typeface="Book Antiqua"/>
              </a:defRPr>
            </a:pPr>
            <a:r>
              <a:rPr dirty="0"/>
              <a:t>In the late 1990s, fishermen approached scientists </a:t>
            </a:r>
            <a:r>
              <a:rPr dirty="0" smtClean="0"/>
              <a:t>Tor</a:t>
            </a:r>
            <a:r>
              <a:rPr lang="en-US" dirty="0" smtClean="0"/>
              <a:t>y</a:t>
            </a:r>
            <a:r>
              <a:rPr dirty="0" smtClean="0"/>
              <a:t> </a:t>
            </a:r>
            <a:r>
              <a:rPr dirty="0"/>
              <a:t>O’Connell and Jan </a:t>
            </a:r>
            <a:r>
              <a:rPr dirty="0" err="1"/>
              <a:t>Straley</a:t>
            </a:r>
            <a:r>
              <a:rPr dirty="0"/>
              <a:t> with concerns about sperm whale depredation of longline sablefish</a:t>
            </a: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dirty="0"/>
              <a:t>In 2003, SEASWAP was launched, creating a team focused on protecting marine mammal populations while maintaining thriving coastal fisheries. </a:t>
            </a: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dirty="0"/>
              <a:t>Using logbooks and cameras, fishermen worked with scientists to document sperm whale interactions with fishing gear </a:t>
            </a:r>
            <a:endParaRPr dirty="0">
              <a:latin typeface="Arial"/>
              <a:ea typeface="Arial"/>
              <a:cs typeface="Arial"/>
              <a:sym typeface="Arial"/>
            </a:endParaRPr>
          </a:p>
        </p:txBody>
      </p:sp>
      <p:pic>
        <p:nvPicPr>
          <p:cNvPr id="364" name="image19.png" descr="C:\Users\ALFA\Desktop\ALYSSA\seaswao.PNG"/>
          <p:cNvPicPr>
            <a:picLocks noChangeAspect="1"/>
          </p:cNvPicPr>
          <p:nvPr/>
        </p:nvPicPr>
        <p:blipFill>
          <a:blip r:embed="rId4">
            <a:extLst/>
          </a:blip>
          <a:stretch>
            <a:fillRect/>
          </a:stretch>
        </p:blipFill>
        <p:spPr>
          <a:xfrm>
            <a:off x="312088" y="228600"/>
            <a:ext cx="4800601" cy="137917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image20.jpg"/>
          <p:cNvPicPr>
            <a:picLocks noChangeAspect="1"/>
          </p:cNvPicPr>
          <p:nvPr/>
        </p:nvPicPr>
        <p:blipFill>
          <a:blip r:embed="rId3">
            <a:extLst/>
          </a:blip>
          <a:srcRect r="10415" b="6847"/>
          <a:stretch>
            <a:fillRect/>
          </a:stretch>
        </p:blipFill>
        <p:spPr>
          <a:xfrm>
            <a:off x="-8468" y="1219199"/>
            <a:ext cx="9152468" cy="5638801"/>
          </a:xfrm>
          <a:prstGeom prst="rect">
            <a:avLst/>
          </a:prstGeom>
          <a:ln w="12700">
            <a:miter lim="400000"/>
          </a:ln>
        </p:spPr>
      </p:pic>
      <p:sp>
        <p:nvSpPr>
          <p:cNvPr id="369" name="Shape 369"/>
          <p:cNvSpPr/>
          <p:nvPr/>
        </p:nvSpPr>
        <p:spPr>
          <a:xfrm>
            <a:off x="304800" y="152400"/>
            <a:ext cx="8686800" cy="1577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lgn="ctr">
              <a:defRPr sz="2800" b="1">
                <a:solidFill>
                  <a:srgbClr val="FFFFFF"/>
                </a:solidFill>
                <a:effectLst>
                  <a:outerShdw blurRad="38100" dist="38100" dir="2700000" rotWithShape="0">
                    <a:srgbClr val="000000">
                      <a:alpha val="43137"/>
                    </a:srgbClr>
                  </a:outerShdw>
                </a:effectLst>
                <a:latin typeface="Cambria"/>
                <a:ea typeface="Cambria"/>
                <a:cs typeface="Cambria"/>
                <a:sym typeface="Cambria"/>
              </a:defRPr>
            </a:pPr>
            <a:r>
              <a:t>SEASWAP</a:t>
            </a:r>
            <a:endParaRPr sz="4400"/>
          </a:p>
          <a:p>
            <a:pPr marL="342900" indent="-342900" algn="ctr">
              <a:defRPr sz="2800" b="1">
                <a:solidFill>
                  <a:srgbClr val="FFFFFF"/>
                </a:solidFill>
                <a:effectLst>
                  <a:outerShdw blurRad="38100" dist="38100" dir="2700000" rotWithShape="0">
                    <a:srgbClr val="000000">
                      <a:alpha val="43137"/>
                    </a:srgbClr>
                  </a:outerShdw>
                </a:effectLst>
                <a:latin typeface="Cambria"/>
                <a:ea typeface="Cambria"/>
                <a:cs typeface="Cambria"/>
                <a:sym typeface="Cambria"/>
              </a:defRPr>
            </a:pPr>
            <a:r>
              <a:t>Southeast Alaska Sperm Whale Avoidance Project</a:t>
            </a:r>
            <a:endParaRPr sz="4400"/>
          </a:p>
        </p:txBody>
      </p:sp>
      <p:sp>
        <p:nvSpPr>
          <p:cNvPr id="370" name="Shape 370"/>
          <p:cNvSpPr/>
          <p:nvPr/>
        </p:nvSpPr>
        <p:spPr>
          <a:xfrm>
            <a:off x="4953000" y="1699211"/>
            <a:ext cx="3657600" cy="1209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solidFill>
                  <a:srgbClr val="0D0D0D"/>
                </a:solidFill>
                <a:latin typeface="Book Antiqua"/>
                <a:ea typeface="Book Antiqua"/>
                <a:cs typeface="Book Antiqua"/>
                <a:sym typeface="Book Antiqua"/>
              </a:defRPr>
            </a:lvl1pPr>
          </a:lstStyle>
          <a:p>
            <a:r>
              <a:t>Scientists, fishermen and managers working together to understand depredation and minimize interactions</a:t>
            </a:r>
          </a:p>
        </p:txBody>
      </p:sp>
      <p:pic>
        <p:nvPicPr>
          <p:cNvPr id="371" name="image21.jpg" descr="ALFA.jpg"/>
          <p:cNvPicPr>
            <a:picLocks noChangeAspect="1"/>
          </p:cNvPicPr>
          <p:nvPr/>
        </p:nvPicPr>
        <p:blipFill>
          <a:blip r:embed="rId4">
            <a:extLst/>
          </a:blip>
          <a:stretch>
            <a:fillRect/>
          </a:stretch>
        </p:blipFill>
        <p:spPr>
          <a:xfrm>
            <a:off x="5151437" y="6238764"/>
            <a:ext cx="1858964" cy="368301"/>
          </a:xfrm>
          <a:prstGeom prst="rect">
            <a:avLst/>
          </a:prstGeom>
          <a:ln w="12700">
            <a:miter lim="400000"/>
          </a:ln>
        </p:spPr>
      </p:pic>
      <p:pic>
        <p:nvPicPr>
          <p:cNvPr id="372" name="image22.jpg" descr="CBSFA.jpg"/>
          <p:cNvPicPr>
            <a:picLocks noChangeAspect="1"/>
          </p:cNvPicPr>
          <p:nvPr/>
        </p:nvPicPr>
        <p:blipFill>
          <a:blip r:embed="rId5">
            <a:extLst/>
          </a:blip>
          <a:srcRect l="20524" r="24286" b="7331"/>
          <a:stretch>
            <a:fillRect/>
          </a:stretch>
        </p:blipFill>
        <p:spPr>
          <a:xfrm>
            <a:off x="7129463" y="5953807"/>
            <a:ext cx="719138" cy="652463"/>
          </a:xfrm>
          <a:prstGeom prst="rect">
            <a:avLst/>
          </a:prstGeom>
          <a:ln w="12700">
            <a:miter lim="400000"/>
          </a:ln>
        </p:spPr>
      </p:pic>
      <p:pic>
        <p:nvPicPr>
          <p:cNvPr id="373" name="image23.jpg" descr="SIO.jpg"/>
          <p:cNvPicPr>
            <a:picLocks noChangeAspect="1"/>
          </p:cNvPicPr>
          <p:nvPr/>
        </p:nvPicPr>
        <p:blipFill>
          <a:blip r:embed="rId6">
            <a:extLst/>
          </a:blip>
          <a:stretch>
            <a:fillRect/>
          </a:stretch>
        </p:blipFill>
        <p:spPr>
          <a:xfrm>
            <a:off x="8001000" y="5964127"/>
            <a:ext cx="622300" cy="642938"/>
          </a:xfrm>
          <a:prstGeom prst="rect">
            <a:avLst/>
          </a:prstGeom>
          <a:ln w="12700">
            <a:miter lim="400000"/>
          </a:ln>
        </p:spPr>
      </p:pic>
      <p:pic>
        <p:nvPicPr>
          <p:cNvPr id="374" name="image24.jpg" descr="UAS.jpg"/>
          <p:cNvPicPr>
            <a:picLocks noChangeAspect="1"/>
          </p:cNvPicPr>
          <p:nvPr/>
        </p:nvPicPr>
        <p:blipFill>
          <a:blip r:embed="rId7">
            <a:extLst/>
          </a:blip>
          <a:stretch>
            <a:fillRect/>
          </a:stretch>
        </p:blipFill>
        <p:spPr>
          <a:xfrm>
            <a:off x="304800" y="5906977"/>
            <a:ext cx="722313" cy="714376"/>
          </a:xfrm>
          <a:prstGeom prst="rect">
            <a:avLst/>
          </a:prstGeom>
          <a:ln w="12700">
            <a:miter lim="400000"/>
          </a:ln>
        </p:spPr>
      </p:pic>
      <p:pic>
        <p:nvPicPr>
          <p:cNvPr id="375" name="image25.jpg" descr="SSSC.jpg"/>
          <p:cNvPicPr>
            <a:picLocks noChangeAspect="1"/>
          </p:cNvPicPr>
          <p:nvPr/>
        </p:nvPicPr>
        <p:blipFill>
          <a:blip r:embed="rId8">
            <a:extLst/>
          </a:blip>
          <a:stretch>
            <a:fillRect/>
          </a:stretch>
        </p:blipFill>
        <p:spPr>
          <a:xfrm>
            <a:off x="2057400" y="5937139"/>
            <a:ext cx="620713" cy="654051"/>
          </a:xfrm>
          <a:prstGeom prst="rect">
            <a:avLst/>
          </a:prstGeom>
          <a:ln w="12700">
            <a:miter lim="400000"/>
          </a:ln>
        </p:spPr>
      </p:pic>
      <p:pic>
        <p:nvPicPr>
          <p:cNvPr id="376" name="image26.png"/>
          <p:cNvPicPr>
            <a:picLocks noChangeAspect="1"/>
          </p:cNvPicPr>
          <p:nvPr/>
        </p:nvPicPr>
        <p:blipFill>
          <a:blip r:embed="rId9">
            <a:extLst/>
          </a:blip>
          <a:srcRect r="86713"/>
          <a:stretch>
            <a:fillRect/>
          </a:stretch>
        </p:blipFill>
        <p:spPr>
          <a:xfrm>
            <a:off x="2743200" y="5886450"/>
            <a:ext cx="773113" cy="720725"/>
          </a:xfrm>
          <a:prstGeom prst="rect">
            <a:avLst/>
          </a:prstGeom>
          <a:ln w="12700">
            <a:miter lim="400000"/>
          </a:ln>
        </p:spPr>
      </p:pic>
      <p:pic>
        <p:nvPicPr>
          <p:cNvPr id="377" name="image27.png"/>
          <p:cNvPicPr>
            <a:picLocks noChangeAspect="1"/>
          </p:cNvPicPr>
          <p:nvPr/>
        </p:nvPicPr>
        <p:blipFill>
          <a:blip r:embed="rId10">
            <a:extLst/>
          </a:blip>
          <a:stretch>
            <a:fillRect/>
          </a:stretch>
        </p:blipFill>
        <p:spPr>
          <a:xfrm>
            <a:off x="1143000" y="5915025"/>
            <a:ext cx="715963" cy="714375"/>
          </a:xfrm>
          <a:prstGeom prst="rect">
            <a:avLst/>
          </a:prstGeom>
          <a:ln w="12700">
            <a:miter lim="400000"/>
          </a:ln>
        </p:spPr>
      </p:pic>
      <p:pic>
        <p:nvPicPr>
          <p:cNvPr id="378" name="image28.png" descr="UAFLogo_F_webblue.gif"/>
          <p:cNvPicPr>
            <a:picLocks noChangeAspect="1"/>
          </p:cNvPicPr>
          <p:nvPr/>
        </p:nvPicPr>
        <p:blipFill>
          <a:blip r:embed="rId11">
            <a:extLst/>
          </a:blip>
          <a:stretch>
            <a:fillRect/>
          </a:stretch>
        </p:blipFill>
        <p:spPr>
          <a:xfrm>
            <a:off x="4444205" y="6178603"/>
            <a:ext cx="584995" cy="450798"/>
          </a:xfrm>
          <a:prstGeom prst="rect">
            <a:avLst/>
          </a:prstGeom>
          <a:ln w="12700">
            <a:miter lim="400000"/>
          </a:ln>
        </p:spPr>
      </p:pic>
      <p:pic>
        <p:nvPicPr>
          <p:cNvPr id="379" name="image29.png"/>
          <p:cNvPicPr>
            <a:picLocks noChangeAspect="1"/>
          </p:cNvPicPr>
          <p:nvPr/>
        </p:nvPicPr>
        <p:blipFill>
          <a:blip r:embed="rId12">
            <a:extLst/>
          </a:blip>
          <a:stretch>
            <a:fillRect/>
          </a:stretch>
        </p:blipFill>
        <p:spPr>
          <a:xfrm>
            <a:off x="3629025" y="6253162"/>
            <a:ext cx="714375" cy="376239"/>
          </a:xfrm>
          <a:prstGeom prst="rect">
            <a:avLst/>
          </a:prstGeom>
          <a:ln w="12700">
            <a:miter lim="400000"/>
          </a:ln>
        </p:spPr>
      </p:pic>
      <p:pic>
        <p:nvPicPr>
          <p:cNvPr id="380" name="image30.jpg" descr="C:\Users\ALFA\Desktop\ALYSSA\cascadua.jpg"/>
          <p:cNvPicPr>
            <a:picLocks noChangeAspect="1"/>
          </p:cNvPicPr>
          <p:nvPr/>
        </p:nvPicPr>
        <p:blipFill>
          <a:blip r:embed="rId13">
            <a:extLst/>
          </a:blip>
          <a:stretch>
            <a:fillRect/>
          </a:stretch>
        </p:blipFill>
        <p:spPr>
          <a:xfrm>
            <a:off x="7754974" y="5270058"/>
            <a:ext cx="868326" cy="533401"/>
          </a:xfrm>
          <a:prstGeom prst="rect">
            <a:avLst/>
          </a:prstGeom>
          <a:ln w="12700">
            <a:miter lim="400000"/>
          </a:ln>
        </p:spPr>
      </p:pic>
      <p:pic>
        <p:nvPicPr>
          <p:cNvPr id="381" name="image31.jpg" descr="C:\Users\ALFA\Desktop\ALYSSA\hawaii.jpg"/>
          <p:cNvPicPr>
            <a:picLocks noChangeAspect="1"/>
          </p:cNvPicPr>
          <p:nvPr/>
        </p:nvPicPr>
        <p:blipFill>
          <a:blip r:embed="rId14">
            <a:extLst/>
          </a:blip>
          <a:stretch>
            <a:fillRect/>
          </a:stretch>
        </p:blipFill>
        <p:spPr>
          <a:xfrm>
            <a:off x="320040" y="5181600"/>
            <a:ext cx="670560" cy="58674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p:nvPr/>
        </p:nvSpPr>
        <p:spPr>
          <a:xfrm>
            <a:off x="0" y="80962"/>
            <a:ext cx="9144000"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2100"/>
              </a:spcBef>
              <a:defRPr sz="3500">
                <a:latin typeface="Book Antiqua"/>
                <a:ea typeface="Book Antiqua"/>
                <a:cs typeface="Book Antiqua"/>
                <a:sym typeface="Book Antiqua"/>
              </a:defRPr>
            </a:lvl1pPr>
          </a:lstStyle>
          <a:p>
            <a:r>
              <a:rPr dirty="0">
                <a:solidFill>
                  <a:schemeClr val="tx2">
                    <a:lumMod val="40000"/>
                    <a:lumOff val="60000"/>
                  </a:schemeClr>
                </a:solidFill>
              </a:rPr>
              <a:t>Fishermen are the eyes and ears of the ocean</a:t>
            </a:r>
          </a:p>
        </p:txBody>
      </p:sp>
      <p:pic>
        <p:nvPicPr>
          <p:cNvPr id="386" name="image32.jpg" descr="Rod Frew"/>
          <p:cNvPicPr>
            <a:picLocks noChangeAspect="1"/>
          </p:cNvPicPr>
          <p:nvPr/>
        </p:nvPicPr>
        <p:blipFill>
          <a:blip r:embed="rId3">
            <a:extLst/>
          </a:blip>
          <a:stretch>
            <a:fillRect/>
          </a:stretch>
        </p:blipFill>
        <p:spPr>
          <a:xfrm>
            <a:off x="0" y="1371600"/>
            <a:ext cx="2817814" cy="1871664"/>
          </a:xfrm>
          <a:prstGeom prst="rect">
            <a:avLst/>
          </a:prstGeom>
          <a:ln w="12700">
            <a:miter lim="400000"/>
          </a:ln>
        </p:spPr>
      </p:pic>
      <p:pic>
        <p:nvPicPr>
          <p:cNvPr id="387" name="image33.jpg" descr="Copy of SEASWAP Team 42705 029"/>
          <p:cNvPicPr>
            <a:picLocks noChangeAspect="1"/>
          </p:cNvPicPr>
          <p:nvPr/>
        </p:nvPicPr>
        <p:blipFill>
          <a:blip r:embed="rId4">
            <a:extLst/>
          </a:blip>
          <a:stretch>
            <a:fillRect/>
          </a:stretch>
        </p:blipFill>
        <p:spPr>
          <a:xfrm>
            <a:off x="3041650" y="1371600"/>
            <a:ext cx="2862264" cy="1903414"/>
          </a:xfrm>
          <a:prstGeom prst="rect">
            <a:avLst/>
          </a:prstGeom>
          <a:ln w="12700">
            <a:miter lim="400000"/>
          </a:ln>
        </p:spPr>
      </p:pic>
      <p:pic>
        <p:nvPicPr>
          <p:cNvPr id="388" name="image34.jpg" descr="Gary Egerton"/>
          <p:cNvPicPr>
            <a:picLocks noChangeAspect="1"/>
          </p:cNvPicPr>
          <p:nvPr/>
        </p:nvPicPr>
        <p:blipFill>
          <a:blip r:embed="rId5">
            <a:extLst/>
          </a:blip>
          <a:stretch>
            <a:fillRect/>
          </a:stretch>
        </p:blipFill>
        <p:spPr>
          <a:xfrm>
            <a:off x="2982913" y="3805237"/>
            <a:ext cx="2978151" cy="1979613"/>
          </a:xfrm>
          <a:prstGeom prst="rect">
            <a:avLst/>
          </a:prstGeom>
          <a:ln w="12700">
            <a:miter lim="400000"/>
          </a:ln>
        </p:spPr>
      </p:pic>
      <p:pic>
        <p:nvPicPr>
          <p:cNvPr id="389" name="image35.jpg" descr="Kendall Folkert"/>
          <p:cNvPicPr>
            <a:picLocks noChangeAspect="1"/>
          </p:cNvPicPr>
          <p:nvPr/>
        </p:nvPicPr>
        <p:blipFill>
          <a:blip r:embed="rId6">
            <a:extLst/>
          </a:blip>
          <a:stretch>
            <a:fillRect/>
          </a:stretch>
        </p:blipFill>
        <p:spPr>
          <a:xfrm>
            <a:off x="0" y="3657600"/>
            <a:ext cx="2817814" cy="1871664"/>
          </a:xfrm>
          <a:prstGeom prst="rect">
            <a:avLst/>
          </a:prstGeom>
          <a:ln w="12700">
            <a:miter lim="400000"/>
          </a:ln>
        </p:spPr>
      </p:pic>
      <p:pic>
        <p:nvPicPr>
          <p:cNvPr id="390" name="image36.jpg" descr="SEASWAP Team 42705 024"/>
          <p:cNvPicPr>
            <a:picLocks noChangeAspect="1"/>
          </p:cNvPicPr>
          <p:nvPr/>
        </p:nvPicPr>
        <p:blipFill>
          <a:blip r:embed="rId7">
            <a:extLst/>
          </a:blip>
          <a:stretch>
            <a:fillRect/>
          </a:stretch>
        </p:blipFill>
        <p:spPr>
          <a:xfrm>
            <a:off x="6172200" y="1295400"/>
            <a:ext cx="2971800" cy="2066925"/>
          </a:xfrm>
          <a:prstGeom prst="rect">
            <a:avLst/>
          </a:prstGeom>
          <a:ln w="12700">
            <a:miter lim="400000"/>
          </a:ln>
        </p:spPr>
      </p:pic>
      <p:pic>
        <p:nvPicPr>
          <p:cNvPr id="391" name="image37.jpg" descr="SEASWAP Team 42705 021"/>
          <p:cNvPicPr>
            <a:picLocks noChangeAspect="1"/>
          </p:cNvPicPr>
          <p:nvPr/>
        </p:nvPicPr>
        <p:blipFill>
          <a:blip r:embed="rId8">
            <a:extLst/>
          </a:blip>
          <a:stretch>
            <a:fillRect/>
          </a:stretch>
        </p:blipFill>
        <p:spPr>
          <a:xfrm>
            <a:off x="6172200" y="3810000"/>
            <a:ext cx="2971800" cy="1981200"/>
          </a:xfrm>
          <a:prstGeom prst="rect">
            <a:avLst/>
          </a:prstGeom>
          <a:ln w="12700">
            <a:miter lim="400000"/>
          </a:ln>
        </p:spPr>
      </p:pic>
      <p:sp>
        <p:nvSpPr>
          <p:cNvPr id="392" name="Shape 392"/>
          <p:cNvSpPr/>
          <p:nvPr/>
        </p:nvSpPr>
        <p:spPr>
          <a:xfrm>
            <a:off x="6115050" y="5384800"/>
            <a:ext cx="160571" cy="3752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latin typeface="Arial"/>
                <a:ea typeface="Arial"/>
                <a:cs typeface="Arial"/>
                <a:sym typeface="Arial"/>
              </a:defRPr>
            </a:lvl1pPr>
          </a:lstStyle>
          <a:p>
            <a:r>
              <a:t>l</a:t>
            </a:r>
          </a:p>
        </p:txBody>
      </p:sp>
      <p:sp>
        <p:nvSpPr>
          <p:cNvPr id="393" name="Shape 393"/>
          <p:cNvSpPr/>
          <p:nvPr/>
        </p:nvSpPr>
        <p:spPr>
          <a:xfrm>
            <a:off x="0" y="5715000"/>
            <a:ext cx="9144000" cy="1158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a:lvl1pPr>
          </a:lstStyle>
          <a:p>
            <a:pPr algn="ctr"/>
            <a:r>
              <a:rPr dirty="0">
                <a:solidFill>
                  <a:schemeClr val="tx2">
                    <a:lumMod val="40000"/>
                    <a:lumOff val="60000"/>
                  </a:schemeClr>
                </a:solidFill>
              </a:rPr>
              <a:t>SEASWAP has 25+ small-boat fishermen who are full partners and have designed, tested and collected quantitative data, 2003 to 2015</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38.jpg" descr="C:\Users\ALFA\Desktop\ALYSSA\DSC_0544.JPG"/>
          <p:cNvPicPr>
            <a:picLocks noChangeAspect="1"/>
          </p:cNvPicPr>
          <p:nvPr/>
        </p:nvPicPr>
        <p:blipFill>
          <a:blip r:embed="rId2">
            <a:extLst/>
          </a:blip>
          <a:srcRect l="11765" b="735"/>
          <a:stretch>
            <a:fillRect/>
          </a:stretch>
        </p:blipFill>
        <p:spPr>
          <a:xfrm>
            <a:off x="-2" y="-2"/>
            <a:ext cx="9144002" cy="6858002"/>
          </a:xfrm>
          <a:prstGeom prst="rect">
            <a:avLst/>
          </a:prstGeom>
          <a:ln w="12700">
            <a:miter lim="400000"/>
          </a:ln>
        </p:spPr>
      </p:pic>
      <p:sp>
        <p:nvSpPr>
          <p:cNvPr id="398" name="Shape 398"/>
          <p:cNvSpPr>
            <a:spLocks noGrp="1"/>
          </p:cNvSpPr>
          <p:nvPr>
            <p:ph type="title"/>
          </p:nvPr>
        </p:nvSpPr>
        <p:spPr>
          <a:xfrm>
            <a:off x="3810000" y="-533400"/>
            <a:ext cx="4800600" cy="3733800"/>
          </a:xfrm>
          <a:prstGeom prst="rect">
            <a:avLst/>
          </a:prstGeom>
        </p:spPr>
        <p:txBody>
          <a:bodyPr/>
          <a:lstStyle>
            <a:lvl1pPr>
              <a:defRPr sz="4200" b="1">
                <a:solidFill>
                  <a:srgbClr val="000000"/>
                </a:solidFill>
                <a:effectLst>
                  <a:outerShdw blurRad="38100" dist="38100" dir="2700000" rotWithShape="0">
                    <a:srgbClr val="000000">
                      <a:alpha val="43137"/>
                    </a:srgbClr>
                  </a:outerShdw>
                </a:effectLst>
                <a:latin typeface="Cambria"/>
                <a:ea typeface="Cambria"/>
                <a:cs typeface="Cambria"/>
                <a:sym typeface="Cambria"/>
              </a:defRPr>
            </a:lvl1pPr>
          </a:lstStyle>
          <a:p>
            <a:r>
              <a:rPr dirty="0"/>
              <a:t>Thank you!</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4.jpg" descr="C:\Users\ALFA\Downloads\20150525_sitka_029 (2).jpg"/>
          <p:cNvPicPr>
            <a:picLocks noChangeAspect="1"/>
          </p:cNvPicPr>
          <p:nvPr/>
        </p:nvPicPr>
        <p:blipFill>
          <a:blip r:embed="rId3">
            <a:extLst/>
          </a:blip>
          <a:srcRect l="11111" b="126"/>
          <a:stretch>
            <a:fillRect/>
          </a:stretch>
        </p:blipFill>
        <p:spPr>
          <a:xfrm>
            <a:off x="0" y="0"/>
            <a:ext cx="9144000" cy="6858001"/>
          </a:xfrm>
          <a:prstGeom prst="rect">
            <a:avLst/>
          </a:prstGeom>
          <a:ln w="12700">
            <a:miter lim="400000"/>
          </a:ln>
        </p:spPr>
      </p:pic>
      <p:sp>
        <p:nvSpPr>
          <p:cNvPr id="227" name="Shape 227"/>
          <p:cNvSpPr>
            <a:spLocks noGrp="1"/>
          </p:cNvSpPr>
          <p:nvPr>
            <p:ph type="title"/>
          </p:nvPr>
        </p:nvSpPr>
        <p:spPr>
          <a:xfrm>
            <a:off x="457200" y="274638"/>
            <a:ext cx="8229600" cy="334963"/>
          </a:xfrm>
          <a:prstGeom prst="rect">
            <a:avLst/>
          </a:prstGeom>
        </p:spPr>
        <p:txBody>
          <a:bodyPr>
            <a:normAutofit fontScale="90000"/>
          </a:bodyPr>
          <a:lstStyle/>
          <a:p>
            <a:pPr defTabSz="365760">
              <a:defRPr sz="1760" b="1">
                <a:latin typeface="Cambria"/>
                <a:ea typeface="Cambria"/>
                <a:cs typeface="Cambria"/>
                <a:sym typeface="Cambria"/>
              </a:defRPr>
            </a:pPr>
            <a:r>
              <a:t/>
            </a:r>
            <a:br/>
            <a:r>
              <a:t/>
            </a:r>
            <a:br/>
            <a:r>
              <a:rPr>
                <a:effectLst>
                  <a:outerShdw blurRad="15240" dist="15240" dir="2700000" rotWithShape="0">
                    <a:srgbClr val="000000">
                      <a:alpha val="43137"/>
                    </a:srgbClr>
                  </a:outerShdw>
                </a:effectLst>
              </a:rPr>
              <a:t>Gulf of Alaska Sablefish Fishery</a:t>
            </a:r>
          </a:p>
        </p:txBody>
      </p:sp>
      <p:sp>
        <p:nvSpPr>
          <p:cNvPr id="228" name="Shape 228"/>
          <p:cNvSpPr>
            <a:spLocks noGrp="1"/>
          </p:cNvSpPr>
          <p:nvPr>
            <p:ph type="body" idx="1"/>
          </p:nvPr>
        </p:nvSpPr>
        <p:spPr>
          <a:xfrm>
            <a:off x="1143000" y="1193512"/>
            <a:ext cx="6934200" cy="5207288"/>
          </a:xfrm>
          <a:prstGeom prst="rect">
            <a:avLst/>
          </a:prstGeom>
        </p:spPr>
        <p:txBody>
          <a:bodyPr/>
          <a:lstStyle/>
          <a:p>
            <a:pPr algn="ctr">
              <a:defRPr sz="2400" b="1">
                <a:ln w="9525">
                  <a:solidFill>
                    <a:srgbClr val="FFFFFF"/>
                  </a:solidFill>
                </a:ln>
                <a:effectLst>
                  <a:outerShdw blurRad="50800" dist="50800" dir="5400000" rotWithShape="0">
                    <a:srgbClr val="000000"/>
                  </a:outerShdw>
                </a:effectLst>
                <a:latin typeface="Arial"/>
                <a:ea typeface="Arial"/>
                <a:cs typeface="Arial"/>
                <a:sym typeface="Arial"/>
              </a:defRPr>
            </a:pPr>
            <a:endParaRPr/>
          </a:p>
          <a:p>
            <a:pPr marL="0" indent="0" algn="ctr">
              <a:buSzTx/>
              <a:buNone/>
              <a:defRPr b="1">
                <a:effectLst>
                  <a:outerShdw blurRad="38100" dist="38100" dir="2700000" rotWithShape="0">
                    <a:srgbClr val="000000">
                      <a:alpha val="43137"/>
                    </a:srgbClr>
                  </a:outerShdw>
                </a:effectLst>
                <a:latin typeface="Arial"/>
                <a:ea typeface="Arial"/>
                <a:cs typeface="Arial"/>
                <a:sym typeface="Arial"/>
              </a:defRPr>
            </a:pPr>
            <a:r>
              <a:t>Fishery Background and Sperm Whale Depredation Trends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image6.png" descr="C:\Users\ALFA\Desktop\ALYSSA\alaska map.PNG"/>
          <p:cNvPicPr>
            <a:picLocks noChangeAspect="1"/>
          </p:cNvPicPr>
          <p:nvPr/>
        </p:nvPicPr>
        <p:blipFill>
          <a:blip r:embed="rId3">
            <a:extLst/>
          </a:blip>
          <a:stretch>
            <a:fillRect/>
          </a:stretch>
        </p:blipFill>
        <p:spPr>
          <a:xfrm>
            <a:off x="349914" y="1765498"/>
            <a:ext cx="6203287" cy="4953000"/>
          </a:xfrm>
          <a:prstGeom prst="rect">
            <a:avLst/>
          </a:prstGeom>
          <a:ln w="127000" cap="sq">
            <a:solidFill>
              <a:srgbClr val="000000"/>
            </a:solidFill>
            <a:miter/>
          </a:ln>
          <a:effectLst>
            <a:outerShdw blurRad="63500" dist="50800" dir="2700000" rotWithShape="0">
              <a:srgbClr val="000000">
                <a:alpha val="40000"/>
              </a:srgbClr>
            </a:outerShdw>
          </a:effectLst>
        </p:spPr>
      </p:pic>
      <p:sp>
        <p:nvSpPr>
          <p:cNvPr id="246" name="Shape 246"/>
          <p:cNvSpPr>
            <a:spLocks noGrp="1"/>
          </p:cNvSpPr>
          <p:nvPr>
            <p:ph type="title"/>
          </p:nvPr>
        </p:nvSpPr>
        <p:spPr>
          <a:prstGeom prst="rect">
            <a:avLst/>
          </a:prstGeom>
        </p:spPr>
        <p:txBody>
          <a:bodyPr/>
          <a:lstStyle>
            <a:lvl1pPr defTabSz="859536">
              <a:defRPr sz="3384"/>
            </a:lvl1pPr>
          </a:lstStyle>
          <a:p>
            <a:r>
              <a:rPr dirty="0"/>
              <a:t>Sablefish Range and Gulf of Alaska Fishing Grounds</a:t>
            </a:r>
          </a:p>
        </p:txBody>
      </p:sp>
      <p:sp>
        <p:nvSpPr>
          <p:cNvPr id="247" name="Shape 247"/>
          <p:cNvSpPr>
            <a:spLocks noGrp="1"/>
          </p:cNvSpPr>
          <p:nvPr>
            <p:ph type="sldNum" sz="quarter" idx="4294967295"/>
          </p:nvPr>
        </p:nvSpPr>
        <p:spPr>
          <a:xfrm>
            <a:off x="14317554" y="6500633"/>
            <a:ext cx="160448" cy="218441"/>
          </a:xfrm>
          <a:prstGeom prst="rect">
            <a:avLst/>
          </a:prstGeom>
          <a:extLst>
            <a:ext uri="{C572A759-6A51-4108-AA02-DFA0A04FC94B}">
              <ma14:wrappingTextBoxFlag xmlns:ma14="http://schemas.microsoft.com/office/mac/drawingml/2011/main" xmlns="" val="1"/>
            </a:ext>
          </a:extLst>
        </p:spPr>
        <p:txBody>
          <a:bodyPr/>
          <a:lstStyle>
            <a:lvl1pPr>
              <a:defRPr sz="800"/>
            </a:lvl1pPr>
          </a:lstStyle>
          <a:p>
            <a:fld id="{86CB4B4D-7CA3-9044-876B-883B54F8677D}" type="slidenum">
              <a:t>3</a:t>
            </a:fld>
            <a:endParaRPr/>
          </a:p>
        </p:txBody>
      </p:sp>
      <p:sp>
        <p:nvSpPr>
          <p:cNvPr id="248" name="Shape 248"/>
          <p:cNvSpPr/>
          <p:nvPr/>
        </p:nvSpPr>
        <p:spPr>
          <a:xfrm>
            <a:off x="5867400" y="4808408"/>
            <a:ext cx="59140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Sitka</a:t>
            </a:r>
          </a:p>
        </p:txBody>
      </p:sp>
      <p:sp>
        <p:nvSpPr>
          <p:cNvPr id="249" name="Shape 249"/>
          <p:cNvSpPr/>
          <p:nvPr/>
        </p:nvSpPr>
        <p:spPr>
          <a:xfrm>
            <a:off x="5905265" y="4470598"/>
            <a:ext cx="72413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Juneau</a:t>
            </a:r>
          </a:p>
        </p:txBody>
      </p:sp>
      <p:sp>
        <p:nvSpPr>
          <p:cNvPr id="250" name="Shape 250"/>
          <p:cNvSpPr/>
          <p:nvPr/>
        </p:nvSpPr>
        <p:spPr>
          <a:xfrm>
            <a:off x="4419600" y="3937198"/>
            <a:ext cx="961031"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Anchorage</a:t>
            </a:r>
          </a:p>
        </p:txBody>
      </p:sp>
      <p:sp>
        <p:nvSpPr>
          <p:cNvPr id="251" name="Shape 251"/>
          <p:cNvSpPr/>
          <p:nvPr/>
        </p:nvSpPr>
        <p:spPr>
          <a:xfrm>
            <a:off x="3868156" y="4241998"/>
            <a:ext cx="68283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Homer</a:t>
            </a:r>
          </a:p>
        </p:txBody>
      </p:sp>
      <p:sp>
        <p:nvSpPr>
          <p:cNvPr id="252" name="Shape 252"/>
          <p:cNvSpPr/>
          <p:nvPr/>
        </p:nvSpPr>
        <p:spPr>
          <a:xfrm>
            <a:off x="3505200" y="4656008"/>
            <a:ext cx="665330"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Kodiak</a:t>
            </a:r>
          </a:p>
        </p:txBody>
      </p:sp>
      <p:sp>
        <p:nvSpPr>
          <p:cNvPr id="253" name="Shape 253"/>
          <p:cNvSpPr/>
          <p:nvPr/>
        </p:nvSpPr>
        <p:spPr>
          <a:xfrm>
            <a:off x="2209800" y="5270662"/>
            <a:ext cx="739255" cy="391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Dutch Harbor</a:t>
            </a:r>
          </a:p>
        </p:txBody>
      </p:sp>
      <p:sp>
        <p:nvSpPr>
          <p:cNvPr id="254" name="Shape 254"/>
          <p:cNvSpPr/>
          <p:nvPr/>
        </p:nvSpPr>
        <p:spPr>
          <a:xfrm>
            <a:off x="5441155" y="3550422"/>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376092"/>
                </a:solidFill>
                <a:latin typeface="Arial"/>
                <a:ea typeface="Arial"/>
                <a:cs typeface="Arial"/>
                <a:sym typeface="Arial"/>
              </a:defRPr>
            </a:lvl1pPr>
          </a:lstStyle>
          <a:p>
            <a:r>
              <a:t>CANADA</a:t>
            </a:r>
          </a:p>
        </p:txBody>
      </p:sp>
      <p:sp>
        <p:nvSpPr>
          <p:cNvPr id="255" name="Shape 255"/>
          <p:cNvSpPr/>
          <p:nvPr/>
        </p:nvSpPr>
        <p:spPr>
          <a:xfrm>
            <a:off x="6705600" y="1713666"/>
            <a:ext cx="2286000" cy="477053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smtClean="0"/>
          </a:p>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smtClean="0"/>
              <a:t>Management areas; 6 total with 4 in the      Gulf of Alaska and AI, BS</a:t>
            </a:r>
          </a:p>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a:p>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smtClean="0"/>
              <a:t>Fishery occurs  on </a:t>
            </a:r>
            <a:r>
              <a:rPr dirty="0" smtClean="0"/>
              <a:t>the </a:t>
            </a:r>
            <a:r>
              <a:rPr dirty="0"/>
              <a:t>edge </a:t>
            </a:r>
            <a:r>
              <a:rPr lang="en-US" dirty="0" smtClean="0"/>
              <a:t>of co</a:t>
            </a:r>
            <a:r>
              <a:rPr dirty="0" smtClean="0"/>
              <a:t>ntinental</a:t>
            </a:r>
            <a:r>
              <a:rPr lang="en-US" dirty="0" smtClean="0"/>
              <a:t> shelf</a:t>
            </a:r>
          </a:p>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smtClean="0"/>
          </a:p>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err="1" smtClean="0"/>
              <a:t>Encompases</a:t>
            </a:r>
            <a:r>
              <a:rPr dirty="0" smtClean="0"/>
              <a:t> 3100 miles (5000 km) along the coast of Alaska. </a:t>
            </a:r>
            <a:endParaRPr lang="en-US" dirty="0" smtClean="0"/>
          </a:p>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smtClean="0"/>
          </a:p>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smtClean="0"/>
              <a:t>L</a:t>
            </a:r>
            <a:r>
              <a:rPr dirty="0" smtClean="0"/>
              <a:t>onglining </a:t>
            </a:r>
            <a:r>
              <a:rPr dirty="0"/>
              <a:t>also occurs in AK state waters. </a:t>
            </a:r>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p>
        </p:txBody>
      </p:sp>
      <p:sp>
        <p:nvSpPr>
          <p:cNvPr id="256" name="Shape 256"/>
          <p:cNvSpPr/>
          <p:nvPr/>
        </p:nvSpPr>
        <p:spPr>
          <a:xfrm>
            <a:off x="4038600" y="2937592"/>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latin typeface="Arial"/>
                <a:ea typeface="Arial"/>
                <a:cs typeface="Arial"/>
                <a:sym typeface="Arial"/>
              </a:defRPr>
            </a:lvl1pPr>
          </a:lstStyle>
          <a:p>
            <a:r>
              <a:t>ALASKA</a:t>
            </a:r>
          </a:p>
        </p:txBody>
      </p:sp>
      <p:sp>
        <p:nvSpPr>
          <p:cNvPr id="257" name="Shape 257"/>
          <p:cNvSpPr/>
          <p:nvPr/>
        </p:nvSpPr>
        <p:spPr>
          <a:xfrm>
            <a:off x="4373881" y="41452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58" name="Shape 258"/>
          <p:cNvSpPr/>
          <p:nvPr/>
        </p:nvSpPr>
        <p:spPr>
          <a:xfrm>
            <a:off x="4419600" y="4419600"/>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59" name="Shape 259"/>
          <p:cNvSpPr/>
          <p:nvPr/>
        </p:nvSpPr>
        <p:spPr>
          <a:xfrm>
            <a:off x="5441155" y="5257800"/>
            <a:ext cx="959645" cy="152400"/>
          </a:xfrm>
          <a:prstGeom prst="rect">
            <a:avLst/>
          </a:prstGeom>
          <a:solidFill>
            <a:srgbClr val="B9CDE5"/>
          </a:solidFill>
          <a:ln w="12700">
            <a:miter lim="400000"/>
          </a:ln>
        </p:spPr>
        <p:txBody>
          <a:bodyPr lIns="45719" rIns="45719" anchor="ctr"/>
          <a:lstStyle/>
          <a:p>
            <a:pPr algn="ctr">
              <a:defRPr>
                <a:solidFill>
                  <a:srgbClr val="C6D9F1"/>
                </a:solidFill>
              </a:defRPr>
            </a:pPr>
            <a:endParaRPr/>
          </a:p>
        </p:txBody>
      </p:sp>
      <p:sp>
        <p:nvSpPr>
          <p:cNvPr id="260" name="Shape 260"/>
          <p:cNvSpPr/>
          <p:nvPr/>
        </p:nvSpPr>
        <p:spPr>
          <a:xfrm>
            <a:off x="5410200" y="5181600"/>
            <a:ext cx="1167633" cy="269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1">
                <a:solidFill>
                  <a:srgbClr val="1F497D"/>
                </a:solidFill>
                <a:latin typeface="Book Antiqua"/>
                <a:ea typeface="Book Antiqua"/>
                <a:cs typeface="Book Antiqua"/>
                <a:sym typeface="Book Antiqua"/>
              </a:defRPr>
            </a:lvl1pPr>
          </a:lstStyle>
          <a:p>
            <a:r>
              <a:t>Southeast</a:t>
            </a:r>
          </a:p>
        </p:txBody>
      </p:sp>
      <p:sp>
        <p:nvSpPr>
          <p:cNvPr id="261" name="Shape 261"/>
          <p:cNvSpPr/>
          <p:nvPr/>
        </p:nvSpPr>
        <p:spPr>
          <a:xfrm>
            <a:off x="5943600" y="47548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62" name="Shape 262"/>
          <p:cNvSpPr/>
          <p:nvPr/>
        </p:nvSpPr>
        <p:spPr>
          <a:xfrm>
            <a:off x="5867400" y="49072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63" name="Shape 263"/>
          <p:cNvSpPr/>
          <p:nvPr/>
        </p:nvSpPr>
        <p:spPr>
          <a:xfrm>
            <a:off x="4114800" y="48310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64" name="Shape 264"/>
          <p:cNvSpPr/>
          <p:nvPr/>
        </p:nvSpPr>
        <p:spPr>
          <a:xfrm>
            <a:off x="2743200" y="5562600"/>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65" name="Shape 265"/>
          <p:cNvSpPr/>
          <p:nvPr/>
        </p:nvSpPr>
        <p:spPr>
          <a:xfrm>
            <a:off x="3657600" y="4343400"/>
            <a:ext cx="2796845" cy="1668592"/>
          </a:xfrm>
          <a:prstGeom prst="ellipse">
            <a:avLst/>
          </a:prstGeom>
          <a:ln w="25400">
            <a:solidFill>
              <a:srgbClr val="00B050"/>
            </a:solidFill>
          </a:ln>
        </p:spPr>
        <p:txBody>
          <a:bodyPr lIns="45719" rIns="45719" anchor="ctr"/>
          <a:lstStyle/>
          <a:p>
            <a:pPr algn="ctr">
              <a:defRPr>
                <a:solidFill>
                  <a:srgbClr val="0D0D0D"/>
                </a:solidFill>
              </a:defRPr>
            </a:pPr>
            <a:endParaRPr/>
          </a:p>
        </p:txBody>
      </p:sp>
      <p:pic>
        <p:nvPicPr>
          <p:cNvPr id="266" name="image7.png" descr="C:\Users\ALFA\Downloads\1 sablefish Screen Shot 2016-03-12 at 10.12.25 AM.png"/>
          <p:cNvPicPr>
            <a:picLocks noChangeAspect="1"/>
          </p:cNvPicPr>
          <p:nvPr/>
        </p:nvPicPr>
        <p:blipFill>
          <a:blip r:embed="rId4">
            <a:extLst/>
          </a:blip>
          <a:stretch>
            <a:fillRect/>
          </a:stretch>
        </p:blipFill>
        <p:spPr>
          <a:xfrm>
            <a:off x="307975" y="1627699"/>
            <a:ext cx="2480943" cy="191256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image6.png" descr="C:\Users\ALFA\Desktop\ALYSSA\alaska map.PNG"/>
          <p:cNvPicPr>
            <a:picLocks noChangeAspect="1"/>
          </p:cNvPicPr>
          <p:nvPr/>
        </p:nvPicPr>
        <p:blipFill>
          <a:blip r:embed="rId2">
            <a:extLst/>
          </a:blip>
          <a:stretch>
            <a:fillRect/>
          </a:stretch>
        </p:blipFill>
        <p:spPr>
          <a:xfrm>
            <a:off x="349914" y="1676400"/>
            <a:ext cx="6203287" cy="4953000"/>
          </a:xfrm>
          <a:prstGeom prst="rect">
            <a:avLst/>
          </a:prstGeom>
          <a:ln w="127000" cap="sq">
            <a:solidFill>
              <a:srgbClr val="000000"/>
            </a:solidFill>
            <a:miter/>
          </a:ln>
          <a:effectLst>
            <a:outerShdw blurRad="63500" dist="50800" dir="2700000" rotWithShape="0">
              <a:srgbClr val="000000">
                <a:alpha val="40000"/>
              </a:srgbClr>
            </a:outerShdw>
          </a:effectLst>
        </p:spPr>
      </p:pic>
      <p:sp>
        <p:nvSpPr>
          <p:cNvPr id="269" name="Shape 269"/>
          <p:cNvSpPr>
            <a:spLocks noGrp="1"/>
          </p:cNvSpPr>
          <p:nvPr>
            <p:ph type="title"/>
          </p:nvPr>
        </p:nvSpPr>
        <p:spPr>
          <a:prstGeom prst="rect">
            <a:avLst/>
          </a:prstGeom>
        </p:spPr>
        <p:txBody>
          <a:bodyPr/>
          <a:lstStyle>
            <a:lvl1pPr defTabSz="859536">
              <a:defRPr sz="3384"/>
            </a:lvl1pPr>
          </a:lstStyle>
          <a:p>
            <a:r>
              <a:t>Sablefish Range and Gulf of Alaska Fishing Grounds</a:t>
            </a:r>
          </a:p>
        </p:txBody>
      </p:sp>
      <p:sp>
        <p:nvSpPr>
          <p:cNvPr id="270" name="Shape 270"/>
          <p:cNvSpPr>
            <a:spLocks noGrp="1"/>
          </p:cNvSpPr>
          <p:nvPr>
            <p:ph type="sldNum" sz="quarter" idx="4294967295"/>
          </p:nvPr>
        </p:nvSpPr>
        <p:spPr>
          <a:xfrm>
            <a:off x="14317554" y="6500633"/>
            <a:ext cx="160448" cy="218441"/>
          </a:xfrm>
          <a:prstGeom prst="rect">
            <a:avLst/>
          </a:prstGeom>
          <a:extLst>
            <a:ext uri="{C572A759-6A51-4108-AA02-DFA0A04FC94B}">
              <ma14:wrappingTextBoxFlag xmlns:ma14="http://schemas.microsoft.com/office/mac/drawingml/2011/main" xmlns="" val="1"/>
            </a:ext>
          </a:extLst>
        </p:spPr>
        <p:txBody>
          <a:bodyPr/>
          <a:lstStyle>
            <a:lvl1pPr>
              <a:defRPr sz="800"/>
            </a:lvl1pPr>
          </a:lstStyle>
          <a:p>
            <a:fld id="{86CB4B4D-7CA3-9044-876B-883B54F8677D}" type="slidenum">
              <a:t>4</a:t>
            </a:fld>
            <a:endParaRPr/>
          </a:p>
        </p:txBody>
      </p:sp>
      <p:sp>
        <p:nvSpPr>
          <p:cNvPr id="271" name="Shape 271"/>
          <p:cNvSpPr/>
          <p:nvPr/>
        </p:nvSpPr>
        <p:spPr>
          <a:xfrm>
            <a:off x="5867400" y="4808408"/>
            <a:ext cx="59140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Sitka</a:t>
            </a:r>
          </a:p>
        </p:txBody>
      </p:sp>
      <p:sp>
        <p:nvSpPr>
          <p:cNvPr id="272" name="Shape 272"/>
          <p:cNvSpPr/>
          <p:nvPr/>
        </p:nvSpPr>
        <p:spPr>
          <a:xfrm>
            <a:off x="5905265" y="4470598"/>
            <a:ext cx="72413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Juneau</a:t>
            </a:r>
          </a:p>
        </p:txBody>
      </p:sp>
      <p:sp>
        <p:nvSpPr>
          <p:cNvPr id="273" name="Shape 273"/>
          <p:cNvSpPr/>
          <p:nvPr/>
        </p:nvSpPr>
        <p:spPr>
          <a:xfrm>
            <a:off x="4419600" y="3937198"/>
            <a:ext cx="961031"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Anchorage</a:t>
            </a:r>
          </a:p>
        </p:txBody>
      </p:sp>
      <p:sp>
        <p:nvSpPr>
          <p:cNvPr id="274" name="Shape 274"/>
          <p:cNvSpPr/>
          <p:nvPr/>
        </p:nvSpPr>
        <p:spPr>
          <a:xfrm>
            <a:off x="3868156" y="4241998"/>
            <a:ext cx="682835"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Homer</a:t>
            </a:r>
          </a:p>
        </p:txBody>
      </p:sp>
      <p:sp>
        <p:nvSpPr>
          <p:cNvPr id="275" name="Shape 275"/>
          <p:cNvSpPr/>
          <p:nvPr/>
        </p:nvSpPr>
        <p:spPr>
          <a:xfrm>
            <a:off x="3505200" y="4656008"/>
            <a:ext cx="665330"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Kodiak</a:t>
            </a:r>
          </a:p>
        </p:txBody>
      </p:sp>
      <p:sp>
        <p:nvSpPr>
          <p:cNvPr id="276" name="Shape 276"/>
          <p:cNvSpPr/>
          <p:nvPr/>
        </p:nvSpPr>
        <p:spPr>
          <a:xfrm>
            <a:off x="2209800" y="5270662"/>
            <a:ext cx="739255" cy="391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1F497D"/>
                </a:solidFill>
                <a:latin typeface="Arial"/>
                <a:ea typeface="Arial"/>
                <a:cs typeface="Arial"/>
                <a:sym typeface="Arial"/>
              </a:defRPr>
            </a:lvl1pPr>
          </a:lstStyle>
          <a:p>
            <a:r>
              <a:t>Dutch Harbor</a:t>
            </a:r>
          </a:p>
        </p:txBody>
      </p:sp>
      <p:sp>
        <p:nvSpPr>
          <p:cNvPr id="277" name="Shape 277"/>
          <p:cNvSpPr/>
          <p:nvPr/>
        </p:nvSpPr>
        <p:spPr>
          <a:xfrm>
            <a:off x="5441155" y="3550422"/>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latin typeface="Arial"/>
                <a:ea typeface="Arial"/>
                <a:cs typeface="Arial"/>
                <a:sym typeface="Arial"/>
              </a:defRPr>
            </a:lvl1pPr>
          </a:lstStyle>
          <a:p>
            <a:r>
              <a:t>CANADA</a:t>
            </a:r>
          </a:p>
        </p:txBody>
      </p:sp>
      <p:sp>
        <p:nvSpPr>
          <p:cNvPr id="278" name="Shape 278"/>
          <p:cNvSpPr/>
          <p:nvPr/>
        </p:nvSpPr>
        <p:spPr>
          <a:xfrm>
            <a:off x="6705600" y="1203602"/>
            <a:ext cx="2286000" cy="63709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dirty="0"/>
              <a:t>In recent years, 70-75% of the total sablefish IFQ catch occurs in CG, WY, and SE</a:t>
            </a: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dirty="0"/>
              <a:t>The average range of depth for the fishery is typically between 250-600 fathoms (450-1000 meters</a:t>
            </a:r>
            <a:r>
              <a:rPr dirty="0" smtClean="0"/>
              <a:t>)</a:t>
            </a:r>
            <a:endParaRPr lang="en-US" dirty="0" smtClean="0"/>
          </a:p>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lang="en-US" dirty="0"/>
              <a:t>About 90% of sablefish caught in AK is by the longline fishery</a:t>
            </a:r>
            <a:endParaRPr lang="en-US"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lang="en-US" dirty="0">
              <a:latin typeface="Arial"/>
              <a:ea typeface="Arial"/>
              <a:cs typeface="Arial"/>
              <a:sym typeface="Arial"/>
            </a:endParaRPr>
          </a:p>
          <a:p>
            <a:pPr>
              <a:defRPr>
                <a:solidFill>
                  <a:srgbClr val="FFFFFF"/>
                </a:solidFill>
                <a:latin typeface="Arial"/>
                <a:ea typeface="Arial"/>
                <a:cs typeface="Arial"/>
                <a:sym typeface="Arial"/>
              </a:defRPr>
            </a:pPr>
            <a:endParaRPr lang="en-US" dirty="0">
              <a:latin typeface="Arial"/>
              <a:ea typeface="Arial"/>
              <a:cs typeface="Arial"/>
              <a:sym typeface="Arial"/>
            </a:endParaRPr>
          </a:p>
          <a:p>
            <a:pPr>
              <a:defRPr>
                <a:solidFill>
                  <a:srgbClr val="FFFFFF"/>
                </a:solidFill>
                <a:latin typeface="Arial"/>
                <a:ea typeface="Arial"/>
                <a:cs typeface="Arial"/>
                <a:sym typeface="Arial"/>
              </a:defRPr>
            </a:pPr>
            <a:endParaRPr lang="en-US"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dirty="0">
              <a:latin typeface="Arial"/>
              <a:ea typeface="Arial"/>
              <a:cs typeface="Arial"/>
              <a:sym typeface="Arial"/>
            </a:endParaRPr>
          </a:p>
          <a:p>
            <a:pPr>
              <a:defRPr>
                <a:solidFill>
                  <a:srgbClr val="FFFFFF"/>
                </a:solidFill>
                <a:latin typeface="Arial"/>
                <a:ea typeface="Arial"/>
                <a:cs typeface="Arial"/>
                <a:sym typeface="Arial"/>
              </a:defRPr>
            </a:pPr>
            <a:endParaRPr dirty="0">
              <a:latin typeface="Arial"/>
              <a:ea typeface="Arial"/>
              <a:cs typeface="Arial"/>
              <a:sym typeface="Arial"/>
            </a:endParaRPr>
          </a:p>
          <a:p>
            <a:pPr>
              <a:defRPr>
                <a:solidFill>
                  <a:srgbClr val="FFFFFF"/>
                </a:solidFill>
                <a:latin typeface="Arial"/>
                <a:ea typeface="Arial"/>
                <a:cs typeface="Arial"/>
                <a:sym typeface="Arial"/>
              </a:defRPr>
            </a:pPr>
            <a:endParaRPr dirty="0">
              <a:latin typeface="Arial"/>
              <a:ea typeface="Arial"/>
              <a:cs typeface="Arial"/>
              <a:sym typeface="Arial"/>
            </a:endParaRPr>
          </a:p>
        </p:txBody>
      </p:sp>
      <p:sp>
        <p:nvSpPr>
          <p:cNvPr id="279" name="Shape 279"/>
          <p:cNvSpPr/>
          <p:nvPr/>
        </p:nvSpPr>
        <p:spPr>
          <a:xfrm>
            <a:off x="4038600" y="2937592"/>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latin typeface="Arial"/>
                <a:ea typeface="Arial"/>
                <a:cs typeface="Arial"/>
                <a:sym typeface="Arial"/>
              </a:defRPr>
            </a:lvl1pPr>
          </a:lstStyle>
          <a:p>
            <a:r>
              <a:t>ALASKA</a:t>
            </a:r>
          </a:p>
        </p:txBody>
      </p:sp>
      <p:sp>
        <p:nvSpPr>
          <p:cNvPr id="280" name="Shape 280"/>
          <p:cNvSpPr/>
          <p:nvPr/>
        </p:nvSpPr>
        <p:spPr>
          <a:xfrm>
            <a:off x="4373881" y="41452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81" name="Shape 281"/>
          <p:cNvSpPr/>
          <p:nvPr/>
        </p:nvSpPr>
        <p:spPr>
          <a:xfrm>
            <a:off x="4419600" y="4419600"/>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82" name="Shape 282"/>
          <p:cNvSpPr/>
          <p:nvPr/>
        </p:nvSpPr>
        <p:spPr>
          <a:xfrm>
            <a:off x="5441155" y="5257800"/>
            <a:ext cx="959645" cy="152400"/>
          </a:xfrm>
          <a:prstGeom prst="rect">
            <a:avLst/>
          </a:prstGeom>
          <a:solidFill>
            <a:srgbClr val="B9CDE5"/>
          </a:solidFill>
          <a:ln w="12700">
            <a:miter lim="400000"/>
          </a:ln>
        </p:spPr>
        <p:txBody>
          <a:bodyPr lIns="45719" rIns="45719" anchor="ctr"/>
          <a:lstStyle/>
          <a:p>
            <a:pPr algn="ctr">
              <a:defRPr>
                <a:solidFill>
                  <a:srgbClr val="C6D9F1"/>
                </a:solidFill>
              </a:defRPr>
            </a:pPr>
            <a:endParaRPr/>
          </a:p>
        </p:txBody>
      </p:sp>
      <p:sp>
        <p:nvSpPr>
          <p:cNvPr id="283" name="Shape 283"/>
          <p:cNvSpPr/>
          <p:nvPr/>
        </p:nvSpPr>
        <p:spPr>
          <a:xfrm>
            <a:off x="5410200" y="5181600"/>
            <a:ext cx="1167633" cy="269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1">
                <a:solidFill>
                  <a:srgbClr val="1F497D"/>
                </a:solidFill>
                <a:latin typeface="Book Antiqua"/>
                <a:ea typeface="Book Antiqua"/>
                <a:cs typeface="Book Antiqua"/>
                <a:sym typeface="Book Antiqua"/>
              </a:defRPr>
            </a:lvl1pPr>
          </a:lstStyle>
          <a:p>
            <a:r>
              <a:t>Southeast</a:t>
            </a:r>
          </a:p>
        </p:txBody>
      </p:sp>
      <p:sp>
        <p:nvSpPr>
          <p:cNvPr id="284" name="Shape 284"/>
          <p:cNvSpPr/>
          <p:nvPr/>
        </p:nvSpPr>
        <p:spPr>
          <a:xfrm>
            <a:off x="5943600" y="47548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85" name="Shape 285"/>
          <p:cNvSpPr/>
          <p:nvPr/>
        </p:nvSpPr>
        <p:spPr>
          <a:xfrm>
            <a:off x="5867400" y="49072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86" name="Shape 286"/>
          <p:cNvSpPr/>
          <p:nvPr/>
        </p:nvSpPr>
        <p:spPr>
          <a:xfrm>
            <a:off x="4114800" y="4831081"/>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87" name="Shape 287"/>
          <p:cNvSpPr/>
          <p:nvPr/>
        </p:nvSpPr>
        <p:spPr>
          <a:xfrm>
            <a:off x="2743200" y="5562600"/>
            <a:ext cx="45721" cy="45721"/>
          </a:xfrm>
          <a:prstGeom prst="ellipse">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
        <p:nvSpPr>
          <p:cNvPr id="288" name="Shape 288"/>
          <p:cNvSpPr/>
          <p:nvPr/>
        </p:nvSpPr>
        <p:spPr>
          <a:xfrm>
            <a:off x="3657600" y="4343400"/>
            <a:ext cx="2796845" cy="1668592"/>
          </a:xfrm>
          <a:prstGeom prst="ellipse">
            <a:avLst/>
          </a:prstGeom>
          <a:ln w="25400">
            <a:solidFill>
              <a:srgbClr val="00B050"/>
            </a:solidFill>
          </a:ln>
        </p:spPr>
        <p:txBody>
          <a:bodyPr lIns="45719" rIns="45719" anchor="ctr"/>
          <a:lstStyle/>
          <a:p>
            <a:pPr algn="ctr">
              <a:defRPr>
                <a:solidFill>
                  <a:srgbClr val="0D0D0D"/>
                </a:solidFill>
              </a:defRPr>
            </a:pPr>
            <a:endParaRPr/>
          </a:p>
        </p:txBody>
      </p:sp>
      <p:pic>
        <p:nvPicPr>
          <p:cNvPr id="289" name="image7.png" descr="C:\Users\ALFA\Downloads\1 sablefish Screen Shot 2016-03-12 at 10.12.25 AM.png"/>
          <p:cNvPicPr>
            <a:picLocks noChangeAspect="1"/>
          </p:cNvPicPr>
          <p:nvPr/>
        </p:nvPicPr>
        <p:blipFill>
          <a:blip r:embed="rId3">
            <a:extLst/>
          </a:blip>
          <a:stretch>
            <a:fillRect/>
          </a:stretch>
        </p:blipFill>
        <p:spPr>
          <a:xfrm>
            <a:off x="307975" y="1627699"/>
            <a:ext cx="2480943" cy="191256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p:nvPr/>
        </p:nvSpPr>
        <p:spPr>
          <a:xfrm>
            <a:off x="762000" y="914399"/>
            <a:ext cx="7543800" cy="4359521"/>
          </a:xfrm>
          <a:prstGeom prst="rect">
            <a:avLst/>
          </a:prstGeom>
          <a:solidFill>
            <a:srgbClr val="93CDDD"/>
          </a:solidFill>
          <a:ln w="12700">
            <a:miter lim="400000"/>
          </a:ln>
        </p:spPr>
        <p:txBody>
          <a:bodyPr lIns="45719" rIns="45719" anchor="ctr"/>
          <a:lstStyle/>
          <a:p>
            <a:pPr algn="ctr">
              <a:defRPr>
                <a:solidFill>
                  <a:srgbClr val="FFFFFF"/>
                </a:solidFill>
              </a:defRPr>
            </a:pPr>
            <a:endParaRPr/>
          </a:p>
        </p:txBody>
      </p:sp>
      <p:sp>
        <p:nvSpPr>
          <p:cNvPr id="233" name="Shape 233"/>
          <p:cNvSpPr>
            <a:spLocks noGrp="1"/>
          </p:cNvSpPr>
          <p:nvPr>
            <p:ph type="title"/>
          </p:nvPr>
        </p:nvSpPr>
        <p:spPr>
          <a:xfrm>
            <a:off x="76200" y="76200"/>
            <a:ext cx="8839200" cy="685800"/>
          </a:xfrm>
          <a:prstGeom prst="rect">
            <a:avLst/>
          </a:prstGeom>
        </p:spPr>
        <p:txBody>
          <a:bodyPr/>
          <a:lstStyle>
            <a:lvl1pPr marL="342900" indent="-342900" algn="ctr">
              <a:defRPr sz="3200" b="0"/>
            </a:lvl1pPr>
          </a:lstStyle>
          <a:p>
            <a:r>
              <a:t>Key Events in Sablefish Fishery History</a:t>
            </a:r>
          </a:p>
        </p:txBody>
      </p:sp>
      <p:sp>
        <p:nvSpPr>
          <p:cNvPr id="234" name="Shape 234"/>
          <p:cNvSpPr/>
          <p:nvPr/>
        </p:nvSpPr>
        <p:spPr>
          <a:xfrm>
            <a:off x="6477000" y="6324600"/>
            <a:ext cx="4572000" cy="3167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800" i="1">
                <a:solidFill>
                  <a:srgbClr val="FFFFFF"/>
                </a:solidFill>
                <a:latin typeface="Arial"/>
                <a:ea typeface="Arial"/>
                <a:cs typeface="Arial"/>
                <a:sym typeface="Arial"/>
              </a:defRPr>
            </a:pPr>
            <a:r>
              <a:t>Slide Credit: Cara Rodgveller, Auke Bay Laboratories</a:t>
            </a:r>
            <a:br/>
            <a:r>
              <a:t>Alaska Fisheries Science Center, NOAA Fisheries</a:t>
            </a:r>
          </a:p>
        </p:txBody>
      </p:sp>
      <p:pic>
        <p:nvPicPr>
          <p:cNvPr id="235" name="image5.png"/>
          <p:cNvPicPr>
            <a:picLocks noChangeAspect="1"/>
          </p:cNvPicPr>
          <p:nvPr/>
        </p:nvPicPr>
        <p:blipFill>
          <a:blip r:embed="rId3">
            <a:extLst/>
          </a:blip>
          <a:stretch>
            <a:fillRect/>
          </a:stretch>
        </p:blipFill>
        <p:spPr>
          <a:xfrm>
            <a:off x="838200" y="1126881"/>
            <a:ext cx="7239000" cy="4147038"/>
          </a:xfrm>
          <a:prstGeom prst="rect">
            <a:avLst/>
          </a:prstGeom>
          <a:ln w="12700">
            <a:miter lim="400000"/>
          </a:ln>
        </p:spPr>
      </p:pic>
      <p:sp>
        <p:nvSpPr>
          <p:cNvPr id="236" name="Shape 236"/>
          <p:cNvSpPr/>
          <p:nvPr/>
        </p:nvSpPr>
        <p:spPr>
          <a:xfrm flipV="1">
            <a:off x="2438400" y="4929895"/>
            <a:ext cx="533401" cy="377554"/>
          </a:xfrm>
          <a:prstGeom prst="line">
            <a:avLst/>
          </a:prstGeom>
          <a:ln w="38100">
            <a:solidFill>
              <a:srgbClr val="FF0000"/>
            </a:solidFill>
            <a:tailEnd type="triangle"/>
          </a:ln>
        </p:spPr>
        <p:txBody>
          <a:bodyPr lIns="45719" rIns="45719"/>
          <a:lstStyle/>
          <a:p>
            <a:pPr>
              <a:defRPr>
                <a:solidFill>
                  <a:srgbClr val="FFFFFF"/>
                </a:solidFill>
              </a:defRPr>
            </a:pPr>
            <a:endParaRPr/>
          </a:p>
        </p:txBody>
      </p:sp>
      <p:sp>
        <p:nvSpPr>
          <p:cNvPr id="237" name="Shape 237"/>
          <p:cNvSpPr/>
          <p:nvPr/>
        </p:nvSpPr>
        <p:spPr>
          <a:xfrm>
            <a:off x="304800" y="5307448"/>
            <a:ext cx="2971800" cy="95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FFFFFF"/>
                </a:solidFill>
                <a:latin typeface="Book Antiqua"/>
                <a:ea typeface="Book Antiqua"/>
                <a:cs typeface="Book Antiqua"/>
                <a:sym typeface="Book Antiqua"/>
              </a:defRPr>
            </a:lvl1pPr>
          </a:lstStyle>
          <a:p>
            <a:r>
              <a:rPr dirty="0"/>
              <a:t>MMPA (Marine Mammal Protection Act) enacted in 1972 although sperm whales not internationally protected until 1979</a:t>
            </a:r>
          </a:p>
        </p:txBody>
      </p:sp>
      <p:sp>
        <p:nvSpPr>
          <p:cNvPr id="238" name="Shape 238"/>
          <p:cNvSpPr/>
          <p:nvPr/>
        </p:nvSpPr>
        <p:spPr>
          <a:xfrm>
            <a:off x="3352800" y="5334000"/>
            <a:ext cx="2971800" cy="14301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400">
                <a:solidFill>
                  <a:srgbClr val="FFFFFF"/>
                </a:solidFill>
                <a:latin typeface="Book Antiqua"/>
                <a:ea typeface="Book Antiqua"/>
                <a:cs typeface="Book Antiqua"/>
                <a:sym typeface="Book Antiqua"/>
              </a:defRPr>
            </a:pPr>
            <a:r>
              <a:t>The MSA </a:t>
            </a:r>
            <a:r>
              <a:rPr i="1"/>
              <a:t>(Magnuson-Stevens Act) </a:t>
            </a:r>
            <a:r>
              <a:t>was passed in 1976 and started the Americanization process of fisheries in US waters. Sablefish fully “Americanized” in 1988</a:t>
            </a:r>
            <a:endParaRPr>
              <a:latin typeface="Arial"/>
              <a:ea typeface="Arial"/>
              <a:cs typeface="Arial"/>
              <a:sym typeface="Arial"/>
            </a:endParaRPr>
          </a:p>
        </p:txBody>
      </p:sp>
      <p:sp>
        <p:nvSpPr>
          <p:cNvPr id="239" name="Shape 239"/>
          <p:cNvSpPr/>
          <p:nvPr/>
        </p:nvSpPr>
        <p:spPr>
          <a:xfrm>
            <a:off x="6553200" y="5371981"/>
            <a:ext cx="1828800" cy="998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a:solidFill>
                  <a:srgbClr val="FFFFFF"/>
                </a:solidFill>
                <a:latin typeface="Book Antiqua"/>
                <a:ea typeface="Book Antiqua"/>
                <a:cs typeface="Book Antiqua"/>
                <a:sym typeface="Book Antiqua"/>
              </a:defRPr>
            </a:lvl1pPr>
          </a:lstStyle>
          <a:p>
            <a:r>
              <a:t>Halibut/Sablefish IFQ implemented in 1995 </a:t>
            </a:r>
            <a:endParaRPr>
              <a:latin typeface="Arial"/>
              <a:ea typeface="Arial"/>
              <a:cs typeface="Arial"/>
              <a:sym typeface="Arial"/>
            </a:endParaRPr>
          </a:p>
        </p:txBody>
      </p:sp>
      <p:sp>
        <p:nvSpPr>
          <p:cNvPr id="240" name="Shape 240"/>
          <p:cNvSpPr/>
          <p:nvPr/>
        </p:nvSpPr>
        <p:spPr>
          <a:xfrm flipH="1" flipV="1">
            <a:off x="5486399" y="4968114"/>
            <a:ext cx="1219201" cy="442087"/>
          </a:xfrm>
          <a:prstGeom prst="line">
            <a:avLst/>
          </a:prstGeom>
          <a:ln w="38100">
            <a:solidFill>
              <a:srgbClr val="FF0000"/>
            </a:solidFill>
            <a:tailEnd type="triangle"/>
          </a:ln>
        </p:spPr>
        <p:txBody>
          <a:bodyPr lIns="45719" rIns="45719"/>
          <a:lstStyle/>
          <a:p>
            <a:pPr>
              <a:defRPr>
                <a:solidFill>
                  <a:srgbClr val="FFFFFF"/>
                </a:solidFill>
              </a:defRPr>
            </a:pPr>
            <a:endParaRPr/>
          </a:p>
        </p:txBody>
      </p:sp>
      <p:sp>
        <p:nvSpPr>
          <p:cNvPr id="241" name="Shape 241"/>
          <p:cNvSpPr/>
          <p:nvPr/>
        </p:nvSpPr>
        <p:spPr>
          <a:xfrm flipH="1" flipV="1">
            <a:off x="3581400" y="4929896"/>
            <a:ext cx="990601" cy="442087"/>
          </a:xfrm>
          <a:prstGeom prst="line">
            <a:avLst/>
          </a:prstGeom>
          <a:ln w="38100">
            <a:solidFill>
              <a:srgbClr val="FF0000"/>
            </a:solidFill>
            <a:tailEnd type="triangle"/>
          </a:ln>
        </p:spPr>
        <p:txBody>
          <a:bodyPr lIns="45719" rIns="45719"/>
          <a:lstStyle/>
          <a:p>
            <a:pPr>
              <a:defRPr>
                <a:solidFill>
                  <a:srgbClr val="FFFFFF"/>
                </a:solidFill>
              </a:defRPr>
            </a:pPr>
            <a:endParaRPr/>
          </a:p>
        </p:txBody>
      </p:sp>
      <p:sp>
        <p:nvSpPr>
          <p:cNvPr id="2" name="Rounded Rectangle 1"/>
          <p:cNvSpPr/>
          <p:nvPr/>
        </p:nvSpPr>
        <p:spPr>
          <a:xfrm>
            <a:off x="152400" y="5361387"/>
            <a:ext cx="8763000" cy="1191813"/>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Century Gothic"/>
                <a:ea typeface="Century Gothic"/>
                <a:cs typeface="Century Gothic"/>
                <a:sym typeface="Century Gothic"/>
              </a:rPr>
              <a:t>Whale Management                 </a:t>
            </a:r>
            <a:r>
              <a:rPr kumimoji="0" lang="en-US" sz="2800" b="0" i="0" u="none" strike="noStrike" cap="none" spc="0" normalizeH="0" baseline="0" dirty="0" smtClean="0">
                <a:ln>
                  <a:noFill/>
                </a:ln>
                <a:solidFill>
                  <a:srgbClr val="000000"/>
                </a:solidFill>
                <a:effectLst/>
                <a:uFillTx/>
                <a:latin typeface="Century Gothic"/>
                <a:ea typeface="Century Gothic"/>
                <a:cs typeface="Century Gothic"/>
                <a:sym typeface="Century Gothic"/>
              </a:rPr>
              <a:t>Fishery management          </a:t>
            </a:r>
          </a:p>
          <a:p>
            <a:pPr marL="0" marR="0" indent="0" algn="l" defTabSz="914400" rtl="0" fontAlgn="auto" latinLnBrk="0" hangingPunct="0">
              <a:lnSpc>
                <a:spcPct val="100000"/>
              </a:lnSpc>
              <a:spcBef>
                <a:spcPts val="0"/>
              </a:spcBef>
              <a:spcAft>
                <a:spcPts val="0"/>
              </a:spcAft>
              <a:buClrTx/>
              <a:buSzTx/>
              <a:buFontTx/>
              <a:buNone/>
              <a:tabLst/>
            </a:pPr>
            <a:r>
              <a:rPr lang="en-US" dirty="0"/>
              <a:t>	</a:t>
            </a:r>
            <a:r>
              <a:rPr lang="en-US" dirty="0" smtClean="0"/>
              <a:t>			Open ACCESS		IFQ</a:t>
            </a: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3" name="TextBox 2"/>
          <p:cNvSpPr txBox="1"/>
          <p:nvPr/>
        </p:nvSpPr>
        <p:spPr>
          <a:xfrm>
            <a:off x="1524000" y="4038600"/>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prstGeom prst="rect">
            <a:avLst/>
          </a:prstGeom>
        </p:spPr>
        <p:txBody>
          <a:bodyPr>
            <a:noAutofit/>
          </a:bodyPr>
          <a:lstStyle/>
          <a:p>
            <a:pPr defTabSz="859536">
              <a:defRPr sz="3384"/>
            </a:pPr>
            <a:r>
              <a:rPr sz="4000" dirty="0"/>
              <a:t>Alaska Sablefish Longline </a:t>
            </a:r>
            <a:br>
              <a:rPr sz="4000" dirty="0"/>
            </a:br>
            <a:r>
              <a:rPr sz="4000" dirty="0"/>
              <a:t>Survey Stations</a:t>
            </a:r>
          </a:p>
        </p:txBody>
      </p:sp>
      <p:sp>
        <p:nvSpPr>
          <p:cNvPr id="292" name="Shape 292"/>
          <p:cNvSpPr>
            <a:spLocks noGrp="1"/>
          </p:cNvSpPr>
          <p:nvPr>
            <p:ph type="sldNum" sz="quarter" idx="4294967295"/>
          </p:nvPr>
        </p:nvSpPr>
        <p:spPr>
          <a:xfrm>
            <a:off x="4453677" y="6177279"/>
            <a:ext cx="160447" cy="218441"/>
          </a:xfrm>
          <a:prstGeom prst="rect">
            <a:avLst/>
          </a:prstGeom>
          <a:extLst>
            <a:ext uri="{C572A759-6A51-4108-AA02-DFA0A04FC94B}">
              <ma14:wrappingTextBoxFlag xmlns:ma14="http://schemas.microsoft.com/office/mac/drawingml/2011/main" xmlns="" val="1"/>
            </a:ext>
          </a:extLst>
        </p:spPr>
        <p:txBody>
          <a:bodyPr/>
          <a:lstStyle>
            <a:lvl1pPr algn="ctr">
              <a:defRPr sz="800"/>
            </a:lvl1pPr>
          </a:lstStyle>
          <a:p>
            <a:fld id="{86CB4B4D-7CA3-9044-876B-883B54F8677D}" type="slidenum">
              <a:t>6</a:t>
            </a:fld>
            <a:endParaRPr/>
          </a:p>
        </p:txBody>
      </p:sp>
      <p:pic>
        <p:nvPicPr>
          <p:cNvPr id="293" name="image8.png"/>
          <p:cNvPicPr>
            <a:picLocks noChangeAspect="1"/>
          </p:cNvPicPr>
          <p:nvPr/>
        </p:nvPicPr>
        <p:blipFill rotWithShape="1">
          <a:blip r:embed="rId2">
            <a:extLst/>
          </a:blip>
          <a:srcRect l="32242" t="45642" r="42339" b="22358"/>
          <a:stretch/>
        </p:blipFill>
        <p:spPr>
          <a:xfrm>
            <a:off x="22389" y="1676401"/>
            <a:ext cx="6331040" cy="5181600"/>
          </a:xfrm>
          <a:prstGeom prst="rect">
            <a:avLst/>
          </a:prstGeom>
          <a:ln w="38100" cap="sq">
            <a:solidFill>
              <a:srgbClr val="000000"/>
            </a:solidFill>
            <a:miter/>
          </a:ln>
          <a:effectLst>
            <a:outerShdw blurRad="50800" dist="38100" dir="2700000" rotWithShape="0">
              <a:srgbClr val="000000">
                <a:alpha val="43000"/>
              </a:srgbClr>
            </a:outerShdw>
          </a:effectLst>
        </p:spPr>
      </p:pic>
      <p:sp>
        <p:nvSpPr>
          <p:cNvPr id="294" name="Shape 294"/>
          <p:cNvSpPr/>
          <p:nvPr/>
        </p:nvSpPr>
        <p:spPr>
          <a:xfrm>
            <a:off x="6324600" y="1600199"/>
            <a:ext cx="2895600" cy="5262979"/>
          </a:xfrm>
          <a:prstGeom prst="rect">
            <a:avLst/>
          </a:prstGeom>
          <a:ln w="12700">
            <a:solidFill>
              <a:schemeClr val="accent1"/>
            </a:solidFill>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buSzPct val="100000"/>
              <a:buFont typeface="Arial"/>
              <a:buChar char="•"/>
              <a:defRPr sz="1600">
                <a:solidFill>
                  <a:srgbClr val="FFFFFF"/>
                </a:solidFill>
                <a:latin typeface="Book Antiqua"/>
                <a:ea typeface="Book Antiqua"/>
                <a:cs typeface="Book Antiqua"/>
                <a:sym typeface="Book Antiqua"/>
              </a:defRPr>
            </a:pPr>
            <a:r>
              <a:rPr sz="2400" dirty="0" smtClean="0"/>
              <a:t>Annual </a:t>
            </a:r>
            <a:r>
              <a:rPr sz="2400" dirty="0"/>
              <a:t>federal survey in GOA, even years in AI, odd years in BS</a:t>
            </a:r>
            <a:endParaRPr sz="2400"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sz="2400"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sz="2400" dirty="0"/>
              <a:t>Some portions of state waters are also surveyed</a:t>
            </a:r>
            <a:endParaRPr sz="2400"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endParaRPr sz="2400" dirty="0">
              <a:latin typeface="Arial"/>
              <a:ea typeface="Arial"/>
              <a:cs typeface="Arial"/>
              <a:sym typeface="Arial"/>
            </a:endParaRPr>
          </a:p>
          <a:p>
            <a:pPr marL="285750" indent="-285750">
              <a:buSzPct val="100000"/>
              <a:buFont typeface="Arial"/>
              <a:buChar char="•"/>
              <a:defRPr sz="1600">
                <a:solidFill>
                  <a:srgbClr val="FFFFFF"/>
                </a:solidFill>
                <a:latin typeface="Book Antiqua"/>
                <a:ea typeface="Book Antiqua"/>
                <a:cs typeface="Book Antiqua"/>
                <a:sym typeface="Book Antiqua"/>
              </a:defRPr>
            </a:pPr>
            <a:r>
              <a:rPr sz="2400" dirty="0"/>
              <a:t>Depths sampled during the survey range from about 80-550 fathoms (150-1000 meters) </a:t>
            </a:r>
            <a:endParaRPr sz="2400" dirty="0">
              <a:latin typeface="Arial"/>
              <a:ea typeface="Arial"/>
              <a:cs typeface="Arial"/>
              <a:sym typeface="Arial"/>
            </a:endParaRPr>
          </a:p>
        </p:txBody>
      </p:sp>
      <p:sp>
        <p:nvSpPr>
          <p:cNvPr id="295" name="Shape 295"/>
          <p:cNvSpPr/>
          <p:nvPr/>
        </p:nvSpPr>
        <p:spPr>
          <a:xfrm>
            <a:off x="4419600" y="2795027"/>
            <a:ext cx="924296" cy="239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latin typeface="Arial"/>
                <a:ea typeface="Arial"/>
                <a:cs typeface="Arial"/>
                <a:sym typeface="Arial"/>
              </a:defRPr>
            </a:lvl1pPr>
          </a:lstStyle>
          <a:p>
            <a:r>
              <a:t>CANADA</a:t>
            </a:r>
          </a:p>
        </p:txBody>
      </p:sp>
      <p:sp>
        <p:nvSpPr>
          <p:cNvPr id="296" name="Shape 296"/>
          <p:cNvSpPr/>
          <p:nvPr/>
        </p:nvSpPr>
        <p:spPr>
          <a:xfrm>
            <a:off x="3352800" y="2806787"/>
            <a:ext cx="924296"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b="1">
                <a:latin typeface="Arial"/>
                <a:ea typeface="Arial"/>
                <a:cs typeface="Arial"/>
                <a:sym typeface="Arial"/>
              </a:defRPr>
            </a:lvl1pPr>
          </a:lstStyle>
          <a:p>
            <a:r>
              <a:t>ALASKA</a:t>
            </a:r>
          </a:p>
        </p:txBody>
      </p:sp>
      <p:sp>
        <p:nvSpPr>
          <p:cNvPr id="297" name="Shape 297"/>
          <p:cNvSpPr/>
          <p:nvPr/>
        </p:nvSpPr>
        <p:spPr>
          <a:xfrm>
            <a:off x="2384946" y="3472636"/>
            <a:ext cx="739255" cy="391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FFFFFF"/>
                </a:solidFill>
                <a:latin typeface="Arial"/>
                <a:ea typeface="Arial"/>
                <a:cs typeface="Arial"/>
                <a:sym typeface="Arial"/>
              </a:defRPr>
            </a:lvl1pPr>
          </a:lstStyle>
          <a:p>
            <a:r>
              <a:t>Bering Sea</a:t>
            </a:r>
          </a:p>
        </p:txBody>
      </p:sp>
      <p:sp>
        <p:nvSpPr>
          <p:cNvPr id="298" name="Shape 298"/>
          <p:cNvSpPr/>
          <p:nvPr/>
        </p:nvSpPr>
        <p:spPr>
          <a:xfrm>
            <a:off x="3985145" y="4114800"/>
            <a:ext cx="739255" cy="391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FFFFFF"/>
                </a:solidFill>
                <a:latin typeface="Arial"/>
                <a:ea typeface="Arial"/>
                <a:cs typeface="Arial"/>
                <a:sym typeface="Arial"/>
              </a:defRPr>
            </a:lvl1pPr>
          </a:lstStyle>
          <a:p>
            <a:r>
              <a:t>Gulf of Alaska</a:t>
            </a:r>
          </a:p>
        </p:txBody>
      </p:sp>
      <p:sp>
        <p:nvSpPr>
          <p:cNvPr id="299" name="Shape 299"/>
          <p:cNvSpPr/>
          <p:nvPr/>
        </p:nvSpPr>
        <p:spPr>
          <a:xfrm>
            <a:off x="1600199" y="4462789"/>
            <a:ext cx="1524002" cy="2392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100">
                <a:solidFill>
                  <a:srgbClr val="FFFFFF"/>
                </a:solidFill>
                <a:latin typeface="Arial"/>
                <a:ea typeface="Arial"/>
                <a:cs typeface="Arial"/>
                <a:sym typeface="Arial"/>
              </a:defRPr>
            </a:lvl1pPr>
          </a:lstStyle>
          <a:p>
            <a:r>
              <a:t>Aleutian Islands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9.jpeg" descr="IMG_3649.JPG"/>
          <p:cNvPicPr>
            <a:picLocks noChangeAspect="1"/>
          </p:cNvPicPr>
          <p:nvPr/>
        </p:nvPicPr>
        <p:blipFill>
          <a:blip r:embed="rId3">
            <a:extLst/>
          </a:blip>
          <a:srcRect t="1852" b="1852"/>
          <a:stretch>
            <a:fillRect/>
          </a:stretch>
        </p:blipFill>
        <p:spPr>
          <a:xfrm>
            <a:off x="76200" y="2133600"/>
            <a:ext cx="5596076" cy="4724400"/>
          </a:xfrm>
          <a:prstGeom prst="rect">
            <a:avLst/>
          </a:prstGeom>
          <a:ln w="12700">
            <a:miter lim="400000"/>
          </a:ln>
        </p:spPr>
      </p:pic>
      <p:sp>
        <p:nvSpPr>
          <p:cNvPr id="302" name="Shape 302"/>
          <p:cNvSpPr>
            <a:spLocks noGrp="1"/>
          </p:cNvSpPr>
          <p:nvPr>
            <p:ph type="title"/>
          </p:nvPr>
        </p:nvSpPr>
        <p:spPr>
          <a:xfrm>
            <a:off x="304800" y="762000"/>
            <a:ext cx="8839200" cy="685800"/>
          </a:xfrm>
          <a:prstGeom prst="rect">
            <a:avLst/>
          </a:prstGeom>
        </p:spPr>
        <p:txBody>
          <a:bodyPr>
            <a:noAutofit/>
          </a:bodyPr>
          <a:lstStyle/>
          <a:p>
            <a:pPr marL="205740" indent="-205740" algn="ctr" defTabSz="548640">
              <a:defRPr sz="1920">
                <a:effectLst>
                  <a:outerShdw blurRad="22860" dist="22860" dir="2700000" rotWithShape="0">
                    <a:srgbClr val="000000">
                      <a:alpha val="43137"/>
                    </a:srgbClr>
                  </a:outerShdw>
                </a:effectLst>
              </a:defRPr>
            </a:pPr>
            <a:r>
              <a:rPr sz="3600" b="0" dirty="0"/>
              <a:t>The Individual Fishing Quota (IFQ) </a:t>
            </a:r>
            <a:br>
              <a:rPr sz="3600" b="0" dirty="0"/>
            </a:br>
            <a:r>
              <a:rPr sz="3600" b="0" dirty="0"/>
              <a:t>Sablefish Fishing Fleet</a:t>
            </a:r>
          </a:p>
        </p:txBody>
      </p:sp>
      <p:sp>
        <p:nvSpPr>
          <p:cNvPr id="303" name="Shape 303"/>
          <p:cNvSpPr/>
          <p:nvPr/>
        </p:nvSpPr>
        <p:spPr>
          <a:xfrm>
            <a:off x="5772593" y="1651591"/>
            <a:ext cx="3429000" cy="63094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300"/>
              </a:spcBef>
              <a:buSzPct val="100000"/>
              <a:buFont typeface="Arial"/>
              <a:buChar char="•"/>
              <a:defRPr sz="1600">
                <a:solidFill>
                  <a:srgbClr val="FFFFFF"/>
                </a:solidFill>
                <a:latin typeface="Book Antiqua"/>
                <a:ea typeface="Book Antiqua"/>
                <a:cs typeface="Book Antiqua"/>
                <a:sym typeface="Book Antiqua"/>
              </a:defRPr>
            </a:pPr>
            <a:r>
              <a:rPr lang="en-US" sz="2400" dirty="0"/>
              <a:t>90% of sablefish catch </a:t>
            </a:r>
            <a:r>
              <a:rPr lang="en-US" sz="2400" dirty="0" smtClean="0"/>
              <a:t>~ </a:t>
            </a:r>
            <a:r>
              <a:rPr sz="2400" dirty="0" smtClean="0"/>
              <a:t>320 </a:t>
            </a:r>
            <a:r>
              <a:rPr sz="2400" dirty="0"/>
              <a:t>vessels fishing IFQ sablefish in AK</a:t>
            </a:r>
          </a:p>
          <a:p>
            <a:pPr>
              <a:spcBef>
                <a:spcPts val="300"/>
              </a:spcBef>
              <a:defRPr sz="1600">
                <a:solidFill>
                  <a:srgbClr val="FFFFFF"/>
                </a:solidFill>
                <a:latin typeface="Book Antiqua"/>
                <a:ea typeface="Book Antiqua"/>
                <a:cs typeface="Book Antiqua"/>
                <a:sym typeface="Book Antiqua"/>
              </a:defRPr>
            </a:pPr>
            <a:endParaRPr sz="2400" dirty="0"/>
          </a:p>
          <a:p>
            <a:pPr marL="285750" indent="-285750">
              <a:spcBef>
                <a:spcPts val="300"/>
              </a:spcBef>
              <a:buSzPct val="100000"/>
              <a:buFont typeface="Arial"/>
              <a:buChar char="•"/>
              <a:defRPr sz="1600">
                <a:solidFill>
                  <a:srgbClr val="FFFFFF"/>
                </a:solidFill>
                <a:latin typeface="Book Antiqua"/>
                <a:ea typeface="Book Antiqua"/>
                <a:cs typeface="Book Antiqua"/>
                <a:sym typeface="Book Antiqua"/>
              </a:defRPr>
            </a:pPr>
            <a:r>
              <a:rPr lang="en-US" sz="2400" dirty="0" smtClean="0"/>
              <a:t>Size ranges 3</a:t>
            </a:r>
            <a:r>
              <a:rPr sz="2400" dirty="0" smtClean="0"/>
              <a:t>0-165 </a:t>
            </a:r>
            <a:r>
              <a:rPr sz="2400" dirty="0"/>
              <a:t>feet, (9-50 meters</a:t>
            </a:r>
            <a:r>
              <a:rPr sz="2400" dirty="0" smtClean="0"/>
              <a:t>)</a:t>
            </a:r>
            <a:endParaRPr lang="en-US" sz="2400" dirty="0"/>
          </a:p>
          <a:p>
            <a:pPr marL="285750" indent="-285750">
              <a:spcBef>
                <a:spcPts val="300"/>
              </a:spcBef>
              <a:buSzPct val="100000"/>
              <a:buFont typeface="Arial"/>
              <a:buChar char="•"/>
              <a:defRPr sz="1600">
                <a:solidFill>
                  <a:srgbClr val="FFFFFF"/>
                </a:solidFill>
                <a:latin typeface="Book Antiqua"/>
                <a:ea typeface="Book Antiqua"/>
                <a:cs typeface="Book Antiqua"/>
                <a:sym typeface="Book Antiqua"/>
              </a:defRPr>
            </a:pPr>
            <a:endParaRPr lang="en-US" sz="2400" dirty="0" smtClean="0"/>
          </a:p>
          <a:p>
            <a:pPr marL="285750" indent="-285750">
              <a:spcBef>
                <a:spcPts val="300"/>
              </a:spcBef>
              <a:buSzPct val="100000"/>
              <a:buFont typeface="Arial"/>
              <a:buChar char="•"/>
              <a:defRPr sz="1600">
                <a:solidFill>
                  <a:srgbClr val="FFFFFF"/>
                </a:solidFill>
                <a:latin typeface="Book Antiqua"/>
                <a:ea typeface="Book Antiqua"/>
                <a:cs typeface="Book Antiqua"/>
                <a:sym typeface="Book Antiqua"/>
              </a:defRPr>
            </a:pPr>
            <a:r>
              <a:rPr sz="2400" dirty="0" smtClean="0"/>
              <a:t> </a:t>
            </a:r>
            <a:r>
              <a:rPr lang="en-US" sz="2400" dirty="0" smtClean="0"/>
              <a:t>most are </a:t>
            </a:r>
            <a:r>
              <a:rPr sz="2400" dirty="0" smtClean="0"/>
              <a:t>40-60 </a:t>
            </a:r>
            <a:r>
              <a:rPr sz="2400" dirty="0"/>
              <a:t>feet (12-18 meter) range. </a:t>
            </a:r>
            <a:r>
              <a:rPr sz="2400" dirty="0" smtClean="0"/>
              <a:t>catcher </a:t>
            </a:r>
            <a:r>
              <a:rPr sz="2400" dirty="0"/>
              <a:t>vessels </a:t>
            </a:r>
            <a:r>
              <a:rPr sz="2400" dirty="0" smtClean="0"/>
              <a:t>(CVs</a:t>
            </a:r>
            <a:r>
              <a:rPr sz="2400" dirty="0"/>
              <a:t>) </a:t>
            </a:r>
            <a:r>
              <a:rPr sz="2400" dirty="0" smtClean="0"/>
              <a:t>deliver </a:t>
            </a:r>
            <a:r>
              <a:rPr sz="2400" dirty="0"/>
              <a:t>fish fresh </a:t>
            </a:r>
            <a:r>
              <a:rPr lang="en-US" sz="2400" dirty="0" smtClean="0"/>
              <a:t>to </a:t>
            </a:r>
            <a:r>
              <a:rPr sz="2400" dirty="0" smtClean="0"/>
              <a:t>processors </a:t>
            </a:r>
            <a:r>
              <a:rPr lang="en-US" sz="2400" dirty="0" smtClean="0"/>
              <a:t> </a:t>
            </a:r>
            <a:r>
              <a:rPr lang="en-US" sz="2400" dirty="0"/>
              <a:t>a</a:t>
            </a:r>
            <a:r>
              <a:rPr lang="en-US" sz="2400" dirty="0" smtClean="0"/>
              <a:t>fter </a:t>
            </a:r>
            <a:r>
              <a:rPr sz="2400" dirty="0" smtClean="0"/>
              <a:t>2-5 </a:t>
            </a:r>
            <a:r>
              <a:rPr sz="2400" dirty="0"/>
              <a:t>day </a:t>
            </a:r>
            <a:r>
              <a:rPr sz="2400" dirty="0" smtClean="0"/>
              <a:t>trips </a:t>
            </a:r>
            <a:endParaRPr sz="2400" dirty="0"/>
          </a:p>
          <a:p>
            <a:pPr marL="285750" indent="-285750">
              <a:spcBef>
                <a:spcPts val="300"/>
              </a:spcBef>
              <a:buSzPct val="100000"/>
              <a:buFont typeface="Arial"/>
              <a:buChar char="•"/>
              <a:defRPr sz="1600">
                <a:solidFill>
                  <a:srgbClr val="FFFFFF"/>
                </a:solidFill>
                <a:latin typeface="Book Antiqua"/>
                <a:ea typeface="Book Antiqua"/>
                <a:cs typeface="Book Antiqua"/>
                <a:sym typeface="Book Antiqua"/>
              </a:defRPr>
            </a:pPr>
            <a:endParaRPr sz="2400" dirty="0"/>
          </a:p>
          <a:p>
            <a:pPr>
              <a:spcBef>
                <a:spcPts val="300"/>
              </a:spcBef>
              <a:defRPr>
                <a:solidFill>
                  <a:srgbClr val="FFFFFF"/>
                </a:solidFill>
                <a:latin typeface="Book Antiqua"/>
                <a:ea typeface="Book Antiqua"/>
                <a:cs typeface="Book Antiqua"/>
                <a:sym typeface="Book Antiqua"/>
              </a:defRPr>
            </a:pPr>
            <a:endParaRPr sz="2400" dirty="0"/>
          </a:p>
          <a:p>
            <a:pPr marL="285750" indent="-285750">
              <a:spcBef>
                <a:spcPts val="300"/>
              </a:spcBef>
              <a:buSzPct val="100000"/>
              <a:buFont typeface="Arial"/>
              <a:buChar char="•"/>
              <a:defRPr>
                <a:solidFill>
                  <a:srgbClr val="FFFFFF"/>
                </a:solidFill>
                <a:latin typeface="Book Antiqua"/>
                <a:ea typeface="Book Antiqua"/>
                <a:cs typeface="Book Antiqua"/>
                <a:sym typeface="Book Antiqua"/>
              </a:defRPr>
            </a:pPr>
            <a:r>
              <a:rPr lang="en-US" sz="2400" dirty="0" smtClean="0"/>
              <a:t>`</a:t>
            </a:r>
            <a:endParaRPr sz="240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p:nvPr>
        </p:nvSpPr>
        <p:spPr>
          <a:xfrm>
            <a:off x="304800" y="304800"/>
            <a:ext cx="8839200" cy="685800"/>
          </a:xfrm>
          <a:prstGeom prst="rect">
            <a:avLst/>
          </a:prstGeom>
        </p:spPr>
        <p:txBody>
          <a:bodyPr>
            <a:noAutofit/>
          </a:bodyPr>
          <a:lstStyle>
            <a:lvl1pPr marL="342900" indent="-342900" algn="ctr">
              <a:defRPr sz="3200">
                <a:effectLst>
                  <a:outerShdw blurRad="38100" dist="38100" dir="2700000" rotWithShape="0">
                    <a:srgbClr val="000000">
                      <a:alpha val="43137"/>
                    </a:srgbClr>
                  </a:outerShdw>
                </a:effectLst>
              </a:defRPr>
            </a:lvl1pPr>
          </a:lstStyle>
          <a:p>
            <a:r>
              <a:rPr sz="4000" dirty="0"/>
              <a:t>Value of Fishery</a:t>
            </a:r>
          </a:p>
        </p:txBody>
      </p:sp>
      <p:pic>
        <p:nvPicPr>
          <p:cNvPr id="308" name="image10.png"/>
          <p:cNvPicPr>
            <a:picLocks noChangeAspect="1"/>
          </p:cNvPicPr>
          <p:nvPr/>
        </p:nvPicPr>
        <p:blipFill>
          <a:blip r:embed="rId3">
            <a:extLst/>
          </a:blip>
          <a:stretch>
            <a:fillRect/>
          </a:stretch>
        </p:blipFill>
        <p:spPr>
          <a:xfrm>
            <a:off x="7010400" y="2514600"/>
            <a:ext cx="1995124" cy="1531413"/>
          </a:xfrm>
          <a:prstGeom prst="rect">
            <a:avLst/>
          </a:prstGeom>
          <a:ln w="127000" cap="sq">
            <a:solidFill>
              <a:srgbClr val="000000"/>
            </a:solidFill>
            <a:miter/>
          </a:ln>
          <a:effectLst>
            <a:outerShdw blurRad="63500" dist="50800" dir="2700000" rotWithShape="0">
              <a:srgbClr val="000000">
                <a:alpha val="40000"/>
              </a:srgbClr>
            </a:outerShdw>
          </a:effectLst>
        </p:spPr>
      </p:pic>
      <p:pic>
        <p:nvPicPr>
          <p:cNvPr id="309" name="image11.png"/>
          <p:cNvPicPr>
            <a:picLocks noChangeAspect="1"/>
          </p:cNvPicPr>
          <p:nvPr/>
        </p:nvPicPr>
        <p:blipFill>
          <a:blip r:embed="rId4">
            <a:extLst/>
          </a:blip>
          <a:srcRect l="12726" t="24617" r="64606" b="37226"/>
          <a:stretch>
            <a:fillRect/>
          </a:stretch>
        </p:blipFill>
        <p:spPr>
          <a:xfrm>
            <a:off x="-76200" y="2504186"/>
            <a:ext cx="6848227" cy="4294651"/>
          </a:xfrm>
          <a:prstGeom prst="rect">
            <a:avLst/>
          </a:prstGeom>
          <a:ln w="88900" cap="sq">
            <a:solidFill>
              <a:srgbClr val="000000"/>
            </a:solidFill>
            <a:miter/>
          </a:ln>
        </p:spPr>
      </p:pic>
      <p:sp>
        <p:nvSpPr>
          <p:cNvPr id="310" name="Shape 310"/>
          <p:cNvSpPr/>
          <p:nvPr/>
        </p:nvSpPr>
        <p:spPr>
          <a:xfrm>
            <a:off x="1895475" y="1219200"/>
            <a:ext cx="6248400" cy="9541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sz="2400">
                <a:solidFill>
                  <a:srgbClr val="FFFFFF"/>
                </a:solidFill>
                <a:latin typeface="Book Antiqua"/>
                <a:ea typeface="Book Antiqua"/>
                <a:cs typeface="Book Antiqua"/>
                <a:sym typeface="Book Antiqua"/>
              </a:defRPr>
            </a:pPr>
            <a:r>
              <a:rPr sz="2800" dirty="0"/>
              <a:t>18% increase in 2014 wholesale</a:t>
            </a:r>
            <a:endParaRPr sz="2800" dirty="0">
              <a:latin typeface="Arial"/>
              <a:ea typeface="Arial"/>
              <a:cs typeface="Arial"/>
              <a:sym typeface="Arial"/>
            </a:endParaRPr>
          </a:p>
          <a:p>
            <a:pPr marL="342900" indent="-342900">
              <a:buSzPct val="100000"/>
              <a:buFont typeface="Arial"/>
              <a:buChar char="•"/>
              <a:defRPr sz="2400">
                <a:solidFill>
                  <a:srgbClr val="FFFFFF"/>
                </a:solidFill>
                <a:latin typeface="Book Antiqua"/>
                <a:ea typeface="Book Antiqua"/>
                <a:cs typeface="Book Antiqua"/>
                <a:sym typeface="Book Antiqua"/>
              </a:defRPr>
            </a:pPr>
            <a:r>
              <a:rPr sz="2800" dirty="0"/>
              <a:t>$95 million in ex-vessel value 2014</a:t>
            </a:r>
          </a:p>
        </p:txBody>
      </p:sp>
      <p:sp>
        <p:nvSpPr>
          <p:cNvPr id="311" name="Shape 311"/>
          <p:cNvSpPr/>
          <p:nvPr/>
        </p:nvSpPr>
        <p:spPr>
          <a:xfrm flipV="1">
            <a:off x="4991099" y="3505199"/>
            <a:ext cx="57151" cy="114302"/>
          </a:xfrm>
          <a:prstGeom prst="line">
            <a:avLst/>
          </a:prstGeom>
          <a:ln w="19050">
            <a:solidFill>
              <a:srgbClr val="3590A9"/>
            </a:solidFill>
          </a:ln>
        </p:spPr>
        <p:txBody>
          <a:bodyPr lIns="45719" rIns="45719"/>
          <a:lstStyle/>
          <a:p>
            <a:pPr>
              <a:defRPr>
                <a:solidFill>
                  <a:srgbClr val="FFFFFF"/>
                </a:solidFill>
              </a:defRPr>
            </a:pPr>
            <a:endParaRPr/>
          </a:p>
        </p:txBody>
      </p:sp>
      <p:pic>
        <p:nvPicPr>
          <p:cNvPr id="312" name="image12.jpg" descr="C:\Users\ALFA\Downloads\IMG_0122.JPG"/>
          <p:cNvPicPr>
            <a:picLocks noChangeAspect="1"/>
          </p:cNvPicPr>
          <p:nvPr/>
        </p:nvPicPr>
        <p:blipFill>
          <a:blip r:embed="rId5">
            <a:extLst/>
          </a:blip>
          <a:srcRect r="18017" b="20099"/>
          <a:stretch>
            <a:fillRect/>
          </a:stretch>
        </p:blipFill>
        <p:spPr>
          <a:xfrm>
            <a:off x="7010400" y="4724400"/>
            <a:ext cx="1988181" cy="1453288"/>
          </a:xfrm>
          <a:prstGeom prst="rect">
            <a:avLst/>
          </a:prstGeom>
          <a:ln w="127000" cap="sq">
            <a:solidFill>
              <a:srgbClr val="000000"/>
            </a:solidFill>
            <a:miter/>
          </a:ln>
          <a:effectLst>
            <a:outerShdw blurRad="63500" dist="50800" dir="2700000" rotWithShape="0">
              <a:srgbClr val="000000">
                <a:alpha val="40000"/>
              </a:srgbClr>
            </a:outerShdw>
          </a:effec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prstGeom prst="rect">
            <a:avLst/>
          </a:prstGeom>
        </p:spPr>
        <p:txBody>
          <a:bodyPr/>
          <a:lstStyle>
            <a:lvl1pPr defTabSz="859536">
              <a:defRPr sz="3384" b="1">
                <a:effectLst>
                  <a:outerShdw blurRad="35814" dist="35814" dir="2700000" rotWithShape="0">
                    <a:srgbClr val="000000">
                      <a:alpha val="43137"/>
                    </a:srgbClr>
                  </a:outerShdw>
                </a:effectLst>
              </a:defRPr>
            </a:lvl1pPr>
          </a:lstStyle>
          <a:p>
            <a:r>
              <a:t>Historical Factors Heightening Awareness of Depredation</a:t>
            </a:r>
          </a:p>
        </p:txBody>
      </p:sp>
      <p:sp>
        <p:nvSpPr>
          <p:cNvPr id="317" name="Shape 317"/>
          <p:cNvSpPr>
            <a:spLocks noGrp="1"/>
          </p:cNvSpPr>
          <p:nvPr>
            <p:ph type="body" sz="half" idx="1"/>
          </p:nvPr>
        </p:nvSpPr>
        <p:spPr>
          <a:xfrm>
            <a:off x="-76200" y="1447800"/>
            <a:ext cx="5067300" cy="3687763"/>
          </a:xfrm>
          <a:prstGeom prst="rect">
            <a:avLst/>
          </a:prstGeom>
        </p:spPr>
        <p:txBody>
          <a:bodyPr/>
          <a:lstStyle/>
          <a:p>
            <a:endParaRPr/>
          </a:p>
        </p:txBody>
      </p:sp>
      <p:sp>
        <p:nvSpPr>
          <p:cNvPr id="318" name="Shape 318"/>
          <p:cNvSpPr/>
          <p:nvPr/>
        </p:nvSpPr>
        <p:spPr>
          <a:xfrm>
            <a:off x="3962400" y="1905000"/>
            <a:ext cx="4572000" cy="51398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a:solidFill>
                  <a:srgbClr val="FFFFFF"/>
                </a:solidFill>
                <a:latin typeface="Book Antiqua"/>
                <a:ea typeface="Book Antiqua"/>
                <a:cs typeface="Book Antiqua"/>
                <a:sym typeface="Book Antiqua"/>
              </a:defRPr>
            </a:pPr>
            <a:r>
              <a:rPr sz="2400" dirty="0" smtClean="0"/>
              <a:t>1972 MMPA enacted, </a:t>
            </a:r>
            <a:r>
              <a:rPr lang="en-US" sz="2400" dirty="0" smtClean="0"/>
              <a:t>end of commercial whaling increasing </a:t>
            </a:r>
            <a:r>
              <a:rPr sz="2400" dirty="0" smtClean="0"/>
              <a:t>whale populations</a:t>
            </a:r>
            <a:endParaRPr sz="2400" dirty="0" smtClean="0">
              <a:latin typeface="Arial"/>
              <a:ea typeface="Arial"/>
              <a:cs typeface="Arial"/>
              <a:sym typeface="Arial"/>
            </a:endParaRPr>
          </a:p>
          <a:p>
            <a:pPr>
              <a:defRPr>
                <a:solidFill>
                  <a:srgbClr val="FFFFFF"/>
                </a:solidFill>
                <a:latin typeface="Book Antiqua"/>
                <a:ea typeface="Book Antiqua"/>
                <a:cs typeface="Book Antiqua"/>
                <a:sym typeface="Book Antiqua"/>
              </a:defRPr>
            </a:pPr>
            <a:endParaRPr sz="2400" dirty="0">
              <a:latin typeface="Arial"/>
              <a:ea typeface="Arial"/>
              <a:cs typeface="Arial"/>
              <a:sym typeface="Arial"/>
            </a:endParaRPr>
          </a:p>
          <a:p>
            <a:pPr marL="342900" indent="-342900">
              <a:buSzPct val="100000"/>
              <a:buFont typeface="Arial"/>
              <a:buChar char="•"/>
              <a:defRPr>
                <a:solidFill>
                  <a:srgbClr val="FFFFFF"/>
                </a:solidFill>
                <a:latin typeface="Book Antiqua"/>
                <a:ea typeface="Book Antiqua"/>
                <a:cs typeface="Book Antiqua"/>
                <a:sym typeface="Book Antiqua"/>
              </a:defRPr>
            </a:pPr>
            <a:r>
              <a:rPr sz="2400" dirty="0"/>
              <a:t>1976 started a shift from a foreign fishery to a domestic fishery (MSA)</a:t>
            </a:r>
            <a:endParaRPr sz="2400" dirty="0">
              <a:latin typeface="Arial"/>
              <a:ea typeface="Arial"/>
              <a:cs typeface="Arial"/>
              <a:sym typeface="Arial"/>
            </a:endParaRPr>
          </a:p>
          <a:p>
            <a:pPr>
              <a:defRPr>
                <a:solidFill>
                  <a:srgbClr val="FFFFFF"/>
                </a:solidFill>
                <a:latin typeface="Book Antiqua"/>
                <a:ea typeface="Book Antiqua"/>
                <a:cs typeface="Book Antiqua"/>
                <a:sym typeface="Book Antiqua"/>
              </a:defRPr>
            </a:pPr>
            <a:endParaRPr sz="2400" dirty="0">
              <a:latin typeface="Arial"/>
              <a:ea typeface="Arial"/>
              <a:cs typeface="Arial"/>
              <a:sym typeface="Arial"/>
            </a:endParaRPr>
          </a:p>
          <a:p>
            <a:pPr marL="342900" indent="-342900">
              <a:buSzPct val="100000"/>
              <a:buFont typeface="Arial"/>
              <a:buChar char="•"/>
              <a:defRPr>
                <a:solidFill>
                  <a:srgbClr val="FFFFFF"/>
                </a:solidFill>
                <a:latin typeface="Book Antiqua"/>
                <a:ea typeface="Book Antiqua"/>
                <a:cs typeface="Book Antiqua"/>
                <a:sym typeface="Book Antiqua"/>
              </a:defRPr>
            </a:pPr>
            <a:r>
              <a:rPr sz="2400" dirty="0"/>
              <a:t>1995 transition from a derby fishing of just a few days a year to an 8 month IFQ fishery  </a:t>
            </a:r>
            <a:endParaRPr sz="2400" dirty="0">
              <a:latin typeface="Arial"/>
              <a:ea typeface="Arial"/>
              <a:cs typeface="Arial"/>
              <a:sym typeface="Arial"/>
            </a:endParaRPr>
          </a:p>
          <a:p>
            <a:pPr>
              <a:defRPr sz="2000">
                <a:solidFill>
                  <a:srgbClr val="FFFFFF"/>
                </a:solidFill>
                <a:latin typeface="Arial"/>
                <a:ea typeface="Arial"/>
                <a:cs typeface="Arial"/>
                <a:sym typeface="Arial"/>
              </a:defRPr>
            </a:pPr>
            <a:endParaRPr dirty="0">
              <a:latin typeface="Arial"/>
              <a:ea typeface="Arial"/>
              <a:cs typeface="Arial"/>
              <a:sym typeface="Arial"/>
            </a:endParaRPr>
          </a:p>
          <a:p>
            <a:pPr>
              <a:defRPr sz="2000">
                <a:solidFill>
                  <a:srgbClr val="FFFFFF"/>
                </a:solidFill>
                <a:latin typeface="Arial"/>
                <a:ea typeface="Arial"/>
                <a:cs typeface="Arial"/>
                <a:sym typeface="Arial"/>
              </a:defRPr>
            </a:pPr>
            <a:endParaRPr dirty="0">
              <a:latin typeface="Arial"/>
              <a:ea typeface="Arial"/>
              <a:cs typeface="Arial"/>
              <a:sym typeface="Arial"/>
            </a:endParaRPr>
          </a:p>
        </p:txBody>
      </p:sp>
      <p:pic>
        <p:nvPicPr>
          <p:cNvPr id="319" name="image13.jpg"/>
          <p:cNvPicPr>
            <a:picLocks noChangeAspect="1"/>
          </p:cNvPicPr>
          <p:nvPr/>
        </p:nvPicPr>
        <p:blipFill>
          <a:blip r:embed="rId3">
            <a:extLst/>
          </a:blip>
          <a:stretch>
            <a:fillRect/>
          </a:stretch>
        </p:blipFill>
        <p:spPr>
          <a:xfrm>
            <a:off x="240123" y="4038601"/>
            <a:ext cx="3341277" cy="2502460"/>
          </a:xfrm>
          <a:prstGeom prst="rect">
            <a:avLst/>
          </a:prstGeom>
          <a:ln w="12700">
            <a:miter lim="400000"/>
          </a:ln>
        </p:spPr>
      </p:pic>
      <p:pic>
        <p:nvPicPr>
          <p:cNvPr id="320" name="image14.jpg" descr="C:\Users\ALFA\Desktop\MEDIA Library\Pictures\whale tagging\SEASWAP-LAW-20110818-018.jpg"/>
          <p:cNvPicPr>
            <a:picLocks noChangeAspect="1"/>
          </p:cNvPicPr>
          <p:nvPr/>
        </p:nvPicPr>
        <p:blipFill>
          <a:blip r:embed="rId4">
            <a:extLst/>
          </a:blip>
          <a:srcRect r="5547"/>
          <a:stretch>
            <a:fillRect/>
          </a:stretch>
        </p:blipFill>
        <p:spPr>
          <a:xfrm>
            <a:off x="228601" y="1502670"/>
            <a:ext cx="3352800" cy="238353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25406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TotalTime>
  <Words>1433</Words>
  <Application>Microsoft Office PowerPoint</Application>
  <PresentationFormat>On-screen Show (4:3)</PresentationFormat>
  <Paragraphs>158</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  Gulf of Alaska Sablefish Fishery</vt:lpstr>
      <vt:lpstr>Sablefish Range and Gulf of Alaska Fishing Grounds</vt:lpstr>
      <vt:lpstr>Sablefish Range and Gulf of Alaska Fishing Grounds</vt:lpstr>
      <vt:lpstr>Key Events in Sablefish Fishery History</vt:lpstr>
      <vt:lpstr>Alaska Sablefish Longline  Survey Stations</vt:lpstr>
      <vt:lpstr>The Individual Fishing Quota (IFQ)  Sablefish Fishing Fleet</vt:lpstr>
      <vt:lpstr>Value of Fishery</vt:lpstr>
      <vt:lpstr>Historical Factors Heightening Awareness of Depredation</vt:lpstr>
      <vt:lpstr> </vt:lpstr>
      <vt:lpstr>Sperm Whale Commercial  Fishery Depredation</vt:lpstr>
      <vt:lpstr>Sperm Whale Survey Depredation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Humpback</dc:creator>
  <cp:lastModifiedBy>Humpback</cp:lastModifiedBy>
  <cp:revision>12</cp:revision>
  <dcterms:modified xsi:type="dcterms:W3CDTF">2016-03-16T12:23:40Z</dcterms:modified>
</cp:coreProperties>
</file>