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260" r:id="rId4"/>
    <p:sldId id="261" r:id="rId5"/>
    <p:sldId id="263" r:id="rId6"/>
    <p:sldId id="276" r:id="rId7"/>
    <p:sldId id="264" r:id="rId8"/>
    <p:sldId id="262" r:id="rId9"/>
    <p:sldId id="265" r:id="rId10"/>
    <p:sldId id="275" r:id="rId11"/>
    <p:sldId id="274" r:id="rId12"/>
    <p:sldId id="278" r:id="rId13"/>
    <p:sldId id="280" r:id="rId14"/>
    <p:sldId id="277" r:id="rId15"/>
    <p:sldId id="284" r:id="rId16"/>
    <p:sldId id="282" r:id="rId17"/>
    <p:sldId id="283"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49" autoAdjust="0"/>
  </p:normalViewPr>
  <p:slideViewPr>
    <p:cSldViewPr snapToGrid="0" snapToObjects="1">
      <p:cViewPr varScale="1">
        <p:scale>
          <a:sx n="91" d="100"/>
          <a:sy n="91" d="100"/>
        </p:scale>
        <p:origin x="-184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9F160-7802-5048-8F5B-9BCFDB082919}" type="datetimeFigureOut">
              <a:rPr lang="en-US" smtClean="0"/>
              <a:t>3/16/16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E0B6D-A68B-4A47-B9D3-C47F9BF16279}" type="slidenum">
              <a:rPr lang="en-US" smtClean="0"/>
              <a:t>‹#›</a:t>
            </a:fld>
            <a:endParaRPr lang="en-US"/>
          </a:p>
        </p:txBody>
      </p:sp>
    </p:spTree>
    <p:extLst>
      <p:ext uri="{BB962C8B-B14F-4D97-AF65-F5344CB8AC3E}">
        <p14:creationId xmlns:p14="http://schemas.microsoft.com/office/powerpoint/2010/main" val="3602833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northeastern Pacific Ocean </a:t>
            </a:r>
          </a:p>
          <a:p>
            <a:pPr defTabSz="914318">
              <a:defRPr/>
            </a:pPr>
            <a:r>
              <a:rPr lang="en-US" dirty="0" err="1" smtClean="0"/>
              <a:t>Longlived</a:t>
            </a:r>
            <a:r>
              <a:rPr lang="en-US" baseline="0" dirty="0" smtClean="0"/>
              <a:t> species- up to 30-40 years. Max around 90 years</a:t>
            </a:r>
            <a:endParaRPr lang="en-US"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dirty="0" smtClean="0"/>
              <a:t>Juvenile diet herring, inverts, and late summer post-spawning salmon</a:t>
            </a:r>
          </a:p>
          <a:p>
            <a:pPr defTabSz="914318">
              <a:defRPr/>
            </a:pPr>
            <a:endParaRPr lang="en-US" dirty="0"/>
          </a:p>
        </p:txBody>
      </p:sp>
      <p:sp>
        <p:nvSpPr>
          <p:cNvPr id="4" name="Slide Number Placeholder 3"/>
          <p:cNvSpPr>
            <a:spLocks noGrp="1"/>
          </p:cNvSpPr>
          <p:nvPr>
            <p:ph type="sldNum" sz="quarter" idx="10"/>
          </p:nvPr>
        </p:nvSpPr>
        <p:spPr/>
        <p:txBody>
          <a:bodyPr/>
          <a:lstStyle/>
          <a:p>
            <a:fld id="{38FFE046-8A94-4505-AC3C-9F3C3EBDACF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8438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we look at </a:t>
            </a:r>
            <a:r>
              <a:rPr lang="en-US" dirty="0" err="1" smtClean="0"/>
              <a:t>groundfish</a:t>
            </a:r>
            <a:r>
              <a:rPr lang="en-US" baseline="0" dirty="0" smtClean="0"/>
              <a:t> catch reductions… I see somewhat clearer picture.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first looked at depredation on the survey – and then in a follow up study we ran similar models using commercial fishery data. And it was very encouraging to see very similar results across both data sets despite different methods.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Reductions reported by fishermen were consistent with these estimates as well.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think we’ve made a lot  of progress with this, and next steps will be figuring out how to incorporate some of this into stock </a:t>
            </a:r>
            <a:r>
              <a:rPr lang="en-US" baseline="0" dirty="0" err="1" smtClean="0"/>
              <a:t>assesmments</a:t>
            </a:r>
            <a:r>
              <a:rPr lang="en-US" baseline="0" dirty="0" smtClean="0"/>
              <a:t> and cost-benefit analyses for the commercial fleet.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D6F18B2-0D3A-4642-8E24-B1421A85F1C8}" type="slidenum">
              <a:rPr lang="en-US" smtClean="0"/>
              <a:t>13</a:t>
            </a:fld>
            <a:endParaRPr lang="en-US"/>
          </a:p>
        </p:txBody>
      </p:sp>
    </p:spTree>
    <p:extLst>
      <p:ext uri="{BB962C8B-B14F-4D97-AF65-F5344CB8AC3E}">
        <p14:creationId xmlns:p14="http://schemas.microsoft.com/office/powerpoint/2010/main" val="166572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Perhaps a better way to visualize this is to look at these overall catch losses over time. Here we have the  average sablefish per skate on the y axis and time again on the </a:t>
            </a:r>
            <a:r>
              <a:rPr lang="en-US" baseline="0" dirty="0" err="1" smtClean="0"/>
              <a:t>xaxis</a:t>
            </a:r>
            <a:r>
              <a:rPr lang="en-US" baseline="0" dirty="0" smtClean="0"/>
              <a:t>. The  observed catch or actual catch is shown here in black and model estimated predicted catch had killer whales not been there are in blue. </a:t>
            </a:r>
          </a:p>
          <a:p>
            <a:endParaRPr lang="en-US" baseline="0" dirty="0" smtClean="0"/>
          </a:p>
          <a:p>
            <a:r>
              <a:rPr lang="en-US" baseline="0" dirty="0" smtClean="0"/>
              <a:t>You can see there there is a a significant amount of </a:t>
            </a:r>
            <a:r>
              <a:rPr lang="en-US" baseline="0" dirty="0" err="1" smtClean="0"/>
              <a:t>interannual</a:t>
            </a:r>
            <a:r>
              <a:rPr lang="en-US" baseline="0" dirty="0" smtClean="0"/>
              <a:t> variability, but when we average this out over time. We come up with the estimates I showed on the previous slide. </a:t>
            </a:r>
          </a:p>
          <a:p>
            <a:r>
              <a:rPr lang="en-US" baseline="0" dirty="0" smtClean="0"/>
              <a:t>Here we see the highest average reductions occurred in the BS at about 30% and decreased as we moved into the western gulf.</a:t>
            </a:r>
          </a:p>
          <a:p>
            <a:r>
              <a:rPr lang="en-US" baseline="0" dirty="0" smtClean="0"/>
              <a:t>There is a lot  of variability between years here- so this are averaged over time. </a:t>
            </a:r>
          </a:p>
        </p:txBody>
      </p:sp>
      <p:sp>
        <p:nvSpPr>
          <p:cNvPr id="4" name="Slide Number Placeholder 3"/>
          <p:cNvSpPr>
            <a:spLocks noGrp="1"/>
          </p:cNvSpPr>
          <p:nvPr>
            <p:ph type="sldNum" sz="quarter" idx="10"/>
          </p:nvPr>
        </p:nvSpPr>
        <p:spPr/>
        <p:txBody>
          <a:bodyPr/>
          <a:lstStyle/>
          <a:p>
            <a:fld id="{8D6F18B2-0D3A-4642-8E24-B1421A85F1C8}" type="slidenum">
              <a:rPr lang="en-US" smtClean="0"/>
              <a:t>14</a:t>
            </a:fld>
            <a:endParaRPr lang="en-US"/>
          </a:p>
        </p:txBody>
      </p:sp>
    </p:spTree>
    <p:extLst>
      <p:ext uri="{BB962C8B-B14F-4D97-AF65-F5344CB8AC3E}">
        <p14:creationId xmlns:p14="http://schemas.microsoft.com/office/powerpoint/2010/main" val="123220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And requires a significant amount of capital investment.- and in many cases is not feasible for some smaller vessels. </a:t>
            </a:r>
          </a:p>
          <a:p>
            <a:pPr marL="171450" indent="-171450">
              <a:buFontTx/>
              <a:buChar char="-"/>
            </a:pPr>
            <a:r>
              <a:rPr lang="en-US" baseline="0" dirty="0" smtClean="0"/>
              <a:t>There is also a risk associated with whales shifting depredation pressure to the remaining hook and line gear and/or halibut fisheries in particular. </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94F1A5E6-5959-F540-BF64-39105F43DCB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specifically, respondents</a:t>
            </a:r>
            <a:r>
              <a:rPr lang="en-US" baseline="0" dirty="0" smtClean="0"/>
              <a:t> were asked to list specific avoidance measures that they felt reduced depredation impacts. These measures had varying to negligible effects and were not consistent between respondents.  </a:t>
            </a:r>
          </a:p>
          <a:p>
            <a:r>
              <a:rPr lang="en-US" dirty="0" smtClean="0"/>
              <a:t>***add In </a:t>
            </a:r>
            <a:r>
              <a:rPr lang="en-US" dirty="0" err="1" smtClean="0"/>
              <a:t>orcasaver</a:t>
            </a:r>
            <a:r>
              <a:rPr lang="en-US" dirty="0" smtClean="0"/>
              <a:t> pic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A2CAF8-5760-804C-AB23-7D0205A38717}" type="slidenum">
              <a:rPr lang="en-US" smtClean="0"/>
              <a:t>16</a:t>
            </a:fld>
            <a:endParaRPr lang="en-US"/>
          </a:p>
        </p:txBody>
      </p:sp>
    </p:spTree>
    <p:extLst>
      <p:ext uri="{BB962C8B-B14F-4D97-AF65-F5344CB8AC3E}">
        <p14:creationId xmlns:p14="http://schemas.microsoft.com/office/powerpoint/2010/main" val="289533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*actually</a:t>
            </a:r>
            <a:r>
              <a:rPr lang="en-US" baseline="0" dirty="0" smtClean="0"/>
              <a:t> as a secondary target to </a:t>
            </a:r>
            <a:r>
              <a:rPr lang="en-US" baseline="0" dirty="0" err="1" smtClean="0"/>
              <a:t>pac</a:t>
            </a:r>
            <a:r>
              <a:rPr lang="en-US" baseline="0" dirty="0" smtClean="0"/>
              <a:t> </a:t>
            </a:r>
            <a:r>
              <a:rPr lang="en-US" baseline="0" dirty="0" err="1" smtClean="0"/>
              <a:t>hal</a:t>
            </a:r>
            <a:r>
              <a:rPr lang="en-US" baseline="0" dirty="0" smtClean="0"/>
              <a:t> – relatively small takes and limited CA to GOA</a:t>
            </a:r>
          </a:p>
          <a:p>
            <a:pPr marL="171450" indent="-171450" defTabSz="914318">
              <a:buFontTx/>
              <a:buChar char="-"/>
              <a:defRPr/>
            </a:pPr>
            <a:r>
              <a:rPr lang="en-US" baseline="0" dirty="0" smtClean="0"/>
              <a:t>Mostly </a:t>
            </a:r>
            <a:r>
              <a:rPr lang="en-US" baseline="0" dirty="0" err="1" smtClean="0"/>
              <a:t>Japenese</a:t>
            </a:r>
            <a:r>
              <a:rPr lang="en-US" baseline="0" dirty="0" smtClean="0"/>
              <a:t> </a:t>
            </a:r>
            <a:r>
              <a:rPr lang="en-US" baseline="0" dirty="0" err="1" smtClean="0"/>
              <a:t>longliners</a:t>
            </a:r>
            <a:r>
              <a:rPr lang="en-US" baseline="0" dirty="0" smtClean="0"/>
              <a:t> in BS- took an unsustainable amount of sablefish from BS – target in other fisheries POP and rockfish, </a:t>
            </a:r>
            <a:r>
              <a:rPr lang="en-US" baseline="0" dirty="0" err="1" smtClean="0"/>
              <a:t>Gturb</a:t>
            </a:r>
            <a:r>
              <a:rPr lang="en-US" baseline="0" dirty="0" smtClean="0"/>
              <a:t>, etc. moved into GOA when BS was exempted. </a:t>
            </a:r>
          </a:p>
          <a:p>
            <a:pPr marL="171450" indent="-171450" defTabSz="914318">
              <a:buFontTx/>
              <a:buChar char="-"/>
              <a:defRPr/>
            </a:pPr>
            <a:r>
              <a:rPr lang="en-US" baseline="0" dirty="0" smtClean="0"/>
              <a:t>Fully domesticated by 1988</a:t>
            </a:r>
          </a:p>
          <a:p>
            <a:pPr marL="171450" indent="-171450" defTabSz="914318">
              <a:buFontTx/>
              <a:buChar char="-"/>
              <a:defRPr/>
            </a:pPr>
            <a:r>
              <a:rPr lang="en-US" baseline="0" dirty="0" smtClean="0"/>
              <a:t>-9 month fishing season</a:t>
            </a:r>
          </a:p>
          <a:p>
            <a:pPr marL="171450" indent="-171450" defTabSz="914318">
              <a:buFontTx/>
              <a:buChar char="-"/>
              <a:defRPr/>
            </a:pPr>
            <a:r>
              <a:rPr lang="en-US" baseline="0" dirty="0" smtClean="0"/>
              <a:t>Much of sablefish is sold internationally- US domestic market is expanding</a:t>
            </a:r>
          </a:p>
          <a:p>
            <a:pPr defTabSz="914318">
              <a:defRPr/>
            </a:pPr>
            <a:endParaRPr lang="en-US" dirty="0"/>
          </a:p>
        </p:txBody>
      </p:sp>
      <p:sp>
        <p:nvSpPr>
          <p:cNvPr id="4" name="Slide Number Placeholder 3"/>
          <p:cNvSpPr>
            <a:spLocks noGrp="1"/>
          </p:cNvSpPr>
          <p:nvPr>
            <p:ph type="sldNum" sz="quarter" idx="10"/>
          </p:nvPr>
        </p:nvSpPr>
        <p:spPr/>
        <p:txBody>
          <a:bodyPr/>
          <a:lstStyle/>
          <a:p>
            <a:fld id="{38FFE046-8A94-4505-AC3C-9F3C3EBDACF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843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baseline="0" dirty="0" smtClean="0"/>
              <a:t>Catches in western AK are much smaller than GOA. </a:t>
            </a:r>
            <a:r>
              <a:rPr lang="en-US" baseline="0" dirty="0" err="1" smtClean="0"/>
              <a:t>Addiontally</a:t>
            </a:r>
            <a:r>
              <a:rPr lang="en-US" baseline="0" dirty="0" smtClean="0"/>
              <a:t>, the TAC is generally not achieved in western AK. This is not the same issue in the GOA. </a:t>
            </a:r>
            <a:endParaRPr lang="en-US" dirty="0"/>
          </a:p>
        </p:txBody>
      </p:sp>
      <p:sp>
        <p:nvSpPr>
          <p:cNvPr id="4" name="Slide Number Placeholder 3"/>
          <p:cNvSpPr>
            <a:spLocks noGrp="1"/>
          </p:cNvSpPr>
          <p:nvPr>
            <p:ph type="sldNum" sz="quarter" idx="10"/>
          </p:nvPr>
        </p:nvSpPr>
        <p:spPr/>
        <p:txBody>
          <a:bodyPr/>
          <a:lstStyle/>
          <a:p>
            <a:fld id="{71CE0B6D-A68B-4A47-B9D3-C47F9BF16279}" type="slidenum">
              <a:rPr lang="en-US" smtClean="0"/>
              <a:t>5</a:t>
            </a:fld>
            <a:endParaRPr lang="en-US"/>
          </a:p>
        </p:txBody>
      </p:sp>
    </p:spTree>
    <p:extLst>
      <p:ext uri="{BB962C8B-B14F-4D97-AF65-F5344CB8AC3E}">
        <p14:creationId xmlns:p14="http://schemas.microsoft.com/office/powerpoint/2010/main" val="119151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Sablefish</a:t>
            </a:r>
            <a:r>
              <a:rPr lang="en-US" baseline="0" dirty="0" smtClean="0"/>
              <a:t> in AK is harvested by three main gear types. </a:t>
            </a:r>
          </a:p>
          <a:p>
            <a:pPr marL="228600" indent="-228600">
              <a:buAutoNum type="arabicParenR"/>
            </a:pPr>
            <a:r>
              <a:rPr lang="en-US" baseline="0" dirty="0" err="1" smtClean="0"/>
              <a:t>Longline</a:t>
            </a:r>
            <a:r>
              <a:rPr lang="en-US" baseline="0" dirty="0" smtClean="0"/>
              <a:t> as the primary</a:t>
            </a:r>
          </a:p>
          <a:p>
            <a:pPr marL="228600" indent="-228600">
              <a:buAutoNum type="arabicParenR"/>
            </a:pPr>
            <a:r>
              <a:rPr lang="en-US" baseline="0" dirty="0" smtClean="0"/>
              <a:t>Pot gear – only currently allowed in AI and BS</a:t>
            </a:r>
            <a:endParaRPr lang="en-US" dirty="0" smtClean="0"/>
          </a:p>
          <a:p>
            <a:r>
              <a:rPr lang="en-US" dirty="0" smtClean="0"/>
              <a:t>and this is one main distinction between the</a:t>
            </a:r>
            <a:r>
              <a:rPr lang="en-US" baseline="0" dirty="0" smtClean="0"/>
              <a:t> BSAI and GOA- pot gear for sablefish is and has been legal in the BS and AI throughout the history of fishery- not so for the GOA. NPFMC just recently took final action on a measure to legalize pot fishing in GOA- large part due </a:t>
            </a:r>
            <a:r>
              <a:rPr lang="en-US" baseline="0" dirty="0" err="1" smtClean="0"/>
              <a:t>ot</a:t>
            </a:r>
            <a:r>
              <a:rPr lang="en-US" baseline="0" dirty="0" smtClean="0"/>
              <a:t> </a:t>
            </a:r>
          </a:p>
          <a:p>
            <a:endParaRPr lang="en-US" baseline="0" dirty="0" smtClean="0"/>
          </a:p>
          <a:p>
            <a:r>
              <a:rPr lang="en-US" baseline="0" dirty="0" smtClean="0"/>
              <a:t>3) Trawl gear</a:t>
            </a:r>
            <a:endParaRPr lang="en-US" dirty="0" smtClean="0"/>
          </a:p>
          <a:p>
            <a:endParaRPr lang="en-US" dirty="0"/>
          </a:p>
        </p:txBody>
      </p:sp>
      <p:sp>
        <p:nvSpPr>
          <p:cNvPr id="4" name="Slide Number Placeholder 3"/>
          <p:cNvSpPr>
            <a:spLocks noGrp="1"/>
          </p:cNvSpPr>
          <p:nvPr>
            <p:ph type="sldNum" sz="quarter" idx="10"/>
          </p:nvPr>
        </p:nvSpPr>
        <p:spPr/>
        <p:txBody>
          <a:bodyPr/>
          <a:lstStyle/>
          <a:p>
            <a:fld id="{71CE0B6D-A68B-4A47-B9D3-C47F9BF16279}" type="slidenum">
              <a:rPr lang="en-US" smtClean="0"/>
              <a:t>6</a:t>
            </a:fld>
            <a:endParaRPr lang="en-US"/>
          </a:p>
        </p:txBody>
      </p:sp>
    </p:spTree>
    <p:extLst>
      <p:ext uri="{BB962C8B-B14F-4D97-AF65-F5344CB8AC3E}">
        <p14:creationId xmlns:p14="http://schemas.microsoft.com/office/powerpoint/2010/main" val="308096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endParaRPr lang="en-US" dirty="0"/>
          </a:p>
        </p:txBody>
      </p:sp>
      <p:sp>
        <p:nvSpPr>
          <p:cNvPr id="4" name="Slide Number Placeholder 3"/>
          <p:cNvSpPr>
            <a:spLocks noGrp="1"/>
          </p:cNvSpPr>
          <p:nvPr>
            <p:ph type="sldNum" sz="quarter" idx="10"/>
          </p:nvPr>
        </p:nvSpPr>
        <p:spPr/>
        <p:txBody>
          <a:bodyPr/>
          <a:lstStyle/>
          <a:p>
            <a:fld id="{38FFE046-8A94-4505-AC3C-9F3C3EBDACF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8438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Smaller number of vessels</a:t>
            </a:r>
            <a:r>
              <a:rPr lang="en-US" baseline="0" dirty="0" smtClean="0"/>
              <a:t> participate in the western AK fisheries. Again, they tend to be bigger boats as well- relatively higher portions of </a:t>
            </a:r>
            <a:r>
              <a:rPr lang="en-US" baseline="0" dirty="0" err="1" smtClean="0"/>
              <a:t>catc</a:t>
            </a:r>
            <a:r>
              <a:rPr lang="en-US" baseline="0" dirty="0" smtClean="0"/>
              <a:t> </a:t>
            </a:r>
            <a:r>
              <a:rPr lang="en-US" baseline="0" dirty="0" err="1" smtClean="0"/>
              <a:t>er</a:t>
            </a:r>
            <a:r>
              <a:rPr lang="en-US" baseline="0" dirty="0" smtClean="0"/>
              <a:t> processors. </a:t>
            </a:r>
            <a:endParaRPr lang="en-US" dirty="0"/>
          </a:p>
        </p:txBody>
      </p:sp>
      <p:sp>
        <p:nvSpPr>
          <p:cNvPr id="4" name="Slide Number Placeholder 3"/>
          <p:cNvSpPr>
            <a:spLocks noGrp="1"/>
          </p:cNvSpPr>
          <p:nvPr>
            <p:ph type="sldNum" sz="quarter" idx="10"/>
          </p:nvPr>
        </p:nvSpPr>
        <p:spPr/>
        <p:txBody>
          <a:bodyPr/>
          <a:lstStyle/>
          <a:p>
            <a:fld id="{71CE0B6D-A68B-4A47-B9D3-C47F9BF16279}" type="slidenum">
              <a:rPr lang="en-US" smtClean="0"/>
              <a:t>8</a:t>
            </a:fld>
            <a:endParaRPr lang="en-US"/>
          </a:p>
        </p:txBody>
      </p:sp>
    </p:spTree>
    <p:extLst>
      <p:ext uri="{BB962C8B-B14F-4D97-AF65-F5344CB8AC3E}">
        <p14:creationId xmlns:p14="http://schemas.microsoft.com/office/powerpoint/2010/main" val="308096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main fisheries impacted turbot, halibut, sablefish.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F1A5E6-5959-F540-BF64-39105F43DCB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t>
            </a:r>
            <a:r>
              <a:rPr lang="en-US" baseline="0" dirty="0" smtClean="0"/>
              <a:t>is a spatial component to killer whale and sperm whale interactions. </a:t>
            </a:r>
            <a:endParaRPr lang="en-US" dirty="0"/>
          </a:p>
        </p:txBody>
      </p:sp>
      <p:sp>
        <p:nvSpPr>
          <p:cNvPr id="4" name="Slide Number Placeholder 3"/>
          <p:cNvSpPr>
            <a:spLocks noGrp="1"/>
          </p:cNvSpPr>
          <p:nvPr>
            <p:ph type="sldNum" sz="quarter" idx="10"/>
          </p:nvPr>
        </p:nvSpPr>
        <p:spPr/>
        <p:txBody>
          <a:bodyPr/>
          <a:lstStyle/>
          <a:p>
            <a:fld id="{8D6F18B2-0D3A-4642-8E24-B1421A85F1C8}" type="slidenum">
              <a:rPr lang="en-US" smtClean="0"/>
              <a:t>10</a:t>
            </a:fld>
            <a:endParaRPr lang="en-US"/>
          </a:p>
        </p:txBody>
      </p:sp>
    </p:spTree>
    <p:extLst>
      <p:ext uri="{BB962C8B-B14F-4D97-AF65-F5344CB8AC3E}">
        <p14:creationId xmlns:p14="http://schemas.microsoft.com/office/powerpoint/2010/main" val="233554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Looking at depredation frequency and the percentage of sets depredated. , we can see that the proportion of commercial fishery sets depredated was much  lower than the proportion of survey skates depredated. </a:t>
            </a:r>
          </a:p>
          <a:p>
            <a:endParaRPr lang="en-US" baseline="0" dirty="0" smtClean="0"/>
          </a:p>
          <a:p>
            <a:r>
              <a:rPr lang="en-US" baseline="0" dirty="0" smtClean="0"/>
              <a:t>Now these data are not directly comparable, there are differences in scale and sampling areas. But nonetheless, the difference is worth mentioning. And there are a number of reasons that we might see this this. Survey data is recorded at a more refined scale- per 45 hooks. Also, observer data is generally not perfect. But most importantly, this also suggests that fishermen in the commercial fishery are likely actively avoiding the whales and fishermen reports support this.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Adding in a few more data sets- the majority of written survey respondents reported 10-25 . And 9.6% of sets were affected based on data collected by fishermen on the grounds. </a:t>
            </a:r>
            <a:r>
              <a:rPr lang="en-US" b="1" baseline="0" dirty="0" smtClean="0"/>
              <a:t>At the end of the day, I think we are in the ballpark here, but there is still much room to refine these estimates. A better understanding of the proportion of sets impacted would improve our understanding of the impact on the fleets.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6F18B2-0D3A-4642-8E24-B1421A85F1C8}" type="slidenum">
              <a:rPr lang="en-US" smtClean="0"/>
              <a:t>12</a:t>
            </a:fld>
            <a:endParaRPr lang="en-US"/>
          </a:p>
        </p:txBody>
      </p:sp>
    </p:spTree>
    <p:extLst>
      <p:ext uri="{BB962C8B-B14F-4D97-AF65-F5344CB8AC3E}">
        <p14:creationId xmlns:p14="http://schemas.microsoft.com/office/powerpoint/2010/main" val="20541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416212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7254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378036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4B0D-58E9-1B41-AC6E-17C78DD32631}"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4B0D-58E9-1B41-AC6E-17C78DD32631}"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4B0D-58E9-1B41-AC6E-17C78DD32631}"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4B0D-58E9-1B41-AC6E-17C78DD32631}"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4B0D-58E9-1B41-AC6E-17C78DD32631}"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63033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4B0D-58E9-1B41-AC6E-17C78DD32631}"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4B0D-58E9-1B41-AC6E-17C78DD32631}"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390556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4B0D-58E9-1B41-AC6E-17C78DD32631}"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413338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4B0D-58E9-1B41-AC6E-17C78DD32631}"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374405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4B0D-58E9-1B41-AC6E-17C78DD32631}"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200785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4B0D-58E9-1B41-AC6E-17C78DD32631}"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255176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4B0D-58E9-1B41-AC6E-17C78DD32631}"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103479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4B0D-58E9-1B41-AC6E-17C78DD32631}"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AD03-A0AE-D743-9720-272C7175F3C3}" type="slidenum">
              <a:rPr lang="en-US" smtClean="0"/>
              <a:t>‹#›</a:t>
            </a:fld>
            <a:endParaRPr lang="en-US"/>
          </a:p>
        </p:txBody>
      </p:sp>
    </p:spTree>
    <p:extLst>
      <p:ext uri="{BB962C8B-B14F-4D97-AF65-F5344CB8AC3E}">
        <p14:creationId xmlns:p14="http://schemas.microsoft.com/office/powerpoint/2010/main" val="3154853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4B0D-58E9-1B41-AC6E-17C78DD32631}" type="datetimeFigureOut">
              <a:rPr lang="en-US" smtClean="0"/>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6AD03-A0AE-D743-9720-272C7175F3C3}" type="slidenum">
              <a:rPr lang="en-US" smtClean="0"/>
              <a:t>‹#›</a:t>
            </a:fld>
            <a:endParaRPr lang="en-US"/>
          </a:p>
        </p:txBody>
      </p:sp>
    </p:spTree>
    <p:extLst>
      <p:ext uri="{BB962C8B-B14F-4D97-AF65-F5344CB8AC3E}">
        <p14:creationId xmlns:p14="http://schemas.microsoft.com/office/powerpoint/2010/main" val="246290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4B0D-58E9-1B41-AC6E-17C78DD32631}" type="datetimeFigureOut">
              <a:rPr lang="en-US" smtClean="0"/>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6AD03-A0AE-D743-9720-272C7175F3C3}"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5.t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1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06" y="-118444"/>
            <a:ext cx="9480506" cy="6976443"/>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1197918" y="4755516"/>
            <a:ext cx="7051899" cy="1323439"/>
          </a:xfrm>
          <a:prstGeom prst="rect">
            <a:avLst/>
          </a:prstGeom>
          <a:noFill/>
        </p:spPr>
        <p:txBody>
          <a:bodyPr wrap="square" rtlCol="0">
            <a:spAutoFit/>
          </a:bodyPr>
          <a:lstStyle/>
          <a:p>
            <a:pPr algn="ctr"/>
            <a:r>
              <a:rPr lang="en-US" sz="4000" dirty="0" smtClean="0"/>
              <a:t>Western Alaska sablefish fishery &amp; killer whale depredation</a:t>
            </a:r>
            <a:endParaRPr lang="en-US" sz="4000" dirty="0"/>
          </a:p>
        </p:txBody>
      </p:sp>
    </p:spTree>
    <p:extLst>
      <p:ext uri="{BB962C8B-B14F-4D97-AF65-F5344CB8AC3E}">
        <p14:creationId xmlns:p14="http://schemas.microsoft.com/office/powerpoint/2010/main" val="17483415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03" y="132347"/>
            <a:ext cx="8229600" cy="1034672"/>
          </a:xfrm>
          <a:solidFill>
            <a:schemeClr val="bg1"/>
          </a:solidFill>
        </p:spPr>
        <p:txBody>
          <a:bodyPr/>
          <a:lstStyle/>
          <a:p>
            <a:r>
              <a:rPr lang="en-US" dirty="0" smtClean="0">
                <a:solidFill>
                  <a:schemeClr val="bg1"/>
                </a:solidFill>
              </a:rPr>
              <a:t>white</a:t>
            </a:r>
            <a:endParaRPr lang="en-US" dirty="0">
              <a:solidFill>
                <a:schemeClr val="bg1"/>
              </a:solidFill>
            </a:endParaRPr>
          </a:p>
        </p:txBody>
      </p:sp>
      <p:pic>
        <p:nvPicPr>
          <p:cNvPr id="5" name="Content Placeholder 4" descr="Fig1presentation.pdf"/>
          <p:cNvPicPr>
            <a:picLocks noGrp="1" noChangeAspect="1"/>
          </p:cNvPicPr>
          <p:nvPr>
            <p:ph idx="1"/>
          </p:nvPr>
        </p:nvPicPr>
        <p:blipFill>
          <a:blip r:embed="rId3">
            <a:extLst>
              <a:ext uri="{28A0092B-C50C-407E-A947-70E740481C1C}">
                <a14:useLocalDpi xmlns:a14="http://schemas.microsoft.com/office/drawing/2010/main" val="0"/>
              </a:ext>
            </a:extLst>
          </a:blip>
          <a:srcRect l="-6441" r="-6441"/>
          <a:stretch>
            <a:fillRect/>
          </a:stretch>
        </p:blipFill>
        <p:spPr>
          <a:xfrm>
            <a:off x="-637852" y="293591"/>
            <a:ext cx="10391011" cy="5448459"/>
          </a:xfrm>
        </p:spPr>
      </p:pic>
      <p:cxnSp>
        <p:nvCxnSpPr>
          <p:cNvPr id="6" name="Straight Connector 5"/>
          <p:cNvCxnSpPr/>
          <p:nvPr/>
        </p:nvCxnSpPr>
        <p:spPr>
          <a:xfrm>
            <a:off x="2202516" y="3602994"/>
            <a:ext cx="0" cy="1426982"/>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74698" y="3602994"/>
            <a:ext cx="1527820"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67200" y="3602994"/>
            <a:ext cx="0" cy="1463078"/>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745738" y="1461822"/>
            <a:ext cx="0" cy="3568154"/>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027355" y="4417351"/>
            <a:ext cx="2139950" cy="830997"/>
          </a:xfrm>
          <a:prstGeom prst="rect">
            <a:avLst/>
          </a:prstGeom>
        </p:spPr>
        <p:txBody>
          <a:bodyPr wrap="square">
            <a:spAutoFit/>
          </a:bodyPr>
          <a:lstStyle/>
          <a:p>
            <a:pPr lvl="1" algn="ctr"/>
            <a:r>
              <a:rPr lang="en-US" sz="1600" dirty="0" smtClean="0"/>
              <a:t>Western Gulf of Alaska</a:t>
            </a:r>
          </a:p>
          <a:p>
            <a:pPr lvl="1" algn="ctr"/>
            <a:endParaRPr lang="en-US" sz="1600" dirty="0" smtClean="0"/>
          </a:p>
        </p:txBody>
      </p:sp>
      <p:sp>
        <p:nvSpPr>
          <p:cNvPr id="11" name="Rectangle 10"/>
          <p:cNvSpPr/>
          <p:nvPr/>
        </p:nvSpPr>
        <p:spPr>
          <a:xfrm>
            <a:off x="4204945" y="4379995"/>
            <a:ext cx="2139950" cy="830997"/>
          </a:xfrm>
          <a:prstGeom prst="rect">
            <a:avLst/>
          </a:prstGeom>
        </p:spPr>
        <p:txBody>
          <a:bodyPr wrap="square">
            <a:spAutoFit/>
          </a:bodyPr>
          <a:lstStyle/>
          <a:p>
            <a:pPr lvl="1" algn="ctr"/>
            <a:r>
              <a:rPr lang="en-US" sz="1600" dirty="0" smtClean="0"/>
              <a:t>Central Gulf of Alaska</a:t>
            </a:r>
          </a:p>
          <a:p>
            <a:pPr lvl="1" algn="ctr"/>
            <a:endParaRPr lang="en-US" sz="1600" dirty="0" smtClean="0"/>
          </a:p>
        </p:txBody>
      </p:sp>
      <p:sp>
        <p:nvSpPr>
          <p:cNvPr id="12" name="Rectangle 11"/>
          <p:cNvSpPr/>
          <p:nvPr/>
        </p:nvSpPr>
        <p:spPr>
          <a:xfrm>
            <a:off x="1366316" y="3283306"/>
            <a:ext cx="2139950" cy="584776"/>
          </a:xfrm>
          <a:prstGeom prst="rect">
            <a:avLst/>
          </a:prstGeom>
        </p:spPr>
        <p:txBody>
          <a:bodyPr wrap="square">
            <a:spAutoFit/>
          </a:bodyPr>
          <a:lstStyle/>
          <a:p>
            <a:pPr lvl="1" algn="ctr"/>
            <a:r>
              <a:rPr lang="en-US" sz="1600" dirty="0" smtClean="0"/>
              <a:t>Bering Sea</a:t>
            </a:r>
          </a:p>
          <a:p>
            <a:pPr lvl="1" algn="ctr"/>
            <a:endParaRPr lang="en-US" sz="1600" dirty="0" smtClean="0"/>
          </a:p>
        </p:txBody>
      </p:sp>
      <p:sp>
        <p:nvSpPr>
          <p:cNvPr id="13" name="Rectangle 12"/>
          <p:cNvSpPr/>
          <p:nvPr/>
        </p:nvSpPr>
        <p:spPr>
          <a:xfrm>
            <a:off x="62566" y="4085577"/>
            <a:ext cx="2139950" cy="584776"/>
          </a:xfrm>
          <a:prstGeom prst="rect">
            <a:avLst/>
          </a:prstGeom>
        </p:spPr>
        <p:txBody>
          <a:bodyPr wrap="square">
            <a:spAutoFit/>
          </a:bodyPr>
          <a:lstStyle/>
          <a:p>
            <a:pPr lvl="1" algn="ctr"/>
            <a:r>
              <a:rPr lang="en-US" sz="1600" dirty="0" smtClean="0"/>
              <a:t>Aleutian Islands</a:t>
            </a:r>
          </a:p>
          <a:p>
            <a:pPr lvl="1" algn="ctr"/>
            <a:endParaRPr lang="en-US" sz="1600" dirty="0" smtClean="0"/>
          </a:p>
        </p:txBody>
      </p:sp>
      <p:sp>
        <p:nvSpPr>
          <p:cNvPr id="14" name="Rectangle 13"/>
          <p:cNvSpPr/>
          <p:nvPr/>
        </p:nvSpPr>
        <p:spPr>
          <a:xfrm>
            <a:off x="6292982" y="3017821"/>
            <a:ext cx="2139950" cy="1077218"/>
          </a:xfrm>
          <a:prstGeom prst="rect">
            <a:avLst/>
          </a:prstGeom>
        </p:spPr>
        <p:txBody>
          <a:bodyPr wrap="square">
            <a:spAutoFit/>
          </a:bodyPr>
          <a:lstStyle/>
          <a:p>
            <a:pPr lvl="1" algn="ctr"/>
            <a:r>
              <a:rPr lang="en-US" sz="1600" dirty="0" smtClean="0"/>
              <a:t>Eastern Gulf of Alaska &amp; Southeast</a:t>
            </a:r>
          </a:p>
          <a:p>
            <a:pPr lvl="1" algn="ctr"/>
            <a:endParaRPr lang="en-US" sz="1600" dirty="0" smtClean="0"/>
          </a:p>
        </p:txBody>
      </p:sp>
      <p:sp>
        <p:nvSpPr>
          <p:cNvPr id="23" name="TextBox 22"/>
          <p:cNvSpPr txBox="1"/>
          <p:nvPr/>
        </p:nvSpPr>
        <p:spPr>
          <a:xfrm flipH="1">
            <a:off x="444306" y="5371909"/>
            <a:ext cx="230392" cy="246221"/>
          </a:xfrm>
          <a:prstGeom prst="rect">
            <a:avLst/>
          </a:prstGeom>
          <a:noFill/>
        </p:spPr>
        <p:txBody>
          <a:bodyPr wrap="square" rtlCol="0">
            <a:spAutoFit/>
          </a:bodyPr>
          <a:lstStyle/>
          <a:p>
            <a:r>
              <a:rPr lang="en-US" sz="1000" dirty="0" smtClean="0"/>
              <a:t>-</a:t>
            </a:r>
            <a:endParaRPr lang="en-US" sz="1000" dirty="0"/>
          </a:p>
        </p:txBody>
      </p:sp>
      <p:sp>
        <p:nvSpPr>
          <p:cNvPr id="25" name="TextBox 24"/>
          <p:cNvSpPr txBox="1"/>
          <p:nvPr/>
        </p:nvSpPr>
        <p:spPr>
          <a:xfrm flipH="1">
            <a:off x="2111579" y="5373723"/>
            <a:ext cx="230392" cy="246221"/>
          </a:xfrm>
          <a:prstGeom prst="rect">
            <a:avLst/>
          </a:prstGeom>
          <a:noFill/>
        </p:spPr>
        <p:txBody>
          <a:bodyPr wrap="square" rtlCol="0">
            <a:spAutoFit/>
          </a:bodyPr>
          <a:lstStyle/>
          <a:p>
            <a:r>
              <a:rPr lang="en-US" sz="1000" dirty="0" smtClean="0"/>
              <a:t>-</a:t>
            </a:r>
            <a:endParaRPr lang="en-US" sz="1000" dirty="0"/>
          </a:p>
        </p:txBody>
      </p:sp>
      <p:sp>
        <p:nvSpPr>
          <p:cNvPr id="26" name="TextBox 25"/>
          <p:cNvSpPr txBox="1"/>
          <p:nvPr/>
        </p:nvSpPr>
        <p:spPr>
          <a:xfrm flipH="1">
            <a:off x="3813885" y="5373723"/>
            <a:ext cx="230392" cy="246221"/>
          </a:xfrm>
          <a:prstGeom prst="rect">
            <a:avLst/>
          </a:prstGeom>
          <a:noFill/>
        </p:spPr>
        <p:txBody>
          <a:bodyPr wrap="square" rtlCol="0">
            <a:spAutoFit/>
          </a:bodyPr>
          <a:lstStyle/>
          <a:p>
            <a:r>
              <a:rPr lang="en-US" sz="1000" dirty="0" smtClean="0"/>
              <a:t>-</a:t>
            </a:r>
            <a:endParaRPr lang="en-US" sz="1000" dirty="0"/>
          </a:p>
        </p:txBody>
      </p:sp>
      <p:sp>
        <p:nvSpPr>
          <p:cNvPr id="27" name="TextBox 26"/>
          <p:cNvSpPr txBox="1"/>
          <p:nvPr/>
        </p:nvSpPr>
        <p:spPr>
          <a:xfrm flipH="1">
            <a:off x="5540878" y="5373723"/>
            <a:ext cx="230392" cy="246221"/>
          </a:xfrm>
          <a:prstGeom prst="rect">
            <a:avLst/>
          </a:prstGeom>
          <a:noFill/>
        </p:spPr>
        <p:txBody>
          <a:bodyPr wrap="square" rtlCol="0">
            <a:spAutoFit/>
          </a:bodyPr>
          <a:lstStyle/>
          <a:p>
            <a:r>
              <a:rPr lang="en-US" sz="1000" dirty="0" smtClean="0"/>
              <a:t>-</a:t>
            </a:r>
            <a:endParaRPr lang="en-US" sz="1000" dirty="0"/>
          </a:p>
        </p:txBody>
      </p:sp>
      <p:sp>
        <p:nvSpPr>
          <p:cNvPr id="28" name="TextBox 27"/>
          <p:cNvSpPr txBox="1"/>
          <p:nvPr/>
        </p:nvSpPr>
        <p:spPr>
          <a:xfrm flipH="1">
            <a:off x="7248997" y="5366916"/>
            <a:ext cx="230392" cy="246221"/>
          </a:xfrm>
          <a:prstGeom prst="rect">
            <a:avLst/>
          </a:prstGeom>
          <a:noFill/>
        </p:spPr>
        <p:txBody>
          <a:bodyPr wrap="square" rtlCol="0">
            <a:spAutoFit/>
          </a:bodyPr>
          <a:lstStyle/>
          <a:p>
            <a:r>
              <a:rPr lang="en-US" sz="1000" dirty="0" smtClean="0"/>
              <a:t>-</a:t>
            </a:r>
            <a:endParaRPr lang="en-US" sz="1000" dirty="0"/>
          </a:p>
        </p:txBody>
      </p:sp>
      <p:sp>
        <p:nvSpPr>
          <p:cNvPr id="20" name="Isosceles Triangle 19"/>
          <p:cNvSpPr/>
          <p:nvPr/>
        </p:nvSpPr>
        <p:spPr>
          <a:xfrm>
            <a:off x="2087515" y="2810309"/>
            <a:ext cx="90937" cy="45719"/>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flipV="1">
            <a:off x="444305" y="5457664"/>
            <a:ext cx="3524503" cy="369332"/>
          </a:xfrm>
          <a:prstGeom prst="rect">
            <a:avLst/>
          </a:prstGeom>
          <a:solidFill>
            <a:schemeClr val="bg1"/>
          </a:solidFill>
          <a:ln>
            <a:solidFill>
              <a:schemeClr val="bg1"/>
            </a:solidFill>
          </a:ln>
        </p:spPr>
        <p:txBody>
          <a:bodyPr wrap="square" rtlCol="0" anchor="ctr">
            <a:spAutoFit/>
          </a:bodyPr>
          <a:lstStyle/>
          <a:p>
            <a:pPr algn="ctr"/>
            <a:endParaRPr lang="en-US" dirty="0"/>
          </a:p>
        </p:txBody>
      </p:sp>
      <p:sp>
        <p:nvSpPr>
          <p:cNvPr id="24" name="TextBox 23"/>
          <p:cNvSpPr txBox="1"/>
          <p:nvPr/>
        </p:nvSpPr>
        <p:spPr>
          <a:xfrm flipV="1">
            <a:off x="5619497" y="5457664"/>
            <a:ext cx="3524503" cy="369332"/>
          </a:xfrm>
          <a:prstGeom prst="rect">
            <a:avLst/>
          </a:prstGeom>
          <a:solidFill>
            <a:schemeClr val="bg1"/>
          </a:solidFill>
          <a:ln>
            <a:solidFill>
              <a:schemeClr val="bg1"/>
            </a:solidFill>
          </a:ln>
        </p:spPr>
        <p:txBody>
          <a:bodyPr wrap="square" rtlCol="0" anchor="ctr">
            <a:spAutoFit/>
          </a:bodyPr>
          <a:lstStyle/>
          <a:p>
            <a:pPr algn="ctr"/>
            <a:endParaRPr lang="en-US" dirty="0"/>
          </a:p>
        </p:txBody>
      </p:sp>
      <p:sp>
        <p:nvSpPr>
          <p:cNvPr id="3" name="TextBox 2"/>
          <p:cNvSpPr txBox="1"/>
          <p:nvPr/>
        </p:nvSpPr>
        <p:spPr>
          <a:xfrm>
            <a:off x="-3380269" y="1643306"/>
            <a:ext cx="184666" cy="369332"/>
          </a:xfrm>
          <a:prstGeom prst="rect">
            <a:avLst/>
          </a:prstGeom>
          <a:noFill/>
        </p:spPr>
        <p:txBody>
          <a:bodyPr wrap="none" rtlCol="0">
            <a:spAutoFit/>
          </a:bodyPr>
          <a:lstStyle/>
          <a:p>
            <a:endParaRPr lang="en-US"/>
          </a:p>
        </p:txBody>
      </p:sp>
      <p:sp>
        <p:nvSpPr>
          <p:cNvPr id="22" name="Rectangle 21"/>
          <p:cNvSpPr/>
          <p:nvPr/>
        </p:nvSpPr>
        <p:spPr>
          <a:xfrm>
            <a:off x="659019" y="1182699"/>
            <a:ext cx="3608181" cy="38629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32" name="Title 1"/>
          <p:cNvSpPr txBox="1">
            <a:spLocks/>
          </p:cNvSpPr>
          <p:nvPr/>
        </p:nvSpPr>
        <p:spPr>
          <a:xfrm>
            <a:off x="292731" y="530359"/>
            <a:ext cx="8961015" cy="539496"/>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rgbClr val="000000"/>
                </a:solidFill>
              </a:rPr>
              <a:t>NMFS Longline Survey Stations Depredated</a:t>
            </a:r>
            <a:endParaRPr lang="en-US" sz="2400" dirty="0">
              <a:solidFill>
                <a:srgbClr val="000000"/>
              </a:solidFill>
            </a:endParaRPr>
          </a:p>
        </p:txBody>
      </p:sp>
    </p:spTree>
    <p:extLst>
      <p:ext uri="{BB962C8B-B14F-4D97-AF65-F5344CB8AC3E}">
        <p14:creationId xmlns:p14="http://schemas.microsoft.com/office/powerpoint/2010/main" val="1732516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4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839" y="-12700"/>
            <a:ext cx="10737839" cy="7429501"/>
          </a:xfrm>
          <a:prstGeom prst="rect">
            <a:avLst/>
          </a:prstGeom>
        </p:spPr>
      </p:pic>
      <p:sp>
        <p:nvSpPr>
          <p:cNvPr id="2" name="Title 1"/>
          <p:cNvSpPr>
            <a:spLocks noGrp="1"/>
          </p:cNvSpPr>
          <p:nvPr>
            <p:ph type="title"/>
          </p:nvPr>
        </p:nvSpPr>
        <p:spPr>
          <a:xfrm>
            <a:off x="-1821004" y="-222598"/>
            <a:ext cx="8229600" cy="1143000"/>
          </a:xfrm>
        </p:spPr>
        <p:txBody>
          <a:bodyPr/>
          <a:lstStyle/>
          <a:p>
            <a:r>
              <a:rPr lang="en-US" dirty="0" smtClean="0"/>
              <a:t>Data collection</a:t>
            </a:r>
            <a:endParaRPr lang="en-US" dirty="0"/>
          </a:p>
        </p:txBody>
      </p:sp>
      <p:sp>
        <p:nvSpPr>
          <p:cNvPr id="3" name="Content Placeholder 2"/>
          <p:cNvSpPr>
            <a:spLocks noGrp="1"/>
          </p:cNvSpPr>
          <p:nvPr>
            <p:ph idx="1"/>
          </p:nvPr>
        </p:nvSpPr>
        <p:spPr>
          <a:xfrm>
            <a:off x="365546" y="840746"/>
            <a:ext cx="8900559" cy="4525963"/>
          </a:xfrm>
        </p:spPr>
        <p:txBody>
          <a:bodyPr/>
          <a:lstStyle/>
          <a:p>
            <a:r>
              <a:rPr lang="en-US" dirty="0" err="1" smtClean="0"/>
              <a:t>Longline</a:t>
            </a:r>
            <a:r>
              <a:rPr lang="en-US" dirty="0" smtClean="0"/>
              <a:t> survey</a:t>
            </a:r>
          </a:p>
          <a:p>
            <a:r>
              <a:rPr lang="en-US" dirty="0" smtClean="0"/>
              <a:t>Commercial fishery</a:t>
            </a:r>
          </a:p>
          <a:p>
            <a:pPr marL="742950" lvl="2" indent="-342900">
              <a:buFont typeface="Courier New"/>
              <a:buChar char="o"/>
            </a:pPr>
            <a:r>
              <a:rPr lang="en-US" dirty="0"/>
              <a:t>Generally just tracking presence/absence depredating whales and evidence of damaged </a:t>
            </a:r>
            <a:r>
              <a:rPr lang="en-US" dirty="0" smtClean="0"/>
              <a:t>fish</a:t>
            </a:r>
          </a:p>
          <a:p>
            <a:r>
              <a:rPr lang="en-US" dirty="0" smtClean="0"/>
              <a:t>Logbook data </a:t>
            </a:r>
          </a:p>
          <a:p>
            <a:r>
              <a:rPr lang="en-US" dirty="0" smtClean="0"/>
              <a:t>Independent studies </a:t>
            </a:r>
            <a:r>
              <a:rPr lang="en-US" sz="2800" dirty="0" smtClean="0"/>
              <a:t>(</a:t>
            </a:r>
            <a:r>
              <a:rPr lang="en-US" sz="2400" dirty="0" smtClean="0"/>
              <a:t>Peterson </a:t>
            </a:r>
            <a:r>
              <a:rPr lang="en-US" sz="2400" dirty="0" smtClean="0"/>
              <a:t>et al</a:t>
            </a:r>
            <a:r>
              <a:rPr lang="en-US" sz="2400" dirty="0" smtClean="0"/>
              <a:t>. 2013/14 &amp; SEASWAP</a:t>
            </a:r>
            <a:r>
              <a:rPr lang="en-US" sz="2800" dirty="0" smtClean="0"/>
              <a:t>)</a:t>
            </a:r>
            <a:endParaRPr lang="en-US" sz="2800" dirty="0"/>
          </a:p>
        </p:txBody>
      </p:sp>
    </p:spTree>
    <p:extLst>
      <p:ext uri="{BB962C8B-B14F-4D97-AF65-F5344CB8AC3E}">
        <p14:creationId xmlns:p14="http://schemas.microsoft.com/office/powerpoint/2010/main" val="6740111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 y="20638"/>
            <a:ext cx="8229600" cy="1143000"/>
          </a:xfrm>
        </p:spPr>
        <p:txBody>
          <a:bodyPr>
            <a:normAutofit/>
          </a:bodyPr>
          <a:lstStyle/>
          <a:p>
            <a:pPr algn="l"/>
            <a:r>
              <a:rPr lang="en-US" sz="4000" dirty="0" smtClean="0"/>
              <a:t>Killer whale depredation frequency</a:t>
            </a:r>
            <a:endParaRPr lang="en-US" sz="4000" dirty="0"/>
          </a:p>
        </p:txBody>
      </p:sp>
      <p:graphicFrame>
        <p:nvGraphicFramePr>
          <p:cNvPr id="6" name="Content Placeholder 4"/>
          <p:cNvGraphicFramePr>
            <a:graphicFrameLocks/>
          </p:cNvGraphicFramePr>
          <p:nvPr>
            <p:extLst>
              <p:ext uri="{D42A27DB-BD31-4B8C-83A1-F6EECF244321}">
                <p14:modId xmlns:p14="http://schemas.microsoft.com/office/powerpoint/2010/main" val="1761118926"/>
              </p:ext>
            </p:extLst>
          </p:nvPr>
        </p:nvGraphicFramePr>
        <p:xfrm>
          <a:off x="182032" y="994724"/>
          <a:ext cx="8504767" cy="2370219"/>
        </p:xfrm>
        <a:graphic>
          <a:graphicData uri="http://schemas.openxmlformats.org/drawingml/2006/table">
            <a:tbl>
              <a:tblPr firstRow="1" bandRow="1">
                <a:tableStyleId>{9D7B26C5-4107-4FEC-AEDC-1716B250A1EF}</a:tableStyleId>
              </a:tblPr>
              <a:tblGrid>
                <a:gridCol w="3733801"/>
                <a:gridCol w="4770966"/>
              </a:tblGrid>
              <a:tr h="677463">
                <a:tc>
                  <a:txBody>
                    <a:bodyPr/>
                    <a:lstStyle/>
                    <a:p>
                      <a:endParaRPr lang="en-US" sz="2400" dirty="0">
                        <a:solidFill>
                          <a:srgbClr val="FFFF00"/>
                        </a:solidFill>
                      </a:endParaRPr>
                    </a:p>
                  </a:txBody>
                  <a:tcPr/>
                </a:tc>
                <a:tc>
                  <a:txBody>
                    <a:bodyPr/>
                    <a:lstStyle/>
                    <a:p>
                      <a:pPr algn="ctr"/>
                      <a:r>
                        <a:rPr lang="en-US" sz="2800" dirty="0" smtClean="0"/>
                        <a:t>Percentage</a:t>
                      </a:r>
                      <a:r>
                        <a:rPr lang="en-US" sz="2800" baseline="0" dirty="0" smtClean="0"/>
                        <a:t> sets depredated</a:t>
                      </a:r>
                      <a:endParaRPr lang="en-US" sz="2800" dirty="0"/>
                    </a:p>
                  </a:txBody>
                  <a:tcPr anchor="b"/>
                </a:tc>
              </a:tr>
              <a:tr h="780333">
                <a:tc>
                  <a:txBody>
                    <a:bodyPr/>
                    <a:lstStyle/>
                    <a:p>
                      <a:r>
                        <a:rPr lang="en-US" sz="2400" dirty="0" smtClean="0"/>
                        <a:t>NMFS </a:t>
                      </a:r>
                      <a:r>
                        <a:rPr lang="en-US" sz="2400" dirty="0" err="1" smtClean="0"/>
                        <a:t>longline</a:t>
                      </a:r>
                      <a:r>
                        <a:rPr lang="en-US" sz="2400" baseline="0" dirty="0" smtClean="0"/>
                        <a:t> survey</a:t>
                      </a:r>
                    </a:p>
                    <a:p>
                      <a:r>
                        <a:rPr lang="en-US" sz="2400" baseline="0" dirty="0" smtClean="0"/>
                        <a:t>(1998-2015)</a:t>
                      </a:r>
                      <a:endParaRPr lang="en-US" sz="2400" dirty="0"/>
                    </a:p>
                  </a:txBody>
                  <a:tcPr/>
                </a:tc>
                <a:tc>
                  <a:txBody>
                    <a:bodyPr/>
                    <a:lstStyle/>
                    <a:p>
                      <a:pPr algn="ctr"/>
                      <a:r>
                        <a:rPr lang="en-US" sz="2800" dirty="0" smtClean="0"/>
                        <a:t>9 - 50% (</a:t>
                      </a:r>
                      <a:r>
                        <a:rPr lang="en-US" sz="2800" i="1" dirty="0" err="1" smtClean="0"/>
                        <a:t>avg</a:t>
                      </a:r>
                      <a:r>
                        <a:rPr lang="en-US" sz="2800" i="1" dirty="0" smtClean="0"/>
                        <a:t> 25%</a:t>
                      </a:r>
                      <a:r>
                        <a:rPr lang="en-US" sz="2800" dirty="0" smtClean="0"/>
                        <a:t>)</a:t>
                      </a:r>
                      <a:endParaRPr lang="en-US" sz="2800" dirty="0"/>
                    </a:p>
                  </a:txBody>
                  <a:tcPr anchor="ctr"/>
                </a:tc>
              </a:tr>
              <a:tr h="869796">
                <a:tc>
                  <a:txBody>
                    <a:bodyPr/>
                    <a:lstStyle/>
                    <a:p>
                      <a:r>
                        <a:rPr lang="en-US" sz="2400" baseline="0" dirty="0" smtClean="0"/>
                        <a:t>Commercial fishery Data (1995-2014)</a:t>
                      </a:r>
                      <a:endParaRPr lang="en-US" sz="2400" dirty="0"/>
                    </a:p>
                  </a:txBody>
                  <a:tcPr/>
                </a:tc>
                <a:tc>
                  <a:txBody>
                    <a:bodyPr/>
                    <a:lstStyle/>
                    <a:p>
                      <a:pPr algn="ctr"/>
                      <a:r>
                        <a:rPr lang="en-US" sz="2800" dirty="0" smtClean="0"/>
                        <a:t>3 - 21% (</a:t>
                      </a:r>
                      <a:r>
                        <a:rPr lang="en-US" sz="2800" i="1" dirty="0" err="1" smtClean="0"/>
                        <a:t>avg</a:t>
                      </a:r>
                      <a:r>
                        <a:rPr lang="en-US" sz="2800" i="1" dirty="0" smtClean="0"/>
                        <a:t> 6%</a:t>
                      </a:r>
                      <a:r>
                        <a:rPr lang="en-US" sz="2800" dirty="0" smtClean="0"/>
                        <a:t>)</a:t>
                      </a:r>
                      <a:endParaRPr lang="en-US" sz="2800" dirty="0"/>
                    </a:p>
                  </a:txBody>
                  <a:tcPr anchor="ctr"/>
                </a:tc>
              </a:tr>
            </a:tbl>
          </a:graphicData>
        </a:graphic>
      </p:graphicFrame>
      <p:graphicFrame>
        <p:nvGraphicFramePr>
          <p:cNvPr id="4" name="Content Placeholder 4"/>
          <p:cNvGraphicFramePr>
            <a:graphicFrameLocks/>
          </p:cNvGraphicFramePr>
          <p:nvPr>
            <p:extLst>
              <p:ext uri="{D42A27DB-BD31-4B8C-83A1-F6EECF244321}">
                <p14:modId xmlns:p14="http://schemas.microsoft.com/office/powerpoint/2010/main" val="3593542741"/>
              </p:ext>
            </p:extLst>
          </p:nvPr>
        </p:nvGraphicFramePr>
        <p:xfrm>
          <a:off x="182033" y="3609033"/>
          <a:ext cx="8504767" cy="1645920"/>
        </p:xfrm>
        <a:graphic>
          <a:graphicData uri="http://schemas.openxmlformats.org/drawingml/2006/table">
            <a:tbl>
              <a:tblPr firstRow="1" bandRow="1">
                <a:tableStyleId>{9D7B26C5-4107-4FEC-AEDC-1716B250A1EF}</a:tableStyleId>
              </a:tblPr>
              <a:tblGrid>
                <a:gridCol w="3765550"/>
                <a:gridCol w="4739217"/>
              </a:tblGrid>
              <a:tr h="821860">
                <a:tc>
                  <a:txBody>
                    <a:bodyPr/>
                    <a:lstStyle/>
                    <a:p>
                      <a:r>
                        <a:rPr lang="en-US" sz="2400" b="0" dirty="0" smtClean="0"/>
                        <a:t>Written surveys (n=95 respondents)</a:t>
                      </a:r>
                      <a:endParaRPr lang="en-US" sz="2400" b="0" dirty="0"/>
                    </a:p>
                  </a:txBody>
                  <a:tcPr/>
                </a:tc>
                <a:tc>
                  <a:txBody>
                    <a:bodyPr/>
                    <a:lstStyle/>
                    <a:p>
                      <a:pPr algn="ctr"/>
                      <a:r>
                        <a:rPr lang="en-US" sz="2800" b="0" dirty="0" smtClean="0"/>
                        <a:t>10 - 25%</a:t>
                      </a:r>
                      <a:endParaRPr lang="en-US" sz="2800" b="0" dirty="0"/>
                    </a:p>
                  </a:txBody>
                  <a:tcPr anchor="ctr"/>
                </a:tc>
              </a:tr>
              <a:tr h="821860">
                <a:tc>
                  <a:txBody>
                    <a:bodyPr/>
                    <a:lstStyle/>
                    <a:p>
                      <a:r>
                        <a:rPr lang="en-US" sz="2400" dirty="0" smtClean="0"/>
                        <a:t>Depredation data sheets (fishing grounds, n=846 sets)</a:t>
                      </a:r>
                      <a:endParaRPr lang="en-US" sz="2400" dirty="0"/>
                    </a:p>
                  </a:txBody>
                  <a:tcPr/>
                </a:tc>
                <a:tc>
                  <a:txBody>
                    <a:bodyPr/>
                    <a:lstStyle/>
                    <a:p>
                      <a:pPr algn="ctr"/>
                      <a:r>
                        <a:rPr lang="en-US" sz="2800" dirty="0" smtClean="0"/>
                        <a:t>9.6%</a:t>
                      </a:r>
                      <a:endParaRPr lang="en-US" sz="2800" dirty="0"/>
                    </a:p>
                  </a:txBody>
                  <a:tcPr anchor="ctr"/>
                </a:tc>
              </a:tr>
            </a:tbl>
          </a:graphicData>
        </a:graphic>
      </p:graphicFrame>
      <p:pic>
        <p:nvPicPr>
          <p:cNvPr id="5" name="Picture 4" descr="IMG_014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344582"/>
            <a:ext cx="9144000" cy="1513417"/>
          </a:xfrm>
          <a:prstGeom prst="rect">
            <a:avLst/>
          </a:prstGeom>
        </p:spPr>
      </p:pic>
    </p:spTree>
    <p:extLst>
      <p:ext uri="{BB962C8B-B14F-4D97-AF65-F5344CB8AC3E}">
        <p14:creationId xmlns:p14="http://schemas.microsoft.com/office/powerpoint/2010/main" val="273525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8" y="199878"/>
            <a:ext cx="6807968" cy="1143000"/>
          </a:xfrm>
        </p:spPr>
        <p:txBody>
          <a:bodyPr>
            <a:normAutofit fontScale="90000"/>
          </a:bodyPr>
          <a:lstStyle/>
          <a:p>
            <a:pPr algn="l"/>
            <a:r>
              <a:rPr lang="en-US" dirty="0" err="1"/>
              <a:t>G</a:t>
            </a:r>
            <a:r>
              <a:rPr lang="en-US" dirty="0" err="1" smtClean="0"/>
              <a:t>roundfish</a:t>
            </a:r>
            <a:r>
              <a:rPr lang="en-US" dirty="0" smtClean="0"/>
              <a:t> catch rate reductions</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212698395"/>
              </p:ext>
            </p:extLst>
          </p:nvPr>
        </p:nvGraphicFramePr>
        <p:xfrm>
          <a:off x="349916" y="2999213"/>
          <a:ext cx="3433340" cy="3575640"/>
        </p:xfrm>
        <a:graphic>
          <a:graphicData uri="http://schemas.openxmlformats.org/drawingml/2006/table">
            <a:tbl>
              <a:tblPr firstRow="1" bandRow="1">
                <a:tableStyleId>{9D7B26C5-4107-4FEC-AEDC-1716B250A1EF}</a:tableStyleId>
              </a:tblPr>
              <a:tblGrid>
                <a:gridCol w="1517456"/>
                <a:gridCol w="1915884"/>
              </a:tblGrid>
              <a:tr h="1007060">
                <a:tc>
                  <a:txBody>
                    <a:bodyPr/>
                    <a:lstStyle/>
                    <a:p>
                      <a:endParaRPr lang="en-US" sz="2400" dirty="0">
                        <a:solidFill>
                          <a:srgbClr val="FFFF00"/>
                        </a:solidFill>
                      </a:endParaRPr>
                    </a:p>
                  </a:txBody>
                  <a:tcPr/>
                </a:tc>
                <a:tc>
                  <a:txBody>
                    <a:bodyPr/>
                    <a:lstStyle/>
                    <a:p>
                      <a:r>
                        <a:rPr lang="en-US" sz="2400" baseline="0" dirty="0" err="1" smtClean="0"/>
                        <a:t>Longline</a:t>
                      </a:r>
                      <a:r>
                        <a:rPr lang="en-US" sz="2400" baseline="0" dirty="0" smtClean="0"/>
                        <a:t> survey</a:t>
                      </a:r>
                    </a:p>
                    <a:p>
                      <a:r>
                        <a:rPr lang="en-US" sz="1400" baseline="0" dirty="0" smtClean="0"/>
                        <a:t>(ICES Journal 2013)</a:t>
                      </a:r>
                      <a:endParaRPr lang="en-US" sz="1400" dirty="0"/>
                    </a:p>
                  </a:txBody>
                  <a:tcPr/>
                </a:tc>
              </a:tr>
              <a:tr h="846564">
                <a:tc>
                  <a:txBody>
                    <a:bodyPr/>
                    <a:lstStyle/>
                    <a:p>
                      <a:r>
                        <a:rPr lang="en-US" sz="2400" dirty="0" smtClean="0"/>
                        <a:t>Sablefish</a:t>
                      </a:r>
                      <a:endParaRPr lang="en-US" sz="2400" dirty="0"/>
                    </a:p>
                  </a:txBody>
                  <a:tcPr/>
                </a:tc>
                <a:tc>
                  <a:txBody>
                    <a:bodyPr/>
                    <a:lstStyle/>
                    <a:p>
                      <a:r>
                        <a:rPr lang="en-US" sz="2400" dirty="0" smtClean="0"/>
                        <a:t>54 – 72%</a:t>
                      </a:r>
                      <a:endParaRPr lang="en-US" sz="2400" dirty="0"/>
                    </a:p>
                  </a:txBody>
                  <a:tcPr/>
                </a:tc>
              </a:tr>
              <a:tr h="869796">
                <a:tc>
                  <a:txBody>
                    <a:bodyPr/>
                    <a:lstStyle/>
                    <a:p>
                      <a:r>
                        <a:rPr lang="en-US" sz="2400" dirty="0" smtClean="0"/>
                        <a:t>Pacific halibut</a:t>
                      </a:r>
                      <a:endParaRPr lang="en-US" sz="2400" dirty="0"/>
                    </a:p>
                  </a:txBody>
                  <a:tcPr/>
                </a:tc>
                <a:tc>
                  <a:txBody>
                    <a:bodyPr/>
                    <a:lstStyle/>
                    <a:p>
                      <a:r>
                        <a:rPr lang="en-US" sz="2400" dirty="0" smtClean="0"/>
                        <a:t>39 – 51%</a:t>
                      </a:r>
                      <a:endParaRPr lang="en-US" sz="2400" dirty="0"/>
                    </a:p>
                  </a:txBody>
                  <a:tcPr/>
                </a:tc>
              </a:tr>
              <a:tr h="821860">
                <a:tc>
                  <a:txBody>
                    <a:bodyPr/>
                    <a:lstStyle/>
                    <a:p>
                      <a:r>
                        <a:rPr lang="en-US" sz="2400" dirty="0" smtClean="0"/>
                        <a:t>Greenland</a:t>
                      </a:r>
                      <a:r>
                        <a:rPr lang="en-US" sz="2400" baseline="0" dirty="0" smtClean="0"/>
                        <a:t> t</a:t>
                      </a:r>
                      <a:r>
                        <a:rPr lang="en-US" sz="2400" dirty="0" smtClean="0"/>
                        <a:t>urbot </a:t>
                      </a:r>
                      <a:endParaRPr lang="en-US" sz="2400" dirty="0"/>
                    </a:p>
                  </a:txBody>
                  <a:tcPr/>
                </a:tc>
                <a:tc>
                  <a:txBody>
                    <a:bodyPr/>
                    <a:lstStyle/>
                    <a:p>
                      <a:r>
                        <a:rPr lang="en-US" sz="2400" dirty="0" smtClean="0"/>
                        <a:t>73%</a:t>
                      </a:r>
                      <a:endParaRPr lang="en-US" sz="240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53438746"/>
              </p:ext>
            </p:extLst>
          </p:nvPr>
        </p:nvGraphicFramePr>
        <p:xfrm>
          <a:off x="3783243" y="2998849"/>
          <a:ext cx="2226528" cy="3574540"/>
        </p:xfrm>
        <a:graphic>
          <a:graphicData uri="http://schemas.openxmlformats.org/drawingml/2006/table">
            <a:tbl>
              <a:tblPr firstRow="1" bandRow="1">
                <a:tableStyleId>{9D7B26C5-4107-4FEC-AEDC-1716B250A1EF}</a:tableStyleId>
              </a:tblPr>
              <a:tblGrid>
                <a:gridCol w="2226528"/>
              </a:tblGrid>
              <a:tr h="865003">
                <a:tc>
                  <a:txBody>
                    <a:bodyPr/>
                    <a:lstStyle/>
                    <a:p>
                      <a:r>
                        <a:rPr lang="en-US" sz="2400" baseline="0" dirty="0" smtClean="0"/>
                        <a:t>Commercial fishery</a:t>
                      </a:r>
                    </a:p>
                    <a:p>
                      <a:r>
                        <a:rPr lang="en-US" sz="1400" baseline="0" dirty="0" smtClean="0"/>
                        <a:t>(PLOS ONE </a:t>
                      </a:r>
                      <a:r>
                        <a:rPr lang="en-US" sz="1400" i="0" baseline="0" dirty="0" smtClean="0"/>
                        <a:t>2014 &amp; In Prep</a:t>
                      </a:r>
                      <a:r>
                        <a:rPr lang="en-US" sz="1400" baseline="0" dirty="0" smtClean="0"/>
                        <a:t>)</a:t>
                      </a:r>
                      <a:endParaRPr lang="en-US" sz="1400" dirty="0"/>
                    </a:p>
                  </a:txBody>
                  <a:tcPr/>
                </a:tc>
              </a:tr>
              <a:tr h="846564">
                <a:tc>
                  <a:txBody>
                    <a:bodyPr/>
                    <a:lstStyle/>
                    <a:p>
                      <a:r>
                        <a:rPr lang="en-US" sz="2400" dirty="0" smtClean="0"/>
                        <a:t>46 – 68%</a:t>
                      </a:r>
                      <a:endParaRPr lang="en-US" sz="2400" dirty="0"/>
                    </a:p>
                  </a:txBody>
                  <a:tcPr/>
                </a:tc>
              </a:tr>
              <a:tr h="869796">
                <a:tc>
                  <a:txBody>
                    <a:bodyPr/>
                    <a:lstStyle/>
                    <a:p>
                      <a:pPr algn="l"/>
                      <a:r>
                        <a:rPr lang="en-US" sz="2400" dirty="0" smtClean="0"/>
                        <a:t>35 – 57%</a:t>
                      </a:r>
                      <a:endParaRPr lang="en-US" sz="2400" dirty="0"/>
                    </a:p>
                  </a:txBody>
                  <a:tcPr/>
                </a:tc>
              </a:tr>
              <a:tr h="821860">
                <a:tc>
                  <a:txBody>
                    <a:bodyPr/>
                    <a:lstStyle/>
                    <a:p>
                      <a:r>
                        <a:rPr lang="en-US" sz="2400" dirty="0" smtClean="0"/>
                        <a:t>54 – 67%</a:t>
                      </a:r>
                      <a:endParaRPr lang="en-US" sz="2400" dirty="0"/>
                    </a:p>
                  </a:txBody>
                  <a:tcPr/>
                </a:tc>
              </a:tr>
            </a:tbl>
          </a:graphicData>
        </a:graphic>
      </p:graphicFrame>
      <p:sp>
        <p:nvSpPr>
          <p:cNvPr id="4" name="TextBox 3"/>
          <p:cNvSpPr txBox="1"/>
          <p:nvPr/>
        </p:nvSpPr>
        <p:spPr>
          <a:xfrm>
            <a:off x="1936506" y="2005003"/>
            <a:ext cx="4073265" cy="954107"/>
          </a:xfrm>
          <a:prstGeom prst="rect">
            <a:avLst/>
          </a:prstGeom>
          <a:noFill/>
        </p:spPr>
        <p:txBody>
          <a:bodyPr wrap="square" rtlCol="0">
            <a:spAutoFit/>
          </a:bodyPr>
          <a:lstStyle/>
          <a:p>
            <a:r>
              <a:rPr lang="en-US" sz="2800" dirty="0" smtClean="0"/>
              <a:t>Predicted Reductions (GLM/ GAMM)</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632401743"/>
              </p:ext>
            </p:extLst>
          </p:nvPr>
        </p:nvGraphicFramePr>
        <p:xfrm>
          <a:off x="6161311" y="3002275"/>
          <a:ext cx="1297127" cy="3574540"/>
        </p:xfrm>
        <a:graphic>
          <a:graphicData uri="http://schemas.openxmlformats.org/drawingml/2006/table">
            <a:tbl>
              <a:tblPr firstRow="1" bandRow="1">
                <a:tableStyleId>{9D7B26C5-4107-4FEC-AEDC-1716B250A1EF}</a:tableStyleId>
              </a:tblPr>
              <a:tblGrid>
                <a:gridCol w="1297127"/>
              </a:tblGrid>
              <a:tr h="1340802">
                <a:tc>
                  <a:txBody>
                    <a:bodyPr/>
                    <a:lstStyle/>
                    <a:p>
                      <a:r>
                        <a:rPr lang="en-US" sz="2400" baseline="0" dirty="0" smtClean="0"/>
                        <a:t>Written surveys</a:t>
                      </a:r>
                    </a:p>
                    <a:p>
                      <a:r>
                        <a:rPr lang="en-US" sz="1400" baseline="0" dirty="0" smtClean="0"/>
                        <a:t>(Marine Policy 2013)</a:t>
                      </a:r>
                      <a:endParaRPr lang="en-US" sz="1400" dirty="0"/>
                    </a:p>
                  </a:txBody>
                  <a:tcPr/>
                </a:tc>
              </a:tr>
              <a:tr h="2233738">
                <a:tc>
                  <a:txBody>
                    <a:bodyPr/>
                    <a:lstStyle/>
                    <a:p>
                      <a:pPr algn="ctr"/>
                      <a:r>
                        <a:rPr lang="en-US" sz="2400" dirty="0" smtClean="0"/>
                        <a:t>&gt;40</a:t>
                      </a:r>
                      <a:r>
                        <a:rPr lang="en-US" sz="2400" baseline="0" dirty="0" smtClean="0"/>
                        <a:t> %</a:t>
                      </a:r>
                      <a:endParaRPr lang="en-US" sz="2400" dirty="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39899217"/>
              </p:ext>
            </p:extLst>
          </p:nvPr>
        </p:nvGraphicFramePr>
        <p:xfrm>
          <a:off x="7458438" y="3005700"/>
          <a:ext cx="1297127" cy="3574540"/>
        </p:xfrm>
        <a:graphic>
          <a:graphicData uri="http://schemas.openxmlformats.org/drawingml/2006/table">
            <a:tbl>
              <a:tblPr firstRow="1" bandRow="1">
                <a:tableStyleId>{9D7B26C5-4107-4FEC-AEDC-1716B250A1EF}</a:tableStyleId>
              </a:tblPr>
              <a:tblGrid>
                <a:gridCol w="1297127"/>
              </a:tblGrid>
              <a:tr h="1340802">
                <a:tc>
                  <a:txBody>
                    <a:bodyPr/>
                    <a:lstStyle/>
                    <a:p>
                      <a:r>
                        <a:rPr lang="en-US" sz="2400" baseline="0" dirty="0" smtClean="0"/>
                        <a:t>Data sheets</a:t>
                      </a:r>
                    </a:p>
                    <a:p>
                      <a:r>
                        <a:rPr lang="en-US" sz="1400" baseline="0" dirty="0" smtClean="0"/>
                        <a:t>(PLOS ONE </a:t>
                      </a:r>
                      <a:r>
                        <a:rPr lang="en-US" sz="1400" i="0" baseline="0" dirty="0" smtClean="0"/>
                        <a:t>2014</a:t>
                      </a:r>
                      <a:r>
                        <a:rPr lang="en-US" sz="1400" baseline="0" dirty="0" smtClean="0"/>
                        <a:t>)</a:t>
                      </a:r>
                      <a:endParaRPr lang="en-US" sz="1400" dirty="0"/>
                    </a:p>
                  </a:txBody>
                  <a:tcPr/>
                </a:tc>
              </a:tr>
              <a:tr h="2233738">
                <a:tc>
                  <a:txBody>
                    <a:bodyPr/>
                    <a:lstStyle/>
                    <a:p>
                      <a:pPr algn="ctr"/>
                      <a:r>
                        <a:rPr lang="en-US" sz="2400" dirty="0" err="1" smtClean="0"/>
                        <a:t>Avg</a:t>
                      </a:r>
                      <a:r>
                        <a:rPr lang="en-US" sz="2400" dirty="0" smtClean="0"/>
                        <a:t> = 56%</a:t>
                      </a:r>
                      <a:endParaRPr lang="en-US" sz="2400" dirty="0"/>
                    </a:p>
                  </a:txBody>
                  <a:tcPr anchor="ctr"/>
                </a:tc>
              </a:tr>
            </a:tbl>
          </a:graphicData>
        </a:graphic>
      </p:graphicFrame>
      <p:sp>
        <p:nvSpPr>
          <p:cNvPr id="12" name="TextBox 11"/>
          <p:cNvSpPr txBox="1"/>
          <p:nvPr/>
        </p:nvSpPr>
        <p:spPr>
          <a:xfrm>
            <a:off x="6174823" y="1975345"/>
            <a:ext cx="2851109" cy="954107"/>
          </a:xfrm>
          <a:prstGeom prst="rect">
            <a:avLst/>
          </a:prstGeom>
          <a:noFill/>
        </p:spPr>
        <p:txBody>
          <a:bodyPr wrap="square" rtlCol="0">
            <a:spAutoFit/>
          </a:bodyPr>
          <a:lstStyle/>
          <a:p>
            <a:r>
              <a:rPr lang="en-US" sz="2800" dirty="0" smtClean="0"/>
              <a:t>Reported Reductions</a:t>
            </a:r>
            <a:endParaRPr lang="en-US" sz="2800" dirty="0"/>
          </a:p>
        </p:txBody>
      </p:sp>
      <p:pic>
        <p:nvPicPr>
          <p:cNvPr id="10" name="Picture 9" descr="IMG_048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5841" y="164066"/>
            <a:ext cx="2028159" cy="1509307"/>
          </a:xfrm>
          <a:prstGeom prst="rect">
            <a:avLst/>
          </a:prstGeom>
        </p:spPr>
      </p:pic>
    </p:spTree>
    <p:extLst>
      <p:ext uri="{BB962C8B-B14F-4D97-AF65-F5344CB8AC3E}">
        <p14:creationId xmlns:p14="http://schemas.microsoft.com/office/powerpoint/2010/main" val="3153960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8710" y="256484"/>
            <a:ext cx="8839501" cy="792908"/>
          </a:xfrm>
          <a:prstGeom prst="rect">
            <a:avLst/>
          </a:prstGeom>
          <a:noFill/>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Longline survey</a:t>
            </a:r>
            <a:r>
              <a:rPr lang="en-US" dirty="0" smtClean="0"/>
              <a:t> </a:t>
            </a:r>
            <a:r>
              <a:rPr lang="en-US" dirty="0"/>
              <a:t>c</a:t>
            </a:r>
            <a:r>
              <a:rPr lang="en-US" dirty="0" smtClean="0"/>
              <a:t>atch </a:t>
            </a:r>
            <a:r>
              <a:rPr lang="en-US" dirty="0" smtClean="0"/>
              <a:t>reductions (</a:t>
            </a:r>
            <a:r>
              <a:rPr lang="en-US" dirty="0" smtClean="0"/>
              <a:t>sablefish)</a:t>
            </a:r>
            <a:endParaRPr lang="en-US" sz="22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2830" r="2065"/>
          <a:stretch/>
        </p:blipFill>
        <p:spPr>
          <a:xfrm>
            <a:off x="193026" y="2673434"/>
            <a:ext cx="8696444" cy="3163155"/>
          </a:xfrm>
          <a:prstGeom prst="rect">
            <a:avLst/>
          </a:prstGeom>
          <a:solidFill>
            <a:srgbClr val="FFFFFF"/>
          </a:solidFill>
        </p:spPr>
      </p:pic>
      <p:sp>
        <p:nvSpPr>
          <p:cNvPr id="11" name="Subtitle 7"/>
          <p:cNvSpPr txBox="1">
            <a:spLocks/>
          </p:cNvSpPr>
          <p:nvPr/>
        </p:nvSpPr>
        <p:spPr>
          <a:xfrm>
            <a:off x="258711" y="1287390"/>
            <a:ext cx="8496300" cy="954107"/>
          </a:xfrm>
          <a:prstGeom prst="rect">
            <a:avLst/>
          </a:prstGeom>
          <a:solidFill>
            <a:srgbClr val="FFFFFF"/>
          </a:solidFill>
          <a:ln>
            <a:solidFill>
              <a:srgbClr val="FF0000"/>
            </a:solid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i="1" dirty="0">
                <a:solidFill>
                  <a:srgbClr val="000000"/>
                </a:solidFill>
                <a:cs typeface="Times New Roman"/>
              </a:rPr>
              <a:t>l</a:t>
            </a:r>
            <a:r>
              <a:rPr lang="en-US" sz="2800" i="1" dirty="0" smtClean="0">
                <a:solidFill>
                  <a:srgbClr val="000000"/>
                </a:solidFill>
                <a:cs typeface="Times New Roman"/>
              </a:rPr>
              <a:t>og(sablefish)=  </a:t>
            </a:r>
            <a:r>
              <a:rPr lang="el-GR" sz="2800" i="1" dirty="0" smtClean="0">
                <a:solidFill>
                  <a:srgbClr val="000000"/>
                </a:solidFill>
                <a:latin typeface="Times"/>
                <a:cs typeface="Times"/>
              </a:rPr>
              <a:t>β</a:t>
            </a:r>
            <a:r>
              <a:rPr lang="en-US" sz="2800" i="1" baseline="-25000" dirty="0" smtClean="0">
                <a:solidFill>
                  <a:srgbClr val="000000"/>
                </a:solidFill>
                <a:cs typeface="Times New Roman"/>
              </a:rPr>
              <a:t>0</a:t>
            </a:r>
            <a:r>
              <a:rPr lang="en-US" sz="2800" i="1" dirty="0" smtClean="0">
                <a:solidFill>
                  <a:srgbClr val="000000"/>
                </a:solidFill>
                <a:cs typeface="Times New Roman"/>
              </a:rPr>
              <a:t>  </a:t>
            </a:r>
            <a:r>
              <a:rPr lang="en-US" sz="2800" i="1" dirty="0">
                <a:solidFill>
                  <a:srgbClr val="000000"/>
                </a:solidFill>
                <a:cs typeface="Times New Roman"/>
              </a:rPr>
              <a:t>+ </a:t>
            </a:r>
            <a:r>
              <a:rPr lang="en-US" sz="2800" i="1" dirty="0" err="1" smtClean="0">
                <a:solidFill>
                  <a:srgbClr val="000000"/>
                </a:solidFill>
                <a:cs typeface="Times New Roman"/>
              </a:rPr>
              <a:t>year</a:t>
            </a:r>
            <a:r>
              <a:rPr lang="en-US" sz="2800" i="1" baseline="-25000" dirty="0" err="1" smtClean="0">
                <a:solidFill>
                  <a:srgbClr val="000000"/>
                </a:solidFill>
                <a:cs typeface="Times New Roman"/>
              </a:rPr>
              <a:t>i</a:t>
            </a:r>
            <a:r>
              <a:rPr lang="en-US" sz="2800" i="1" dirty="0" smtClean="0">
                <a:solidFill>
                  <a:srgbClr val="000000"/>
                </a:solidFill>
                <a:cs typeface="Times New Roman"/>
              </a:rPr>
              <a:t> </a:t>
            </a:r>
            <a:r>
              <a:rPr lang="en-US" sz="2800" i="1" dirty="0">
                <a:solidFill>
                  <a:srgbClr val="000000"/>
                </a:solidFill>
                <a:cs typeface="Times New Roman"/>
              </a:rPr>
              <a:t>* </a:t>
            </a:r>
            <a:r>
              <a:rPr lang="en-US" sz="2800" i="1" dirty="0" err="1" smtClean="0">
                <a:solidFill>
                  <a:srgbClr val="000000"/>
                </a:solidFill>
                <a:cs typeface="Times New Roman"/>
              </a:rPr>
              <a:t>station</a:t>
            </a:r>
            <a:r>
              <a:rPr lang="en-US" sz="2800" i="1" baseline="-25000" dirty="0" err="1" smtClean="0">
                <a:solidFill>
                  <a:srgbClr val="000000"/>
                </a:solidFill>
                <a:cs typeface="Times New Roman"/>
              </a:rPr>
              <a:t>j</a:t>
            </a:r>
            <a:r>
              <a:rPr lang="en-US" sz="2800" i="1" dirty="0" smtClean="0">
                <a:solidFill>
                  <a:srgbClr val="000000"/>
                </a:solidFill>
                <a:cs typeface="Times New Roman"/>
              </a:rPr>
              <a:t>  + </a:t>
            </a:r>
            <a:r>
              <a:rPr lang="en-US" sz="2800" i="1" dirty="0" err="1" smtClean="0">
                <a:solidFill>
                  <a:srgbClr val="000000"/>
                </a:solidFill>
                <a:cs typeface="Times New Roman"/>
              </a:rPr>
              <a:t>kw_depredation</a:t>
            </a:r>
            <a:r>
              <a:rPr lang="en-US" sz="2800" i="1" baseline="-25000" dirty="0" err="1" smtClean="0">
                <a:solidFill>
                  <a:srgbClr val="000000"/>
                </a:solidFill>
                <a:cs typeface="Times New Roman"/>
              </a:rPr>
              <a:t>k</a:t>
            </a:r>
            <a:r>
              <a:rPr lang="en-US" sz="2800" i="1" baseline="-25000" dirty="0" smtClean="0">
                <a:solidFill>
                  <a:srgbClr val="000000"/>
                </a:solidFill>
                <a:cs typeface="Times New Roman"/>
              </a:rPr>
              <a:t> </a:t>
            </a:r>
            <a:r>
              <a:rPr lang="en-US" sz="2800" i="1" dirty="0" smtClean="0">
                <a:solidFill>
                  <a:srgbClr val="000000"/>
                </a:solidFill>
                <a:cs typeface="Times New Roman"/>
              </a:rPr>
              <a:t> + </a:t>
            </a:r>
            <a:r>
              <a:rPr lang="en-US" sz="2800" i="1" dirty="0" err="1" smtClean="0">
                <a:solidFill>
                  <a:srgbClr val="000000"/>
                </a:solidFill>
                <a:cs typeface="Times New Roman"/>
              </a:rPr>
              <a:t>depth</a:t>
            </a:r>
            <a:r>
              <a:rPr lang="en-US" sz="2800" i="1" baseline="-25000" dirty="0" err="1" smtClean="0">
                <a:solidFill>
                  <a:srgbClr val="000000"/>
                </a:solidFill>
                <a:cs typeface="Times New Roman"/>
              </a:rPr>
              <a:t>l</a:t>
            </a:r>
            <a:r>
              <a:rPr lang="en-US" sz="2800" i="1" dirty="0" smtClean="0">
                <a:solidFill>
                  <a:srgbClr val="000000"/>
                </a:solidFill>
                <a:cs typeface="Times New Roman"/>
              </a:rPr>
              <a:t>  + </a:t>
            </a:r>
            <a:r>
              <a:rPr lang="en-US" sz="2800" i="1" dirty="0" err="1" smtClean="0">
                <a:solidFill>
                  <a:srgbClr val="000000"/>
                </a:solidFill>
                <a:latin typeface="Times"/>
                <a:cs typeface="Times"/>
              </a:rPr>
              <a:t>ε</a:t>
            </a:r>
            <a:endParaRPr lang="en-US" sz="2800" i="1" baseline="-25000" dirty="0" smtClean="0">
              <a:solidFill>
                <a:srgbClr val="000000"/>
              </a:solidFill>
              <a:cs typeface="Times New Roman"/>
            </a:endParaRPr>
          </a:p>
        </p:txBody>
      </p:sp>
      <p:sp>
        <p:nvSpPr>
          <p:cNvPr id="20" name="TextBox 19"/>
          <p:cNvSpPr txBox="1"/>
          <p:nvPr/>
        </p:nvSpPr>
        <p:spPr>
          <a:xfrm>
            <a:off x="1090721" y="5064642"/>
            <a:ext cx="2030068" cy="338554"/>
          </a:xfrm>
          <a:prstGeom prst="rect">
            <a:avLst/>
          </a:prstGeom>
          <a:noFill/>
        </p:spPr>
        <p:txBody>
          <a:bodyPr wrap="square" rtlCol="0">
            <a:spAutoFit/>
          </a:bodyPr>
          <a:lstStyle/>
          <a:p>
            <a:r>
              <a:rPr lang="en-US" sz="1600" dirty="0" smtClean="0">
                <a:solidFill>
                  <a:srgbClr val="000000"/>
                </a:solidFill>
              </a:rPr>
              <a:t>29% reduction</a:t>
            </a:r>
            <a:endParaRPr lang="en-US" sz="1600" dirty="0">
              <a:solidFill>
                <a:srgbClr val="000000"/>
              </a:solidFill>
            </a:endParaRPr>
          </a:p>
        </p:txBody>
      </p:sp>
      <p:sp>
        <p:nvSpPr>
          <p:cNvPr id="21" name="TextBox 20"/>
          <p:cNvSpPr txBox="1"/>
          <p:nvPr/>
        </p:nvSpPr>
        <p:spPr>
          <a:xfrm>
            <a:off x="4034834" y="5088208"/>
            <a:ext cx="2030068" cy="338554"/>
          </a:xfrm>
          <a:prstGeom prst="rect">
            <a:avLst/>
          </a:prstGeom>
          <a:noFill/>
        </p:spPr>
        <p:txBody>
          <a:bodyPr wrap="square" rtlCol="0">
            <a:spAutoFit/>
          </a:bodyPr>
          <a:lstStyle/>
          <a:p>
            <a:r>
              <a:rPr lang="en-US" sz="1600" dirty="0" smtClean="0">
                <a:solidFill>
                  <a:srgbClr val="000000"/>
                </a:solidFill>
              </a:rPr>
              <a:t> 24% reduction</a:t>
            </a:r>
            <a:endParaRPr lang="en-US" sz="1600" dirty="0">
              <a:solidFill>
                <a:srgbClr val="000000"/>
              </a:solidFill>
            </a:endParaRPr>
          </a:p>
        </p:txBody>
      </p:sp>
      <p:sp>
        <p:nvSpPr>
          <p:cNvPr id="22" name="TextBox 21"/>
          <p:cNvSpPr txBox="1"/>
          <p:nvPr/>
        </p:nvSpPr>
        <p:spPr>
          <a:xfrm>
            <a:off x="7068144" y="5082862"/>
            <a:ext cx="2030068" cy="338554"/>
          </a:xfrm>
          <a:prstGeom prst="rect">
            <a:avLst/>
          </a:prstGeom>
          <a:noFill/>
        </p:spPr>
        <p:txBody>
          <a:bodyPr wrap="square" rtlCol="0">
            <a:spAutoFit/>
          </a:bodyPr>
          <a:lstStyle/>
          <a:p>
            <a:r>
              <a:rPr lang="en-US" sz="1600" dirty="0" smtClean="0">
                <a:solidFill>
                  <a:srgbClr val="000000"/>
                </a:solidFill>
              </a:rPr>
              <a:t>10% reduction</a:t>
            </a:r>
            <a:endParaRPr lang="en-US" sz="1600" dirty="0">
              <a:solidFill>
                <a:srgbClr val="000000"/>
              </a:solidFill>
            </a:endParaRPr>
          </a:p>
        </p:txBody>
      </p:sp>
      <p:sp>
        <p:nvSpPr>
          <p:cNvPr id="8" name="TextBox 7"/>
          <p:cNvSpPr txBox="1"/>
          <p:nvPr/>
        </p:nvSpPr>
        <p:spPr>
          <a:xfrm>
            <a:off x="783165" y="3087225"/>
            <a:ext cx="2033863" cy="469359"/>
          </a:xfrm>
          <a:prstGeom prst="rect">
            <a:avLst/>
          </a:prstGeom>
          <a:solidFill>
            <a:schemeClr val="tx1"/>
          </a:solidFill>
        </p:spPr>
        <p:txBody>
          <a:bodyPr wrap="square" rtlCol="0" anchor="ctr">
            <a:spAutoFit/>
          </a:bodyPr>
          <a:lstStyle/>
          <a:p>
            <a:pPr>
              <a:lnSpc>
                <a:spcPct val="80000"/>
              </a:lnSpc>
            </a:pPr>
            <a:r>
              <a:rPr lang="en-US" sz="1500" dirty="0" smtClean="0">
                <a:solidFill>
                  <a:srgbClr val="0000FF"/>
                </a:solidFill>
              </a:rPr>
              <a:t>--Estimated (</a:t>
            </a:r>
            <a:r>
              <a:rPr lang="en-US" sz="1500" dirty="0">
                <a:solidFill>
                  <a:srgbClr val="0000FF"/>
                </a:solidFill>
              </a:rPr>
              <a:t>n</a:t>
            </a:r>
            <a:r>
              <a:rPr lang="en-US" sz="1500" dirty="0" smtClean="0">
                <a:solidFill>
                  <a:srgbClr val="0000FF"/>
                </a:solidFill>
              </a:rPr>
              <a:t>o whales)</a:t>
            </a:r>
          </a:p>
          <a:p>
            <a:pPr>
              <a:lnSpc>
                <a:spcPct val="80000"/>
              </a:lnSpc>
            </a:pPr>
            <a:r>
              <a:rPr lang="en-US" sz="1500" dirty="0" smtClean="0">
                <a:solidFill>
                  <a:schemeClr val="bg1"/>
                </a:solidFill>
              </a:rPr>
              <a:t>--Observed                    </a:t>
            </a:r>
            <a:endParaRPr lang="en-US" sz="1500" dirty="0">
              <a:solidFill>
                <a:schemeClr val="bg1"/>
              </a:solidFill>
            </a:endParaRPr>
          </a:p>
        </p:txBody>
      </p:sp>
      <p:sp>
        <p:nvSpPr>
          <p:cNvPr id="9" name="Rectangle 8"/>
          <p:cNvSpPr/>
          <p:nvPr/>
        </p:nvSpPr>
        <p:spPr>
          <a:xfrm>
            <a:off x="5799238" y="1383630"/>
            <a:ext cx="2562726" cy="4331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36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1219200"/>
            <a:ext cx="184666" cy="369332"/>
          </a:xfrm>
          <a:prstGeom prst="rect">
            <a:avLst/>
          </a:prstGeom>
          <a:noFill/>
        </p:spPr>
        <p:txBody>
          <a:bodyPr wrap="none" rtlCol="0">
            <a:spAutoFit/>
          </a:bodyPr>
          <a:lstStyle/>
          <a:p>
            <a:endParaRPr lang="en-US" dirty="0"/>
          </a:p>
        </p:txBody>
      </p:sp>
      <p:sp>
        <p:nvSpPr>
          <p:cNvPr id="6" name="Rectangle 5"/>
          <p:cNvSpPr/>
          <p:nvPr/>
        </p:nvSpPr>
        <p:spPr>
          <a:xfrm>
            <a:off x="64267" y="842161"/>
            <a:ext cx="5248919" cy="6370974"/>
          </a:xfrm>
          <a:prstGeom prst="rect">
            <a:avLst/>
          </a:prstGeom>
        </p:spPr>
        <p:txBody>
          <a:bodyPr wrap="square">
            <a:spAutoFit/>
          </a:bodyPr>
          <a:lstStyle/>
          <a:p>
            <a:r>
              <a:rPr lang="en-US" sz="2800" dirty="0" smtClean="0"/>
              <a:t> Sablefish pot gear</a:t>
            </a:r>
          </a:p>
          <a:p>
            <a:pPr marL="914400" lvl="1" indent="-457200">
              <a:buFont typeface="Wingdings" panose="05000000000000000000" pitchFamily="2" charset="2"/>
              <a:buChar char="§"/>
            </a:pPr>
            <a:r>
              <a:rPr lang="en-US" sz="2400" dirty="0" smtClean="0"/>
              <a:t>Effective</a:t>
            </a:r>
          </a:p>
          <a:p>
            <a:pPr marL="914400" lvl="1" indent="-457200">
              <a:buFont typeface="Wingdings" panose="05000000000000000000" pitchFamily="2" charset="2"/>
              <a:buChar char="§"/>
            </a:pPr>
            <a:r>
              <a:rPr lang="en-US" sz="2400" dirty="0" smtClean="0"/>
              <a:t>Expensive transition</a:t>
            </a:r>
          </a:p>
          <a:p>
            <a:pPr marL="914400" lvl="1" indent="-457200">
              <a:buFont typeface="Wingdings" panose="05000000000000000000" pitchFamily="2" charset="2"/>
              <a:buChar char="§"/>
            </a:pPr>
            <a:r>
              <a:rPr lang="en-US" sz="2400" i="1" dirty="0" smtClean="0"/>
              <a:t>Shifting depredation pressure? </a:t>
            </a:r>
          </a:p>
          <a:p>
            <a:pPr lvl="1"/>
            <a:endParaRPr lang="en-US" sz="2400" dirty="0" smtClean="0"/>
          </a:p>
          <a:p>
            <a:r>
              <a:rPr lang="en-US" sz="2800" dirty="0" smtClean="0"/>
              <a:t>Change fishing behavior</a:t>
            </a:r>
            <a:endParaRPr lang="en-US" sz="2800" dirty="0"/>
          </a:p>
          <a:p>
            <a:pPr lvl="2" indent="-457200">
              <a:buFont typeface="Wingdings" panose="05000000000000000000" pitchFamily="2" charset="2"/>
              <a:buChar char="§"/>
            </a:pPr>
            <a:r>
              <a:rPr lang="en-US" sz="2400" dirty="0" smtClean="0"/>
              <a:t>Drop gear back down</a:t>
            </a:r>
          </a:p>
          <a:p>
            <a:pPr lvl="2" indent="-457200">
              <a:buFont typeface="Wingdings" panose="05000000000000000000" pitchFamily="2" charset="2"/>
              <a:buChar char="§"/>
            </a:pPr>
            <a:r>
              <a:rPr lang="en-US" sz="2400" dirty="0" smtClean="0"/>
              <a:t>Move to a different site</a:t>
            </a:r>
          </a:p>
          <a:p>
            <a:pPr lvl="2" indent="-457200">
              <a:buFont typeface="Wingdings" panose="05000000000000000000" pitchFamily="2" charset="2"/>
              <a:buChar char="§"/>
            </a:pPr>
            <a:r>
              <a:rPr lang="en-US" sz="2400" i="1" dirty="0" smtClean="0"/>
              <a:t>Costly</a:t>
            </a:r>
            <a:endParaRPr lang="en-US" sz="2800" i="1" dirty="0"/>
          </a:p>
          <a:p>
            <a:r>
              <a:rPr lang="en-US" sz="2800" dirty="0"/>
              <a:t>	</a:t>
            </a:r>
            <a:endParaRPr lang="en-US" sz="2400" dirty="0" smtClean="0"/>
          </a:p>
          <a:p>
            <a:r>
              <a:rPr lang="en-US" sz="2800" dirty="0" smtClean="0"/>
              <a:t>Acoustic deterrents</a:t>
            </a:r>
            <a:endParaRPr lang="en-US" sz="2800" dirty="0"/>
          </a:p>
          <a:p>
            <a:pPr marL="914400" lvl="1" indent="-457200">
              <a:buFont typeface="Wingdings" panose="05000000000000000000" pitchFamily="2" charset="2"/>
              <a:buChar char="§"/>
            </a:pPr>
            <a:r>
              <a:rPr lang="en-US" sz="2400" dirty="0" smtClean="0"/>
              <a:t>Orca sphere</a:t>
            </a:r>
          </a:p>
          <a:p>
            <a:pPr marL="914400" lvl="1" indent="-457200">
              <a:buFont typeface="Wingdings" panose="05000000000000000000" pitchFamily="2" charset="2"/>
              <a:buChar char="§"/>
            </a:pPr>
            <a:r>
              <a:rPr lang="en-US" sz="2400" dirty="0" smtClean="0"/>
              <a:t>Bang pipes</a:t>
            </a:r>
            <a:endParaRPr lang="en-US" sz="2400" dirty="0"/>
          </a:p>
          <a:p>
            <a:pPr marL="914400" lvl="1" indent="-457200">
              <a:buFont typeface="Wingdings" panose="05000000000000000000" pitchFamily="2" charset="2"/>
              <a:buChar char="§"/>
            </a:pPr>
            <a:r>
              <a:rPr lang="en-US" sz="2400" dirty="0" smtClean="0"/>
              <a:t>Seal bombs</a:t>
            </a:r>
          </a:p>
          <a:p>
            <a:pPr marL="914400" lvl="1" indent="-457200">
              <a:buFont typeface="Wingdings" panose="05000000000000000000" pitchFamily="2" charset="2"/>
              <a:buChar char="§"/>
            </a:pPr>
            <a:r>
              <a:rPr lang="en-US" sz="2400" i="1" dirty="0" smtClean="0"/>
              <a:t>Effective?</a:t>
            </a:r>
            <a:endParaRPr lang="en-US" sz="2800" i="1" dirty="0" smtClean="0"/>
          </a:p>
          <a:p>
            <a:endParaRPr lang="en-US" sz="2800" dirty="0" smtClean="0"/>
          </a:p>
        </p:txBody>
      </p:sp>
      <p:sp>
        <p:nvSpPr>
          <p:cNvPr id="2" name="Rectangle 1"/>
          <p:cNvSpPr/>
          <p:nvPr/>
        </p:nvSpPr>
        <p:spPr>
          <a:xfrm>
            <a:off x="229943" y="76759"/>
            <a:ext cx="6424243" cy="769441"/>
          </a:xfrm>
          <a:prstGeom prst="rect">
            <a:avLst/>
          </a:prstGeom>
        </p:spPr>
        <p:txBody>
          <a:bodyPr wrap="square">
            <a:spAutoFit/>
          </a:bodyPr>
          <a:lstStyle/>
          <a:p>
            <a:r>
              <a:rPr lang="en-US" sz="4400" dirty="0" smtClean="0"/>
              <a:t>Mitigation</a:t>
            </a:r>
            <a:endParaRPr lang="en-US" sz="4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71" t="14598"/>
          <a:stretch/>
        </p:blipFill>
        <p:spPr bwMode="auto">
          <a:xfrm>
            <a:off x="5076073" y="8667"/>
            <a:ext cx="3963202" cy="192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05542" y="1653563"/>
            <a:ext cx="2729352" cy="276999"/>
          </a:xfrm>
          <a:prstGeom prst="rect">
            <a:avLst/>
          </a:prstGeom>
          <a:noFill/>
        </p:spPr>
        <p:txBody>
          <a:bodyPr wrap="square" rtlCol="0">
            <a:spAutoFit/>
          </a:bodyPr>
          <a:lstStyle/>
          <a:p>
            <a:r>
              <a:rPr lang="en-US" sz="1200" i="1" dirty="0">
                <a:solidFill>
                  <a:schemeClr val="bg1"/>
                </a:solidFill>
              </a:rPr>
              <a:t>f</a:t>
            </a:r>
            <a:r>
              <a:rPr lang="en-US" sz="1200" i="1" dirty="0" smtClean="0">
                <a:solidFill>
                  <a:schemeClr val="bg1"/>
                </a:solidFill>
              </a:rPr>
              <a:t>inecommittee.org</a:t>
            </a:r>
            <a:endParaRPr lang="en-US" sz="1200" i="1" dirty="0">
              <a:solidFill>
                <a:schemeClr val="bg1"/>
              </a:solidFill>
            </a:endParaRPr>
          </a:p>
        </p:txBody>
      </p:sp>
      <p:pic>
        <p:nvPicPr>
          <p:cNvPr id="1031" name="Picture 7" descr="http://tinnitustreatment.org/wp-content/uploads/2010/11/loud-noises.jpg"/>
          <p:cNvPicPr>
            <a:picLocks noChangeAspect="1" noChangeArrowheads="1"/>
          </p:cNvPicPr>
          <p:nvPr/>
        </p:nvPicPr>
        <p:blipFill rotWithShape="1">
          <a:blip r:embed="rId4">
            <a:extLst>
              <a:ext uri="{28A0092B-C50C-407E-A947-70E740481C1C}">
                <a14:useLocalDpi xmlns:a14="http://schemas.microsoft.com/office/drawing/2010/main" val="0"/>
              </a:ext>
            </a:extLst>
          </a:blip>
          <a:srcRect l="3495" t="16052" b="12686"/>
          <a:stretch/>
        </p:blipFill>
        <p:spPr bwMode="auto">
          <a:xfrm>
            <a:off x="5076073" y="4533324"/>
            <a:ext cx="3963202" cy="22806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G_042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8733" y="1358147"/>
            <a:ext cx="3963202" cy="2590800"/>
          </a:xfrm>
          <a:prstGeom prst="rect">
            <a:avLst/>
          </a:prstGeom>
        </p:spPr>
      </p:pic>
    </p:spTree>
    <p:extLst>
      <p:ext uri="{BB962C8B-B14F-4D97-AF65-F5344CB8AC3E}">
        <p14:creationId xmlns:p14="http://schemas.microsoft.com/office/powerpoint/2010/main" val="252609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66" y="274638"/>
            <a:ext cx="8229600" cy="1143000"/>
          </a:xfrm>
        </p:spPr>
        <p:txBody>
          <a:bodyPr/>
          <a:lstStyle/>
          <a:p>
            <a:pPr algn="l"/>
            <a:r>
              <a:rPr lang="en-US" dirty="0" smtClean="0"/>
              <a:t>Additional avoidance measures</a:t>
            </a:r>
            <a:endParaRPr lang="en-US" dirty="0"/>
          </a:p>
        </p:txBody>
      </p:sp>
      <p:sp>
        <p:nvSpPr>
          <p:cNvPr id="3" name="Content Placeholder 2"/>
          <p:cNvSpPr>
            <a:spLocks noGrp="1"/>
          </p:cNvSpPr>
          <p:nvPr>
            <p:ph idx="1"/>
          </p:nvPr>
        </p:nvSpPr>
        <p:spPr>
          <a:xfrm>
            <a:off x="457200" y="1143000"/>
            <a:ext cx="8229600" cy="4525963"/>
          </a:xfrm>
        </p:spPr>
        <p:txBody>
          <a:bodyPr/>
          <a:lstStyle/>
          <a:p>
            <a:endParaRPr lang="en-US" dirty="0" smtClean="0"/>
          </a:p>
          <a:p>
            <a:r>
              <a:rPr lang="en-US" dirty="0" smtClean="0"/>
              <a:t>Chaser skiff</a:t>
            </a:r>
            <a:endParaRPr lang="en-US" dirty="0"/>
          </a:p>
          <a:p>
            <a:r>
              <a:rPr lang="en-US" dirty="0" smtClean="0"/>
              <a:t>Shorter sets</a:t>
            </a:r>
          </a:p>
          <a:p>
            <a:r>
              <a:rPr lang="en-US" dirty="0" smtClean="0"/>
              <a:t>Tandem fishing</a:t>
            </a:r>
          </a:p>
          <a:p>
            <a:r>
              <a:rPr lang="en-US" dirty="0" smtClean="0"/>
              <a:t>Hauling quickly</a:t>
            </a:r>
          </a:p>
          <a:p>
            <a:r>
              <a:rPr lang="en-US" dirty="0" smtClean="0"/>
              <a:t>Staying in gear while hauling</a:t>
            </a:r>
          </a:p>
          <a:p>
            <a:endParaRPr lang="en-US" dirty="0"/>
          </a:p>
        </p:txBody>
      </p:sp>
      <p:pic>
        <p:nvPicPr>
          <p:cNvPr id="4" name="Picture 3" descr="IMG_070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78732" y="1309690"/>
            <a:ext cx="3465268" cy="4593771"/>
          </a:xfrm>
          <a:prstGeom prst="rect">
            <a:avLst/>
          </a:prstGeom>
        </p:spPr>
      </p:pic>
    </p:spTree>
    <p:extLst>
      <p:ext uri="{BB962C8B-B14F-4D97-AF65-F5344CB8AC3E}">
        <p14:creationId xmlns:p14="http://schemas.microsoft.com/office/powerpoint/2010/main" val="14389545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smtClean="0">
                <a:solidFill>
                  <a:schemeClr val="accent2"/>
                </a:solidFill>
              </a:rPr>
              <a:t>Questions</a:t>
            </a:r>
            <a:endParaRPr lang="en-US" sz="6000" dirty="0">
              <a:solidFill>
                <a:schemeClr val="accent2"/>
              </a:solidFill>
            </a:endParaRPr>
          </a:p>
        </p:txBody>
      </p:sp>
      <p:pic>
        <p:nvPicPr>
          <p:cNvPr id="6" name="Content Placeholder 5" descr="IMG_0587.jpg"/>
          <p:cNvPicPr>
            <a:picLocks noGrp="1" noChangeAspect="1"/>
          </p:cNvPicPr>
          <p:nvPr>
            <p:ph idx="1"/>
          </p:nvPr>
        </p:nvPicPr>
        <p:blipFill>
          <a:blip r:embed="rId2" cstate="print">
            <a:extLst>
              <a:ext uri="{28A0092B-C50C-407E-A947-70E740481C1C}">
                <a14:useLocalDpi xmlns:a14="http://schemas.microsoft.com/office/drawing/2010/main"/>
              </a:ext>
            </a:extLst>
          </a:blip>
          <a:srcRect l="1618" r="1618"/>
          <a:stretch>
            <a:fillRect/>
          </a:stretch>
        </p:blipFill>
        <p:spPr/>
      </p:pic>
    </p:spTree>
    <p:extLst>
      <p:ext uri="{BB962C8B-B14F-4D97-AF65-F5344CB8AC3E}">
        <p14:creationId xmlns:p14="http://schemas.microsoft.com/office/powerpoint/2010/main" val="29675260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905" y="-17550"/>
            <a:ext cx="5562600" cy="1143000"/>
          </a:xfrm>
        </p:spPr>
        <p:txBody>
          <a:bodyPr>
            <a:normAutofit/>
          </a:bodyPr>
          <a:lstStyle/>
          <a:p>
            <a:r>
              <a:rPr lang="en-US" sz="4000" dirty="0" smtClean="0"/>
              <a:t>Basic sablefish life history</a:t>
            </a:r>
            <a:endParaRPr lang="en-US" sz="4000" dirty="0"/>
          </a:p>
        </p:txBody>
      </p:sp>
      <p:sp>
        <p:nvSpPr>
          <p:cNvPr id="3" name="Content Placeholder 2"/>
          <p:cNvSpPr>
            <a:spLocks noGrp="1"/>
          </p:cNvSpPr>
          <p:nvPr>
            <p:ph idx="1"/>
          </p:nvPr>
        </p:nvSpPr>
        <p:spPr>
          <a:xfrm>
            <a:off x="3251652" y="1269683"/>
            <a:ext cx="5503211" cy="5102273"/>
          </a:xfrm>
        </p:spPr>
        <p:txBody>
          <a:bodyPr>
            <a:normAutofit/>
          </a:bodyPr>
          <a:lstStyle/>
          <a:p>
            <a:r>
              <a:rPr lang="en-US" dirty="0" smtClean="0"/>
              <a:t>Distribution extends from northern Mexico through western AK</a:t>
            </a:r>
          </a:p>
          <a:p>
            <a:r>
              <a:rPr lang="en-US" dirty="0" smtClean="0"/>
              <a:t>Move </a:t>
            </a:r>
            <a:r>
              <a:rPr lang="en-US" dirty="0"/>
              <a:t>offshore to deeper slope waters and become reproductively viable ~4-5 </a:t>
            </a:r>
            <a:r>
              <a:rPr lang="en-US" dirty="0" err="1"/>
              <a:t>yrs</a:t>
            </a:r>
            <a:endParaRPr lang="en-US" dirty="0"/>
          </a:p>
          <a:p>
            <a:r>
              <a:rPr lang="en-US" dirty="0" smtClean="0"/>
              <a:t>Depths &gt; 200 m</a:t>
            </a:r>
          </a:p>
          <a:p>
            <a:r>
              <a:rPr lang="en-US" dirty="0"/>
              <a:t>M</a:t>
            </a:r>
            <a:r>
              <a:rPr lang="en-US" dirty="0" smtClean="0"/>
              <a:t>ovement between AK management areas</a:t>
            </a:r>
          </a:p>
        </p:txBody>
      </p:sp>
      <p:pic>
        <p:nvPicPr>
          <p:cNvPr id="4" name="Picture 5" descr="C:\Users\kfenske\Desktop\Dutch_firstcut\DSCF1179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61487"/>
            <a:ext cx="2452152" cy="1839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fenske\Desktop\dana science\DSCF08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942686"/>
            <a:ext cx="2452152" cy="1839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fenske\Desktop\dana science\DSCF10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4800" y="152400"/>
            <a:ext cx="2453217" cy="263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8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a:xfrm>
            <a:off x="6411887" y="766233"/>
            <a:ext cx="2541613" cy="1143000"/>
          </a:xfrm>
        </p:spPr>
        <p:txBody>
          <a:bodyPr>
            <a:normAutofit fontScale="90000"/>
          </a:bodyPr>
          <a:lstStyle/>
          <a:p>
            <a:pPr algn="l"/>
            <a:r>
              <a:rPr lang="en-US" sz="4000" dirty="0" smtClean="0"/>
              <a:t>Western Alaska </a:t>
            </a:r>
            <a:r>
              <a:rPr lang="en-US" sz="4000" dirty="0"/>
              <a:t>s</a:t>
            </a:r>
            <a:r>
              <a:rPr lang="en-US" sz="4000" dirty="0" smtClean="0"/>
              <a:t>ablefish </a:t>
            </a:r>
            <a:r>
              <a:rPr lang="en-US" sz="4000" dirty="0"/>
              <a:t>f</a:t>
            </a:r>
            <a:r>
              <a:rPr lang="en-US" sz="4000" dirty="0" smtClean="0"/>
              <a:t>ishery</a:t>
            </a:r>
            <a:endParaRPr lang="en-US" sz="4000" dirty="0"/>
          </a:p>
        </p:txBody>
      </p:sp>
      <p:pic>
        <p:nvPicPr>
          <p:cNvPr id="4" name="Picture 5" descr="C:\Users\kfenske\Desktop\Dutch_firstcut\DSCF1179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615144"/>
            <a:ext cx="2452152" cy="1839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fenske\Desktop\dana science\DSCF089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384"/>
          <a:stretch/>
        </p:blipFill>
        <p:spPr bwMode="auto">
          <a:xfrm>
            <a:off x="304800" y="5486006"/>
            <a:ext cx="2452152" cy="1280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ablefish management areas_BS and AI split_WGOA_CGOA.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058"/>
            <a:ext cx="6328833" cy="3840859"/>
          </a:xfrm>
          <a:prstGeom prst="rect">
            <a:avLst/>
          </a:prstGeom>
        </p:spPr>
      </p:pic>
      <p:sp>
        <p:nvSpPr>
          <p:cNvPr id="8" name="Rectangle 7"/>
          <p:cNvSpPr/>
          <p:nvPr/>
        </p:nvSpPr>
        <p:spPr>
          <a:xfrm>
            <a:off x="550333" y="1600200"/>
            <a:ext cx="2624667" cy="181821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3016884" y="4008211"/>
            <a:ext cx="612711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eaLnBrk="0" fontAlgn="base" hangingPunct="0">
              <a:spcAft>
                <a:spcPct val="0"/>
              </a:spcAft>
              <a:buFont typeface="Arial" panose="020B0604020202020204" pitchFamily="34" charset="0"/>
              <a:buChar char="•"/>
            </a:pPr>
            <a:r>
              <a:rPr lang="en-US" sz="2400" dirty="0" smtClean="0">
                <a:latin typeface="Trebuchet MS" panose="020B0603020202020204" pitchFamily="34" charset="0"/>
              </a:rPr>
              <a:t>Bering Sea foreign fishery developed  in 1958 </a:t>
            </a:r>
          </a:p>
          <a:p>
            <a:pPr marL="285750" indent="-285750" eaLnBrk="0" fontAlgn="base" hangingPunct="0">
              <a:spcAft>
                <a:spcPct val="0"/>
              </a:spcAft>
              <a:buFont typeface="Arial" panose="020B0604020202020204" pitchFamily="34" charset="0"/>
              <a:buChar char="•"/>
            </a:pPr>
            <a:r>
              <a:rPr lang="en-US" sz="2400" dirty="0" smtClean="0">
                <a:latin typeface="Trebuchet MS" panose="020B0603020202020204" pitchFamily="34" charset="0"/>
              </a:rPr>
              <a:t>Harvest peaked in early 1972s &gt;50,000 </a:t>
            </a:r>
            <a:r>
              <a:rPr lang="en-US" sz="2400" dirty="0" err="1" smtClean="0">
                <a:latin typeface="Trebuchet MS" panose="020B0603020202020204" pitchFamily="34" charset="0"/>
              </a:rPr>
              <a:t>mt</a:t>
            </a:r>
            <a:r>
              <a:rPr lang="en-US" sz="2400" dirty="0" smtClean="0">
                <a:latin typeface="Trebuchet MS" panose="020B0603020202020204" pitchFamily="34" charset="0"/>
              </a:rPr>
              <a:t> </a:t>
            </a:r>
          </a:p>
          <a:p>
            <a:pPr marL="285750" indent="-285750" eaLnBrk="0" fontAlgn="base" hangingPunct="0">
              <a:spcAft>
                <a:spcPct val="0"/>
              </a:spcAft>
              <a:buFont typeface="Arial" panose="020B0604020202020204" pitchFamily="34" charset="0"/>
              <a:buChar char="•"/>
            </a:pPr>
            <a:r>
              <a:rPr lang="en-US" sz="2400" dirty="0" smtClean="0">
                <a:latin typeface="Trebuchet MS" panose="020B0603020202020204" pitchFamily="34" charset="0"/>
              </a:rPr>
              <a:t>US fishery began expanding in 1982</a:t>
            </a:r>
          </a:p>
          <a:p>
            <a:pPr marL="285750" indent="-285750" eaLnBrk="0" fontAlgn="base" hangingPunct="0">
              <a:spcAft>
                <a:spcPct val="0"/>
              </a:spcAft>
              <a:buFont typeface="Arial" panose="020B0604020202020204" pitchFamily="34" charset="0"/>
              <a:buChar char="•"/>
            </a:pPr>
            <a:r>
              <a:rPr lang="en-US" sz="2400" dirty="0" smtClean="0">
                <a:latin typeface="Trebuchet MS" panose="020B0603020202020204" pitchFamily="34" charset="0"/>
              </a:rPr>
              <a:t>IFQs 1995</a:t>
            </a:r>
            <a:endParaRPr lang="en-US" sz="2400" dirty="0">
              <a:latin typeface="Trebuchet MS" panose="020B0603020202020204" pitchFamily="34" charset="0"/>
            </a:endParaRPr>
          </a:p>
        </p:txBody>
      </p:sp>
    </p:spTree>
    <p:extLst>
      <p:ext uri="{BB962C8B-B14F-4D97-AF65-F5344CB8AC3E}">
        <p14:creationId xmlns:p14="http://schemas.microsoft.com/office/powerpoint/2010/main" val="203862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0106" r="-20106"/>
          <a:stretch>
            <a:fillRect/>
          </a:stretch>
        </p:blipFill>
        <p:spPr>
          <a:xfrm>
            <a:off x="-952431" y="396895"/>
            <a:ext cx="10952958" cy="5904816"/>
          </a:xfrm>
        </p:spPr>
      </p:pic>
      <p:sp>
        <p:nvSpPr>
          <p:cNvPr id="5" name="TextBox 4"/>
          <p:cNvSpPr txBox="1"/>
          <p:nvPr/>
        </p:nvSpPr>
        <p:spPr>
          <a:xfrm>
            <a:off x="6614640" y="6301710"/>
            <a:ext cx="2273203" cy="369332"/>
          </a:xfrm>
          <a:prstGeom prst="rect">
            <a:avLst/>
          </a:prstGeom>
          <a:noFill/>
        </p:spPr>
        <p:txBody>
          <a:bodyPr wrap="none" rtlCol="0">
            <a:spAutoFit/>
          </a:bodyPr>
          <a:lstStyle/>
          <a:p>
            <a:r>
              <a:rPr lang="en-US" dirty="0" err="1" smtClean="0"/>
              <a:t>Hanselman</a:t>
            </a:r>
            <a:r>
              <a:rPr lang="en-US" dirty="0" smtClean="0"/>
              <a:t> et al. 2015</a:t>
            </a:r>
            <a:endParaRPr lang="en-US" dirty="0"/>
          </a:p>
        </p:txBody>
      </p:sp>
    </p:spTree>
    <p:extLst>
      <p:ext uri="{BB962C8B-B14F-4D97-AF65-F5344CB8AC3E}">
        <p14:creationId xmlns:p14="http://schemas.microsoft.com/office/powerpoint/2010/main" val="13709827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2361" r="2361"/>
          <a:stretch>
            <a:fillRect/>
          </a:stretch>
        </p:blipFill>
        <p:spPr>
          <a:xfrm>
            <a:off x="692879" y="1433460"/>
            <a:ext cx="8229600" cy="4525963"/>
          </a:xfrm>
        </p:spPr>
      </p:pic>
      <p:sp>
        <p:nvSpPr>
          <p:cNvPr id="5" name="TextBox 4"/>
          <p:cNvSpPr txBox="1"/>
          <p:nvPr/>
        </p:nvSpPr>
        <p:spPr>
          <a:xfrm>
            <a:off x="6614640" y="6301710"/>
            <a:ext cx="2273203" cy="369332"/>
          </a:xfrm>
          <a:prstGeom prst="rect">
            <a:avLst/>
          </a:prstGeom>
          <a:noFill/>
        </p:spPr>
        <p:txBody>
          <a:bodyPr wrap="none" rtlCol="0">
            <a:spAutoFit/>
          </a:bodyPr>
          <a:lstStyle/>
          <a:p>
            <a:r>
              <a:rPr lang="en-US" dirty="0" err="1" smtClean="0"/>
              <a:t>Hanselman</a:t>
            </a:r>
            <a:r>
              <a:rPr lang="en-US" dirty="0" smtClean="0"/>
              <a:t> et al. 2015</a:t>
            </a:r>
            <a:endParaRPr lang="en-US" dirty="0"/>
          </a:p>
        </p:txBody>
      </p:sp>
      <p:sp>
        <p:nvSpPr>
          <p:cNvPr id="6" name="Title 1"/>
          <p:cNvSpPr>
            <a:spLocks noGrp="1"/>
          </p:cNvSpPr>
          <p:nvPr>
            <p:ph type="title"/>
          </p:nvPr>
        </p:nvSpPr>
        <p:spPr/>
        <p:txBody>
          <a:bodyPr>
            <a:normAutofit/>
          </a:bodyPr>
          <a:lstStyle/>
          <a:p>
            <a:pPr algn="l"/>
            <a:r>
              <a:rPr lang="en-US" sz="4000" dirty="0" smtClean="0"/>
              <a:t>TACs (t) and Catch (t)</a:t>
            </a:r>
            <a:endParaRPr lang="en-US" sz="4000" dirty="0"/>
          </a:p>
        </p:txBody>
      </p:sp>
    </p:spTree>
    <p:extLst>
      <p:ext uri="{BB962C8B-B14F-4D97-AF65-F5344CB8AC3E}">
        <p14:creationId xmlns:p14="http://schemas.microsoft.com/office/powerpoint/2010/main" val="529419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by gear type (all areas)</a:t>
            </a:r>
            <a:endParaRPr lang="en-US" dirty="0"/>
          </a:p>
        </p:txBody>
      </p:sp>
      <p:sp>
        <p:nvSpPr>
          <p:cNvPr id="5" name="TextBox 4"/>
          <p:cNvSpPr txBox="1"/>
          <p:nvPr/>
        </p:nvSpPr>
        <p:spPr>
          <a:xfrm>
            <a:off x="6614640" y="6301710"/>
            <a:ext cx="2273203" cy="369332"/>
          </a:xfrm>
          <a:prstGeom prst="rect">
            <a:avLst/>
          </a:prstGeom>
          <a:noFill/>
        </p:spPr>
        <p:txBody>
          <a:bodyPr wrap="none" rtlCol="0">
            <a:spAutoFit/>
          </a:bodyPr>
          <a:lstStyle/>
          <a:p>
            <a:r>
              <a:rPr lang="en-US" dirty="0" err="1" smtClean="0"/>
              <a:t>Hanselman</a:t>
            </a:r>
            <a:r>
              <a:rPr lang="en-US" dirty="0" smtClean="0"/>
              <a:t> et al. 2015</a:t>
            </a:r>
            <a:endParaRPr lang="en-US" dirty="0"/>
          </a:p>
        </p:txBody>
      </p:sp>
      <p:pic>
        <p:nvPicPr>
          <p:cNvPr id="6" name="Content Placeholder 5"/>
          <p:cNvPicPr>
            <a:picLocks noGrp="1" noChangeAspect="1"/>
          </p:cNvPicPr>
          <p:nvPr>
            <p:ph idx="1"/>
          </p:nvPr>
        </p:nvPicPr>
        <p:blipFill>
          <a:blip r:embed="rId3"/>
          <a:srcRect l="-9732" r="-9732"/>
          <a:stretch>
            <a:fillRect/>
          </a:stretch>
        </p:blipFill>
        <p:spPr>
          <a:xfrm>
            <a:off x="288622" y="1417638"/>
            <a:ext cx="8229600" cy="4525963"/>
          </a:xfrm>
        </p:spPr>
      </p:pic>
    </p:spTree>
    <p:extLst>
      <p:ext uri="{BB962C8B-B14F-4D97-AF65-F5344CB8AC3E}">
        <p14:creationId xmlns:p14="http://schemas.microsoft.com/office/powerpoint/2010/main" val="2630272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980" y="478303"/>
            <a:ext cx="3776214" cy="1143000"/>
          </a:xfrm>
        </p:spPr>
        <p:txBody>
          <a:bodyPr>
            <a:normAutofit fontScale="90000"/>
          </a:bodyPr>
          <a:lstStyle/>
          <a:p>
            <a:pPr algn="l"/>
            <a:r>
              <a:rPr lang="en-US" sz="4000" dirty="0" smtClean="0"/>
              <a:t>Western Alaska Sablefish Fishery</a:t>
            </a:r>
            <a:endParaRPr lang="en-US" sz="4000" dirty="0"/>
          </a:p>
        </p:txBody>
      </p:sp>
      <p:sp>
        <p:nvSpPr>
          <p:cNvPr id="3" name="Content Placeholder 2"/>
          <p:cNvSpPr>
            <a:spLocks noGrp="1"/>
          </p:cNvSpPr>
          <p:nvPr>
            <p:ph idx="1"/>
          </p:nvPr>
        </p:nvSpPr>
        <p:spPr>
          <a:xfrm>
            <a:off x="382102" y="3121418"/>
            <a:ext cx="8249149" cy="3113511"/>
          </a:xfrm>
        </p:spPr>
        <p:txBody>
          <a:bodyPr>
            <a:normAutofit fontScale="92500"/>
          </a:bodyPr>
          <a:lstStyle/>
          <a:p>
            <a:pPr marL="285750" indent="-285750" eaLnBrk="0" fontAlgn="base" hangingPunct="0">
              <a:spcAft>
                <a:spcPct val="0"/>
              </a:spcAft>
              <a:buFont typeface="Arial" panose="020B0604020202020204" pitchFamily="34" charset="0"/>
              <a:buChar char="•"/>
            </a:pPr>
            <a:r>
              <a:rPr lang="en-US" sz="2400" dirty="0" err="1" smtClean="0">
                <a:latin typeface="Trebuchet MS" panose="020B0603020202020204" pitchFamily="34" charset="0"/>
              </a:rPr>
              <a:t>Demersal</a:t>
            </a:r>
            <a:r>
              <a:rPr lang="en-US" sz="2400" dirty="0" smtClean="0">
                <a:latin typeface="Trebuchet MS" panose="020B0603020202020204" pitchFamily="34" charset="0"/>
              </a:rPr>
              <a:t> </a:t>
            </a:r>
            <a:r>
              <a:rPr lang="en-US" sz="2400" dirty="0" err="1">
                <a:latin typeface="Trebuchet MS" panose="020B0603020202020204" pitchFamily="34" charset="0"/>
              </a:rPr>
              <a:t>l</a:t>
            </a:r>
            <a:r>
              <a:rPr lang="en-US" sz="2400" dirty="0" err="1" smtClean="0">
                <a:latin typeface="Trebuchet MS" panose="020B0603020202020204" pitchFamily="34" charset="0"/>
              </a:rPr>
              <a:t>ongline</a:t>
            </a:r>
            <a:r>
              <a:rPr lang="en-US" sz="2400" dirty="0" smtClean="0">
                <a:latin typeface="Trebuchet MS" panose="020B0603020202020204" pitchFamily="34" charset="0"/>
              </a:rPr>
              <a:t> sets ~ 9 km with 1.2 m space of hooks </a:t>
            </a:r>
            <a:r>
              <a:rPr lang="en-US" sz="2400" dirty="0" err="1" smtClean="0">
                <a:latin typeface="Trebuchet MS" panose="020B0603020202020204" pitchFamily="34" charset="0"/>
              </a:rPr>
              <a:t>avg</a:t>
            </a:r>
            <a:endParaRPr lang="en-US" sz="2400" dirty="0" smtClean="0">
              <a:latin typeface="Trebuchet MS" panose="020B0603020202020204" pitchFamily="34" charset="0"/>
            </a:endParaRPr>
          </a:p>
          <a:p>
            <a:pPr marL="285750" indent="-285750" eaLnBrk="0" fontAlgn="base" hangingPunct="0">
              <a:spcAft>
                <a:spcPct val="0"/>
              </a:spcAft>
              <a:buFont typeface="Arial" panose="020B0604020202020204" pitchFamily="34" charset="0"/>
              <a:buChar char="•"/>
            </a:pPr>
            <a:r>
              <a:rPr lang="en-US" sz="2400" dirty="0">
                <a:latin typeface="Trebuchet MS" panose="020B0603020202020204" pitchFamily="34" charset="0"/>
              </a:rPr>
              <a:t>W</a:t>
            </a:r>
            <a:r>
              <a:rPr lang="en-US" sz="2400" dirty="0" smtClean="0">
                <a:latin typeface="Trebuchet MS" panose="020B0603020202020204" pitchFamily="34" charset="0"/>
              </a:rPr>
              <a:t>estern AK tends to have relatively larger vessels (</a:t>
            </a:r>
            <a:r>
              <a:rPr lang="en-US" sz="2400" dirty="0">
                <a:latin typeface="Trebuchet MS" panose="020B0603020202020204" pitchFamily="34" charset="0"/>
              </a:rPr>
              <a:t>~95 </a:t>
            </a:r>
            <a:r>
              <a:rPr lang="en-US" sz="2400" dirty="0" err="1" smtClean="0">
                <a:latin typeface="Trebuchet MS" panose="020B0603020202020204" pitchFamily="34" charset="0"/>
              </a:rPr>
              <a:t>ft</a:t>
            </a:r>
            <a:r>
              <a:rPr lang="en-US" sz="2400" dirty="0" smtClean="0">
                <a:latin typeface="Trebuchet MS" panose="020B0603020202020204" pitchFamily="34" charset="0"/>
              </a:rPr>
              <a:t> </a:t>
            </a:r>
            <a:r>
              <a:rPr lang="en-US" sz="2400" dirty="0" err="1" smtClean="0">
                <a:latin typeface="Trebuchet MS" panose="020B0603020202020204" pitchFamily="34" charset="0"/>
              </a:rPr>
              <a:t>avg</a:t>
            </a:r>
            <a:r>
              <a:rPr lang="en-US" sz="2400" dirty="0" smtClean="0">
                <a:latin typeface="Trebuchet MS" panose="020B0603020202020204" pitchFamily="34" charset="0"/>
              </a:rPr>
              <a:t>)</a:t>
            </a:r>
            <a:endParaRPr lang="en-US" sz="2400" dirty="0">
              <a:latin typeface="Trebuchet MS" panose="020B0603020202020204" pitchFamily="34" charset="0"/>
            </a:endParaRPr>
          </a:p>
          <a:p>
            <a:pPr marL="0" indent="0" eaLnBrk="0" fontAlgn="base" hangingPunct="0">
              <a:spcAft>
                <a:spcPct val="0"/>
              </a:spcAft>
              <a:buNone/>
            </a:pPr>
            <a:r>
              <a:rPr lang="en-US" sz="2400" dirty="0" smtClean="0">
                <a:latin typeface="Trebuchet MS" panose="020B0603020202020204" pitchFamily="34" charset="0"/>
              </a:rPr>
              <a:t>    and more catcher processors </a:t>
            </a:r>
          </a:p>
          <a:p>
            <a:pPr eaLnBrk="0" fontAlgn="base" hangingPunct="0">
              <a:spcAft>
                <a:spcPct val="0"/>
              </a:spcAft>
            </a:pPr>
            <a:r>
              <a:rPr lang="en-US" sz="2400" dirty="0" smtClean="0">
                <a:latin typeface="Trebuchet MS" panose="020B0603020202020204" pitchFamily="34" charset="0"/>
              </a:rPr>
              <a:t>Since 2004, pot fishing accounts for &gt; 50% of BS fixed gear catch and 34% of AI fixed gear catch </a:t>
            </a:r>
          </a:p>
          <a:p>
            <a:pPr marL="285750" indent="-285750" eaLnBrk="0" fontAlgn="base" hangingPunct="0">
              <a:spcAft>
                <a:spcPct val="0"/>
              </a:spcAft>
              <a:buFont typeface="Arial" panose="020B0604020202020204" pitchFamily="34" charset="0"/>
              <a:buChar char="•"/>
            </a:pPr>
            <a:r>
              <a:rPr lang="en-US" sz="2400" dirty="0">
                <a:latin typeface="Trebuchet MS" panose="020B0603020202020204" pitchFamily="34" charset="0"/>
              </a:rPr>
              <a:t>G</a:t>
            </a:r>
            <a:r>
              <a:rPr lang="en-US" sz="2400" dirty="0" smtClean="0">
                <a:latin typeface="Trebuchet MS" panose="020B0603020202020204" pitchFamily="34" charset="0"/>
              </a:rPr>
              <a:t>enerally 40-135 pots per set</a:t>
            </a:r>
          </a:p>
          <a:p>
            <a:pPr marL="285750" indent="-285750" eaLnBrk="0" fontAlgn="base" hangingPunct="0">
              <a:spcAft>
                <a:spcPct val="0"/>
              </a:spcAft>
              <a:buFont typeface="Arial" panose="020B0604020202020204" pitchFamily="34" charset="0"/>
              <a:buChar char="•"/>
            </a:pPr>
            <a:r>
              <a:rPr lang="en-US" sz="2400" dirty="0" smtClean="0">
                <a:latin typeface="Trebuchet MS" panose="020B0603020202020204" pitchFamily="34" charset="0"/>
              </a:rPr>
              <a:t>Incidental trawl catch </a:t>
            </a:r>
            <a:r>
              <a:rPr lang="en-US" sz="2400" dirty="0" err="1" smtClean="0">
                <a:latin typeface="Trebuchet MS" panose="020B0603020202020204" pitchFamily="34" charset="0"/>
              </a:rPr>
              <a:t>approx</a:t>
            </a:r>
            <a:r>
              <a:rPr lang="en-US" sz="2400" dirty="0" smtClean="0">
                <a:latin typeface="Trebuchet MS" panose="020B0603020202020204" pitchFamily="34" charset="0"/>
              </a:rPr>
              <a:t> 10% overall catch  </a:t>
            </a:r>
          </a:p>
          <a:p>
            <a:pPr marL="285750" indent="-285750" eaLnBrk="0" fontAlgn="base" hangingPunct="0">
              <a:spcAft>
                <a:spcPct val="0"/>
              </a:spcAft>
              <a:buFont typeface="Arial" panose="020B0604020202020204" pitchFamily="34" charset="0"/>
              <a:buChar char="•"/>
            </a:pPr>
            <a:endParaRPr lang="en-US" sz="2400" dirty="0" smtClean="0">
              <a:latin typeface="Trebuchet MS" panose="020B0603020202020204" pitchFamily="34" charset="0"/>
            </a:endParaRPr>
          </a:p>
        </p:txBody>
      </p:sp>
      <p:pic>
        <p:nvPicPr>
          <p:cNvPr id="7" name="Picture 6" descr="Sablefish management areas_BS and AI split_WGOA_CGOA.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58"/>
            <a:ext cx="4506676" cy="3115219"/>
          </a:xfrm>
          <a:prstGeom prst="rect">
            <a:avLst/>
          </a:prstGeom>
        </p:spPr>
      </p:pic>
      <p:sp>
        <p:nvSpPr>
          <p:cNvPr id="8" name="Rectangle 7"/>
          <p:cNvSpPr/>
          <p:nvPr/>
        </p:nvSpPr>
        <p:spPr>
          <a:xfrm>
            <a:off x="510640" y="1395545"/>
            <a:ext cx="1931129" cy="12490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83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a:t>
            </a:r>
            <a:endParaRPr lang="en-US" dirty="0"/>
          </a:p>
        </p:txBody>
      </p:sp>
      <p:sp>
        <p:nvSpPr>
          <p:cNvPr id="5" name="TextBox 4"/>
          <p:cNvSpPr txBox="1"/>
          <p:nvPr/>
        </p:nvSpPr>
        <p:spPr>
          <a:xfrm>
            <a:off x="6614640" y="6301710"/>
            <a:ext cx="2273203" cy="369332"/>
          </a:xfrm>
          <a:prstGeom prst="rect">
            <a:avLst/>
          </a:prstGeom>
          <a:noFill/>
        </p:spPr>
        <p:txBody>
          <a:bodyPr wrap="none" rtlCol="0">
            <a:spAutoFit/>
          </a:bodyPr>
          <a:lstStyle/>
          <a:p>
            <a:r>
              <a:rPr lang="en-US" dirty="0" err="1" smtClean="0"/>
              <a:t>Hanselman</a:t>
            </a:r>
            <a:r>
              <a:rPr lang="en-US" dirty="0" smtClean="0"/>
              <a:t> et al. 2015</a:t>
            </a:r>
            <a:endParaRPr lang="en-US" dirty="0"/>
          </a:p>
        </p:txBody>
      </p:sp>
      <p:pic>
        <p:nvPicPr>
          <p:cNvPr id="7" name="Content Placeholder 6"/>
          <p:cNvPicPr>
            <a:picLocks noGrp="1" noChangeAspect="1"/>
          </p:cNvPicPr>
          <p:nvPr>
            <p:ph idx="1"/>
          </p:nvPr>
        </p:nvPicPr>
        <p:blipFill>
          <a:blip r:embed="rId3"/>
          <a:srcRect t="7328" b="7328"/>
          <a:stretch>
            <a:fillRect/>
          </a:stretch>
        </p:blipFill>
        <p:spPr/>
      </p:pic>
    </p:spTree>
    <p:extLst>
      <p:ext uri="{BB962C8B-B14F-4D97-AF65-F5344CB8AC3E}">
        <p14:creationId xmlns:p14="http://schemas.microsoft.com/office/powerpoint/2010/main" val="39853867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 y="-76200"/>
            <a:ext cx="9059333" cy="1409700"/>
          </a:xfrm>
        </p:spPr>
        <p:txBody>
          <a:bodyPr>
            <a:normAutofit/>
          </a:bodyPr>
          <a:lstStyle/>
          <a:p>
            <a:pPr algn="l"/>
            <a:r>
              <a:rPr lang="en-US" sz="4200" dirty="0" smtClean="0"/>
              <a:t>Killer whale depredation</a:t>
            </a:r>
            <a:endParaRPr lang="en-US" sz="4200" dirty="0"/>
          </a:p>
        </p:txBody>
      </p:sp>
      <p:sp>
        <p:nvSpPr>
          <p:cNvPr id="3" name="Content Placeholder 2"/>
          <p:cNvSpPr>
            <a:spLocks noGrp="1"/>
          </p:cNvSpPr>
          <p:nvPr>
            <p:ph idx="1"/>
          </p:nvPr>
        </p:nvSpPr>
        <p:spPr>
          <a:xfrm>
            <a:off x="0" y="1143000"/>
            <a:ext cx="8229600" cy="5000625"/>
          </a:xfrm>
        </p:spPr>
        <p:txBody>
          <a:bodyPr/>
          <a:lstStyle/>
          <a:p>
            <a:pPr lvl="1">
              <a:buNone/>
            </a:pPr>
            <a:endParaRPr lang="en-US" sz="2000" dirty="0" smtClean="0"/>
          </a:p>
          <a:p>
            <a:endParaRPr lang="en-US" sz="2400" dirty="0" smtClean="0"/>
          </a:p>
          <a:p>
            <a:pPr>
              <a:buNone/>
            </a:pPr>
            <a:r>
              <a:rPr lang="en-US" dirty="0" smtClean="0"/>
              <a:t> </a:t>
            </a:r>
          </a:p>
          <a:p>
            <a:endParaRPr lang="en-US" dirty="0"/>
          </a:p>
        </p:txBody>
      </p:sp>
      <p:pic>
        <p:nvPicPr>
          <p:cNvPr id="3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95508" y="2427236"/>
            <a:ext cx="5281703" cy="3556000"/>
          </a:xfrm>
          <a:prstGeom prst="rect">
            <a:avLst/>
          </a:prstGeom>
        </p:spPr>
      </p:pic>
      <p:sp>
        <p:nvSpPr>
          <p:cNvPr id="35" name="TextBox 34"/>
          <p:cNvSpPr txBox="1"/>
          <p:nvPr/>
        </p:nvSpPr>
        <p:spPr>
          <a:xfrm>
            <a:off x="8206782" y="5627942"/>
            <a:ext cx="1233041" cy="276999"/>
          </a:xfrm>
          <a:prstGeom prst="rect">
            <a:avLst/>
          </a:prstGeom>
          <a:noFill/>
        </p:spPr>
        <p:txBody>
          <a:bodyPr wrap="square" rtlCol="0">
            <a:spAutoFit/>
          </a:bodyPr>
          <a:lstStyle/>
          <a:p>
            <a:r>
              <a:rPr lang="en-US" sz="1200" dirty="0" err="1" smtClean="0">
                <a:solidFill>
                  <a:srgbClr val="FFFFFF"/>
                </a:solidFill>
              </a:rPr>
              <a:t>Visser</a:t>
            </a:r>
            <a:r>
              <a:rPr lang="en-US" sz="1200" dirty="0" smtClean="0">
                <a:solidFill>
                  <a:srgbClr val="FFFFFF"/>
                </a:solidFill>
              </a:rPr>
              <a:t> 2000</a:t>
            </a:r>
            <a:endParaRPr lang="en-US" sz="1200" dirty="0">
              <a:solidFill>
                <a:srgbClr val="FFFFFF"/>
              </a:solidFill>
            </a:endParaRPr>
          </a:p>
        </p:txBody>
      </p:sp>
      <p:sp>
        <p:nvSpPr>
          <p:cNvPr id="36" name="TextBox 35"/>
          <p:cNvSpPr txBox="1"/>
          <p:nvPr/>
        </p:nvSpPr>
        <p:spPr>
          <a:xfrm>
            <a:off x="6548396" y="6489041"/>
            <a:ext cx="1233041" cy="276999"/>
          </a:xfrm>
          <a:prstGeom prst="rect">
            <a:avLst/>
          </a:prstGeom>
          <a:noFill/>
        </p:spPr>
        <p:txBody>
          <a:bodyPr wrap="square" rtlCol="0">
            <a:spAutoFit/>
          </a:bodyPr>
          <a:lstStyle/>
          <a:p>
            <a:r>
              <a:rPr lang="en-US" sz="1200" i="1" dirty="0" smtClean="0">
                <a:solidFill>
                  <a:schemeClr val="bg1"/>
                </a:solidFill>
              </a:rPr>
              <a:t>SEASWAP</a:t>
            </a:r>
            <a:endParaRPr lang="en-US" sz="1200" i="1" dirty="0">
              <a:solidFill>
                <a:schemeClr val="bg1"/>
              </a:solidFill>
            </a:endParaRPr>
          </a:p>
        </p:txBody>
      </p:sp>
      <p:pic>
        <p:nvPicPr>
          <p:cNvPr id="37" name="Picture 36" descr="IMG_0245.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93824"/>
            <a:ext cx="4295508" cy="5664176"/>
          </a:xfrm>
          <a:prstGeom prst="rect">
            <a:avLst/>
          </a:prstGeom>
        </p:spPr>
      </p:pic>
    </p:spTree>
    <p:extLst>
      <p:ext uri="{BB962C8B-B14F-4D97-AF65-F5344CB8AC3E}">
        <p14:creationId xmlns:p14="http://schemas.microsoft.com/office/powerpoint/2010/main" val="3732373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11141</TotalTime>
  <Words>1313</Words>
  <Application>Microsoft Macintosh PowerPoint</Application>
  <PresentationFormat>On-screen Show (4:3)</PresentationFormat>
  <Paragraphs>167</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Black</vt:lpstr>
      <vt:lpstr>PowerPoint Presentation</vt:lpstr>
      <vt:lpstr>Basic sablefish life history</vt:lpstr>
      <vt:lpstr>Western Alaska sablefish fishery</vt:lpstr>
      <vt:lpstr>PowerPoint Presentation</vt:lpstr>
      <vt:lpstr>TACs (t) and Catch (t)</vt:lpstr>
      <vt:lpstr>Catch by gear type (all areas)</vt:lpstr>
      <vt:lpstr>Western Alaska Sablefish Fishery</vt:lpstr>
      <vt:lpstr>Participation</vt:lpstr>
      <vt:lpstr>Killer whale depredation</vt:lpstr>
      <vt:lpstr>white</vt:lpstr>
      <vt:lpstr>Data collection</vt:lpstr>
      <vt:lpstr>Killer whale depredation frequency</vt:lpstr>
      <vt:lpstr>Groundfish catch rate reductions</vt:lpstr>
      <vt:lpstr>PowerPoint Presentation</vt:lpstr>
      <vt:lpstr>PowerPoint Presentation</vt:lpstr>
      <vt:lpstr>Additional avoidance measures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Peterson</dc:creator>
  <cp:lastModifiedBy>Megan Peterson</cp:lastModifiedBy>
  <cp:revision>57</cp:revision>
  <dcterms:created xsi:type="dcterms:W3CDTF">2016-02-17T19:13:54Z</dcterms:created>
  <dcterms:modified xsi:type="dcterms:W3CDTF">2016-03-16T11:14:50Z</dcterms:modified>
</cp:coreProperties>
</file>