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7" r:id="rId4"/>
    <p:sldId id="265" r:id="rId5"/>
    <p:sldId id="267" r:id="rId6"/>
    <p:sldId id="260" r:id="rId7"/>
    <p:sldId id="263" r:id="rId8"/>
    <p:sldId id="258" r:id="rId9"/>
    <p:sldId id="259" r:id="rId10"/>
    <p:sldId id="269" r:id="rId11"/>
    <p:sldId id="272" r:id="rId12"/>
    <p:sldId id="271" r:id="rId13"/>
    <p:sldId id="262" r:id="rId14"/>
  </p:sldIdLst>
  <p:sldSz cx="9144000" cy="6858000" type="screen4x3"/>
  <p:notesSz cx="7023100"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8" autoAdjust="0"/>
    <p:restoredTop sz="94660"/>
  </p:normalViewPr>
  <p:slideViewPr>
    <p:cSldViewPr>
      <p:cViewPr>
        <p:scale>
          <a:sx n="60" d="100"/>
          <a:sy n="60" d="100"/>
        </p:scale>
        <p:origin x="-1416" y="-19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13" tIns="46656" rIns="93313" bIns="46656" rtlCol="0"/>
          <a:lstStyle>
            <a:lvl1pPr algn="l">
              <a:defRPr sz="1200"/>
            </a:lvl1pPr>
          </a:lstStyle>
          <a:p>
            <a:endParaRPr lang="es-CL"/>
          </a:p>
        </p:txBody>
      </p:sp>
      <p:sp>
        <p:nvSpPr>
          <p:cNvPr id="3" name="2 Marcador de fecha"/>
          <p:cNvSpPr>
            <a:spLocks noGrp="1"/>
          </p:cNvSpPr>
          <p:nvPr>
            <p:ph type="dt" idx="1"/>
          </p:nvPr>
        </p:nvSpPr>
        <p:spPr>
          <a:xfrm>
            <a:off x="3978132" y="0"/>
            <a:ext cx="3043343" cy="465455"/>
          </a:xfrm>
          <a:prstGeom prst="rect">
            <a:avLst/>
          </a:prstGeom>
        </p:spPr>
        <p:txBody>
          <a:bodyPr vert="horz" lIns="93313" tIns="46656" rIns="93313" bIns="46656" rtlCol="0"/>
          <a:lstStyle>
            <a:lvl1pPr algn="r">
              <a:defRPr sz="1200"/>
            </a:lvl1pPr>
          </a:lstStyle>
          <a:p>
            <a:fld id="{74BB612A-0856-4DB4-A768-5DCD038AD32E}" type="datetimeFigureOut">
              <a:rPr lang="es-CL" smtClean="0"/>
              <a:t>16-03-2016</a:t>
            </a:fld>
            <a:endParaRPr lang="es-CL"/>
          </a:p>
        </p:txBody>
      </p:sp>
      <p:sp>
        <p:nvSpPr>
          <p:cNvPr id="4" name="3 Marcador de imagen de diapositiva"/>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3" tIns="46656" rIns="93313" bIns="46656" rtlCol="0" anchor="ctr"/>
          <a:lstStyle/>
          <a:p>
            <a:endParaRPr lang="es-CL"/>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13" tIns="46656" rIns="93313" bIns="4665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13" tIns="46656" rIns="93313" bIns="46656"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13" tIns="46656" rIns="93313" bIns="46656" rtlCol="0" anchor="b"/>
          <a:lstStyle>
            <a:lvl1pPr algn="r">
              <a:defRPr sz="1200"/>
            </a:lvl1pPr>
          </a:lstStyle>
          <a:p>
            <a:fld id="{9F74FA24-4D94-411D-815D-987A49981526}" type="slidenum">
              <a:rPr lang="es-CL" smtClean="0"/>
              <a:t>‹Nº›</a:t>
            </a:fld>
            <a:endParaRPr lang="es-CL"/>
          </a:p>
        </p:txBody>
      </p:sp>
    </p:spTree>
    <p:extLst>
      <p:ext uri="{BB962C8B-B14F-4D97-AF65-F5344CB8AC3E}">
        <p14:creationId xmlns:p14="http://schemas.microsoft.com/office/powerpoint/2010/main" val="191837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F74FA24-4D94-411D-815D-987A49981526}" type="slidenum">
              <a:rPr lang="es-CL" smtClean="0"/>
              <a:t>1</a:t>
            </a:fld>
            <a:endParaRPr lang="es-CL"/>
          </a:p>
        </p:txBody>
      </p:sp>
    </p:spTree>
    <p:extLst>
      <p:ext uri="{BB962C8B-B14F-4D97-AF65-F5344CB8AC3E}">
        <p14:creationId xmlns:p14="http://schemas.microsoft.com/office/powerpoint/2010/main" val="272583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F74FA24-4D94-411D-815D-987A49981526}" type="slidenum">
              <a:rPr lang="es-CL" smtClean="0"/>
              <a:t>9</a:t>
            </a:fld>
            <a:endParaRPr lang="es-CL"/>
          </a:p>
        </p:txBody>
      </p:sp>
    </p:spTree>
    <p:extLst>
      <p:ext uri="{BB962C8B-B14F-4D97-AF65-F5344CB8AC3E}">
        <p14:creationId xmlns:p14="http://schemas.microsoft.com/office/powerpoint/2010/main" val="108935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102106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104821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2951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166750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236087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201383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184496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334988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46981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107674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35973B-FCC7-4E38-BA10-482501A4BC1C}" type="datetimeFigureOut">
              <a:rPr lang="es-CL" smtClean="0"/>
              <a:t>16-03-2016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FB657F1-7E02-43CE-97F1-F8A3CFF3C9FD}" type="slidenum">
              <a:rPr lang="es-CL" smtClean="0"/>
              <a:t>‹Nº›</a:t>
            </a:fld>
            <a:endParaRPr lang="es-CL"/>
          </a:p>
        </p:txBody>
      </p:sp>
    </p:spTree>
    <p:extLst>
      <p:ext uri="{BB962C8B-B14F-4D97-AF65-F5344CB8AC3E}">
        <p14:creationId xmlns:p14="http://schemas.microsoft.com/office/powerpoint/2010/main" val="180226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5973B-FCC7-4E38-BA10-482501A4BC1C}" type="datetimeFigureOut">
              <a:rPr lang="es-CL" smtClean="0"/>
              <a:t>16-03-2016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657F1-7E02-43CE-97F1-F8A3CFF3C9FD}" type="slidenum">
              <a:rPr lang="es-CL" smtClean="0"/>
              <a:t>‹Nº›</a:t>
            </a:fld>
            <a:endParaRPr lang="es-CL"/>
          </a:p>
        </p:txBody>
      </p:sp>
    </p:spTree>
    <p:extLst>
      <p:ext uri="{BB962C8B-B14F-4D97-AF65-F5344CB8AC3E}">
        <p14:creationId xmlns:p14="http://schemas.microsoft.com/office/powerpoint/2010/main" val="405185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130425"/>
            <a:ext cx="8206680" cy="1470025"/>
          </a:xfrm>
        </p:spPr>
        <p:txBody>
          <a:bodyPr>
            <a:normAutofit/>
          </a:bodyPr>
          <a:lstStyle/>
          <a:p>
            <a:r>
              <a:rPr lang="en-US" sz="2800" b="1" dirty="0" smtClean="0"/>
              <a:t>Killer whales of Southern Chile</a:t>
            </a:r>
            <a:endParaRPr lang="en-US" sz="2800" b="1" dirty="0"/>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4437112"/>
            <a:ext cx="1124744" cy="1124744"/>
          </a:xfrm>
          <a:prstGeom prst="rect">
            <a:avLst/>
          </a:prstGeom>
        </p:spPr>
      </p:pic>
      <p:sp>
        <p:nvSpPr>
          <p:cNvPr id="6" name="5 CuadroTexto"/>
          <p:cNvSpPr txBox="1"/>
          <p:nvPr/>
        </p:nvSpPr>
        <p:spPr>
          <a:xfrm>
            <a:off x="1115616" y="3933056"/>
            <a:ext cx="2160240" cy="369332"/>
          </a:xfrm>
          <a:prstGeom prst="rect">
            <a:avLst/>
          </a:prstGeom>
          <a:noFill/>
        </p:spPr>
        <p:txBody>
          <a:bodyPr wrap="square" rtlCol="0">
            <a:spAutoFit/>
          </a:bodyPr>
          <a:lstStyle/>
          <a:p>
            <a:r>
              <a:rPr lang="es-CL" dirty="0" smtClean="0"/>
              <a:t>Anelio Aguayo Lobo</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341" t="36923" r="27307" b="42125"/>
          <a:stretch/>
        </p:blipFill>
        <p:spPr bwMode="auto">
          <a:xfrm>
            <a:off x="1979712" y="119877"/>
            <a:ext cx="5285433" cy="143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4383106"/>
            <a:ext cx="1080120" cy="1134126"/>
          </a:xfrm>
          <a:prstGeom prst="rect">
            <a:avLst/>
          </a:prstGeom>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579" t="17685" r="36579" b="34315"/>
          <a:stretch/>
        </p:blipFill>
        <p:spPr bwMode="auto">
          <a:xfrm>
            <a:off x="6300192" y="4365104"/>
            <a:ext cx="1153927" cy="116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707904" y="3933056"/>
            <a:ext cx="2664296" cy="369332"/>
          </a:xfrm>
          <a:prstGeom prst="rect">
            <a:avLst/>
          </a:prstGeom>
          <a:noFill/>
        </p:spPr>
        <p:txBody>
          <a:bodyPr wrap="square" rtlCol="0">
            <a:spAutoFit/>
          </a:bodyPr>
          <a:lstStyle/>
          <a:p>
            <a:r>
              <a:rPr lang="es-CL" dirty="0" smtClean="0"/>
              <a:t>Jorge Acevedo</a:t>
            </a:r>
            <a:endParaRPr lang="es-CL" dirty="0"/>
          </a:p>
        </p:txBody>
      </p:sp>
      <p:sp>
        <p:nvSpPr>
          <p:cNvPr id="9" name="8 CuadroTexto"/>
          <p:cNvSpPr txBox="1"/>
          <p:nvPr/>
        </p:nvSpPr>
        <p:spPr>
          <a:xfrm>
            <a:off x="5940152" y="3933056"/>
            <a:ext cx="2304256" cy="369332"/>
          </a:xfrm>
          <a:prstGeom prst="rect">
            <a:avLst/>
          </a:prstGeom>
          <a:noFill/>
        </p:spPr>
        <p:txBody>
          <a:bodyPr wrap="square" rtlCol="0">
            <a:spAutoFit/>
          </a:bodyPr>
          <a:lstStyle/>
          <a:p>
            <a:r>
              <a:rPr lang="es-CL" dirty="0" smtClean="0"/>
              <a:t>Benjamín Cáceres</a:t>
            </a:r>
            <a:endParaRPr lang="es-CL" dirty="0"/>
          </a:p>
        </p:txBody>
      </p:sp>
      <p:sp>
        <p:nvSpPr>
          <p:cNvPr id="11" name="10 CuadroTexto"/>
          <p:cNvSpPr txBox="1"/>
          <p:nvPr/>
        </p:nvSpPr>
        <p:spPr>
          <a:xfrm>
            <a:off x="2195736" y="6093296"/>
            <a:ext cx="4608512" cy="646331"/>
          </a:xfrm>
          <a:prstGeom prst="rect">
            <a:avLst/>
          </a:prstGeom>
          <a:noFill/>
        </p:spPr>
        <p:txBody>
          <a:bodyPr wrap="square" rtlCol="0">
            <a:spAutoFit/>
          </a:bodyPr>
          <a:lstStyle/>
          <a:p>
            <a:pPr algn="ctr"/>
            <a:r>
              <a:rPr lang="es-CL" b="1" dirty="0" err="1" smtClean="0"/>
              <a:t>March</a:t>
            </a:r>
            <a:r>
              <a:rPr lang="es-CL" b="1" dirty="0" smtClean="0"/>
              <a:t>, 2016</a:t>
            </a:r>
          </a:p>
          <a:p>
            <a:pPr algn="ctr"/>
            <a:r>
              <a:rPr lang="es-CL" b="1" dirty="0" smtClean="0"/>
              <a:t>Punta Arenas, Chile</a:t>
            </a:r>
            <a:endParaRPr lang="es-CL" b="1" dirty="0"/>
          </a:p>
        </p:txBody>
      </p:sp>
      <p:sp>
        <p:nvSpPr>
          <p:cNvPr id="3" name="2 CuadroTexto"/>
          <p:cNvSpPr txBox="1"/>
          <p:nvPr/>
        </p:nvSpPr>
        <p:spPr>
          <a:xfrm>
            <a:off x="4139952" y="3284984"/>
            <a:ext cx="576064" cy="369332"/>
          </a:xfrm>
          <a:prstGeom prst="rect">
            <a:avLst/>
          </a:prstGeom>
          <a:noFill/>
        </p:spPr>
        <p:txBody>
          <a:bodyPr wrap="square" rtlCol="0">
            <a:spAutoFit/>
          </a:bodyPr>
          <a:lstStyle/>
          <a:p>
            <a:r>
              <a:rPr lang="es-CL" dirty="0" err="1" smtClean="0"/>
              <a:t>By</a:t>
            </a:r>
            <a:endParaRPr lang="es-CL" dirty="0"/>
          </a:p>
        </p:txBody>
      </p:sp>
    </p:spTree>
    <p:extLst>
      <p:ext uri="{BB962C8B-B14F-4D97-AF65-F5344CB8AC3E}">
        <p14:creationId xmlns:p14="http://schemas.microsoft.com/office/powerpoint/2010/main" val="3970792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364594"/>
            <a:ext cx="8892480" cy="400110"/>
          </a:xfrm>
          <a:prstGeom prst="rect">
            <a:avLst/>
          </a:prstGeom>
          <a:noFill/>
        </p:spPr>
        <p:txBody>
          <a:bodyPr wrap="square" rtlCol="0">
            <a:spAutoFit/>
          </a:bodyPr>
          <a:lstStyle/>
          <a:p>
            <a:r>
              <a:rPr lang="es-CL" sz="2000" b="1" dirty="0" err="1" smtClean="0"/>
              <a:t>Interactions</a:t>
            </a:r>
            <a:r>
              <a:rPr lang="es-CL" sz="2000" b="1" dirty="0" smtClean="0"/>
              <a:t> </a:t>
            </a:r>
            <a:r>
              <a:rPr lang="es-CL" sz="2000" b="1" dirty="0" err="1" smtClean="0"/>
              <a:t>between</a:t>
            </a:r>
            <a:r>
              <a:rPr lang="es-CL" sz="2000" b="1" dirty="0" smtClean="0"/>
              <a:t> </a:t>
            </a:r>
            <a:r>
              <a:rPr lang="es-CL" sz="2000" b="1" dirty="0" err="1" smtClean="0"/>
              <a:t>Patagonian</a:t>
            </a:r>
            <a:r>
              <a:rPr lang="es-CL" sz="2000" b="1" dirty="0" smtClean="0"/>
              <a:t> </a:t>
            </a:r>
            <a:r>
              <a:rPr lang="es-CL" sz="2000" b="1" dirty="0" err="1" smtClean="0"/>
              <a:t>toothfish</a:t>
            </a:r>
            <a:r>
              <a:rPr lang="es-CL" sz="2000" b="1" dirty="0" smtClean="0"/>
              <a:t> </a:t>
            </a:r>
            <a:r>
              <a:rPr lang="es-CL" sz="2000" b="1" dirty="0" err="1" smtClean="0"/>
              <a:t>fisheries</a:t>
            </a:r>
            <a:r>
              <a:rPr lang="es-CL" sz="2000" b="1" dirty="0" smtClean="0"/>
              <a:t> </a:t>
            </a:r>
            <a:r>
              <a:rPr lang="es-CL" sz="2000" b="1" dirty="0" err="1" smtClean="0"/>
              <a:t>with</a:t>
            </a:r>
            <a:r>
              <a:rPr lang="es-CL" sz="2000" b="1" dirty="0" smtClean="0"/>
              <a:t> Orca off </a:t>
            </a:r>
            <a:r>
              <a:rPr lang="es-CL" sz="2000" b="1" dirty="0" err="1" smtClean="0"/>
              <a:t>Southern</a:t>
            </a:r>
            <a:r>
              <a:rPr lang="es-CL" sz="2000" b="1" dirty="0" smtClean="0"/>
              <a:t> Chile</a:t>
            </a:r>
            <a:endParaRPr lang="es-CL" sz="2000" b="1" dirty="0"/>
          </a:p>
        </p:txBody>
      </p:sp>
      <p:sp>
        <p:nvSpPr>
          <p:cNvPr id="5" name="4 CuadroTexto"/>
          <p:cNvSpPr txBox="1"/>
          <p:nvPr/>
        </p:nvSpPr>
        <p:spPr>
          <a:xfrm>
            <a:off x="323528" y="1196752"/>
            <a:ext cx="8424936" cy="2862322"/>
          </a:xfrm>
          <a:prstGeom prst="rect">
            <a:avLst/>
          </a:prstGeom>
          <a:noFill/>
        </p:spPr>
        <p:txBody>
          <a:bodyPr wrap="square" rtlCol="0">
            <a:spAutoFit/>
          </a:bodyPr>
          <a:lstStyle/>
          <a:p>
            <a:pPr algn="just"/>
            <a:r>
              <a:rPr lang="es-CL" dirty="0" smtClean="0"/>
              <a:t>The </a:t>
            </a:r>
            <a:r>
              <a:rPr lang="es-CL" dirty="0" err="1" smtClean="0"/>
              <a:t>only</a:t>
            </a:r>
            <a:r>
              <a:rPr lang="es-CL" dirty="0" smtClean="0"/>
              <a:t> </a:t>
            </a:r>
            <a:r>
              <a:rPr lang="es-CL" dirty="0" err="1" smtClean="0"/>
              <a:t>Chilean</a:t>
            </a:r>
            <a:r>
              <a:rPr lang="es-CL" dirty="0" smtClean="0"/>
              <a:t> </a:t>
            </a:r>
            <a:r>
              <a:rPr lang="es-CL" dirty="0" err="1" smtClean="0"/>
              <a:t>research</a:t>
            </a:r>
            <a:r>
              <a:rPr lang="es-CL" dirty="0" smtClean="0"/>
              <a:t> </a:t>
            </a:r>
            <a:r>
              <a:rPr lang="es-CL" dirty="0" err="1" smtClean="0"/>
              <a:t>efforts</a:t>
            </a:r>
            <a:r>
              <a:rPr lang="es-CL" dirty="0" smtClean="0"/>
              <a:t> </a:t>
            </a:r>
            <a:r>
              <a:rPr lang="es-CL" dirty="0" err="1" smtClean="0"/>
              <a:t>on</a:t>
            </a:r>
            <a:r>
              <a:rPr lang="es-CL" dirty="0" smtClean="0"/>
              <a:t> </a:t>
            </a:r>
            <a:r>
              <a:rPr lang="es-CL" dirty="0" err="1" smtClean="0"/>
              <a:t>Interactions</a:t>
            </a:r>
            <a:r>
              <a:rPr lang="es-CL" dirty="0" smtClean="0"/>
              <a:t> </a:t>
            </a:r>
            <a:r>
              <a:rPr lang="es-CL" dirty="0" err="1" smtClean="0"/>
              <a:t>between</a:t>
            </a:r>
            <a:r>
              <a:rPr lang="es-CL" dirty="0" smtClean="0"/>
              <a:t> </a:t>
            </a:r>
            <a:r>
              <a:rPr lang="es-CL" dirty="0" err="1" smtClean="0"/>
              <a:t>Killer</a:t>
            </a:r>
            <a:r>
              <a:rPr lang="es-CL" dirty="0" smtClean="0"/>
              <a:t> </a:t>
            </a:r>
            <a:r>
              <a:rPr lang="es-CL" dirty="0" err="1" smtClean="0"/>
              <a:t>whales</a:t>
            </a:r>
            <a:r>
              <a:rPr lang="es-CL" dirty="0" smtClean="0"/>
              <a:t> and the </a:t>
            </a:r>
            <a:r>
              <a:rPr lang="es-CL" dirty="0" err="1" smtClean="0"/>
              <a:t>Patagonian</a:t>
            </a:r>
            <a:r>
              <a:rPr lang="es-CL" dirty="0" smtClean="0"/>
              <a:t> </a:t>
            </a:r>
            <a:r>
              <a:rPr lang="es-CL" dirty="0" err="1" smtClean="0"/>
              <a:t>toothfish</a:t>
            </a:r>
            <a:r>
              <a:rPr lang="es-CL" dirty="0" smtClean="0"/>
              <a:t> </a:t>
            </a:r>
            <a:r>
              <a:rPr lang="es-CL" dirty="0" err="1" smtClean="0"/>
              <a:t>fisheries</a:t>
            </a:r>
            <a:r>
              <a:rPr lang="es-CL" dirty="0" smtClean="0"/>
              <a:t> </a:t>
            </a:r>
            <a:r>
              <a:rPr lang="es-CL" dirty="0" err="1" smtClean="0"/>
              <a:t>known</a:t>
            </a:r>
            <a:r>
              <a:rPr lang="es-CL" dirty="0" smtClean="0"/>
              <a:t> </a:t>
            </a:r>
            <a:r>
              <a:rPr lang="es-CL" dirty="0" err="1" smtClean="0"/>
              <a:t>by</a:t>
            </a:r>
            <a:r>
              <a:rPr lang="es-CL" dirty="0" smtClean="0"/>
              <a:t> </a:t>
            </a:r>
            <a:r>
              <a:rPr lang="es-CL" dirty="0" err="1" smtClean="0"/>
              <a:t>us</a:t>
            </a:r>
            <a:r>
              <a:rPr lang="es-CL" dirty="0" smtClean="0"/>
              <a:t> in </a:t>
            </a:r>
            <a:r>
              <a:rPr lang="es-CL" dirty="0" err="1" smtClean="0"/>
              <a:t>Southern</a:t>
            </a:r>
            <a:r>
              <a:rPr lang="es-CL" dirty="0" smtClean="0"/>
              <a:t> Chile, </a:t>
            </a:r>
            <a:r>
              <a:rPr lang="es-CL" dirty="0" err="1" smtClean="0"/>
              <a:t>besides</a:t>
            </a:r>
            <a:r>
              <a:rPr lang="es-CL" dirty="0"/>
              <a:t> </a:t>
            </a:r>
            <a:r>
              <a:rPr lang="es-CL" dirty="0" smtClean="0"/>
              <a:t>Arana (2008) in </a:t>
            </a:r>
            <a:r>
              <a:rPr lang="es-CL" dirty="0" err="1" smtClean="0"/>
              <a:t>international</a:t>
            </a:r>
            <a:r>
              <a:rPr lang="es-CL" dirty="0" smtClean="0"/>
              <a:t> </a:t>
            </a:r>
            <a:r>
              <a:rPr lang="es-CL" dirty="0" err="1" smtClean="0"/>
              <a:t>waters</a:t>
            </a:r>
            <a:r>
              <a:rPr lang="es-CL" dirty="0" smtClean="0"/>
              <a:t>, are  Hucke-Gaete et al. (2004) y Moreno et al. (2008). </a:t>
            </a:r>
          </a:p>
          <a:p>
            <a:pPr algn="just"/>
            <a:endParaRPr lang="es-CL" dirty="0"/>
          </a:p>
          <a:p>
            <a:pPr algn="just"/>
            <a:r>
              <a:rPr lang="es-CL" dirty="0" smtClean="0"/>
              <a:t>Moreno </a:t>
            </a:r>
            <a:r>
              <a:rPr lang="es-CL" dirty="0"/>
              <a:t>et al. (2008), </a:t>
            </a:r>
            <a:r>
              <a:rPr lang="es-CL" dirty="0" err="1" smtClean="0"/>
              <a:t>agrees</a:t>
            </a:r>
            <a:r>
              <a:rPr lang="es-CL" dirty="0" smtClean="0"/>
              <a:t> </a:t>
            </a:r>
            <a:r>
              <a:rPr lang="es-CL" dirty="0" err="1" smtClean="0"/>
              <a:t>that</a:t>
            </a:r>
            <a:r>
              <a:rPr lang="es-CL" dirty="0" smtClean="0"/>
              <a:t> </a:t>
            </a:r>
            <a:r>
              <a:rPr lang="es-CL" dirty="0" err="1" smtClean="0"/>
              <a:t>the</a:t>
            </a:r>
            <a:r>
              <a:rPr lang="es-CL" dirty="0" smtClean="0"/>
              <a:t> “</a:t>
            </a:r>
            <a:r>
              <a:rPr lang="es-CL" dirty="0" err="1" smtClean="0"/>
              <a:t>Chilean</a:t>
            </a:r>
            <a:r>
              <a:rPr lang="es-CL" dirty="0" smtClean="0"/>
              <a:t> </a:t>
            </a:r>
            <a:r>
              <a:rPr lang="es-CL" dirty="0" err="1" smtClean="0"/>
              <a:t>longline</a:t>
            </a:r>
            <a:r>
              <a:rPr lang="es-CL" dirty="0" smtClean="0"/>
              <a:t>” </a:t>
            </a:r>
            <a:r>
              <a:rPr lang="es-CL" dirty="0" err="1" smtClean="0"/>
              <a:t>system</a:t>
            </a:r>
            <a:r>
              <a:rPr lang="es-CL" dirty="0" smtClean="0"/>
              <a:t> </a:t>
            </a:r>
            <a:r>
              <a:rPr lang="es-CL" dirty="0" err="1" smtClean="0"/>
              <a:t>diminished</a:t>
            </a:r>
            <a:r>
              <a:rPr lang="es-CL" dirty="0" smtClean="0"/>
              <a:t> </a:t>
            </a:r>
            <a:r>
              <a:rPr lang="es-CL" dirty="0" err="1" smtClean="0"/>
              <a:t>significantly</a:t>
            </a:r>
            <a:r>
              <a:rPr lang="es-CL" dirty="0" smtClean="0"/>
              <a:t> the </a:t>
            </a:r>
            <a:r>
              <a:rPr lang="es-CL" dirty="0" err="1" smtClean="0"/>
              <a:t>depredation</a:t>
            </a:r>
            <a:r>
              <a:rPr lang="es-CL" dirty="0" smtClean="0"/>
              <a:t> </a:t>
            </a:r>
            <a:r>
              <a:rPr lang="es-CL" dirty="0" err="1" smtClean="0"/>
              <a:t>rate</a:t>
            </a:r>
            <a:r>
              <a:rPr lang="es-CL" dirty="0" smtClean="0"/>
              <a:t> </a:t>
            </a:r>
            <a:r>
              <a:rPr lang="es-CL" dirty="0" err="1" smtClean="0"/>
              <a:t>for</a:t>
            </a:r>
            <a:r>
              <a:rPr lang="es-CL" dirty="0" smtClean="0"/>
              <a:t> </a:t>
            </a:r>
            <a:r>
              <a:rPr lang="es-CL" dirty="0" err="1" smtClean="0"/>
              <a:t>sperm</a:t>
            </a:r>
            <a:r>
              <a:rPr lang="es-CL" dirty="0" smtClean="0"/>
              <a:t> </a:t>
            </a:r>
            <a:r>
              <a:rPr lang="es-CL" dirty="0" err="1" smtClean="0"/>
              <a:t>whales</a:t>
            </a:r>
            <a:r>
              <a:rPr lang="es-CL" dirty="0" smtClean="0"/>
              <a:t> and </a:t>
            </a:r>
            <a:r>
              <a:rPr lang="es-CL" dirty="0" err="1" smtClean="0"/>
              <a:t>killer</a:t>
            </a:r>
            <a:r>
              <a:rPr lang="es-CL" dirty="0" smtClean="0"/>
              <a:t> </a:t>
            </a:r>
            <a:r>
              <a:rPr lang="es-CL" dirty="0" err="1" smtClean="0"/>
              <a:t>whales</a:t>
            </a:r>
            <a:r>
              <a:rPr lang="es-CL" dirty="0" smtClean="0"/>
              <a:t>. </a:t>
            </a:r>
            <a:r>
              <a:rPr lang="es-CL" dirty="0" err="1" smtClean="0"/>
              <a:t>Nevertheless</a:t>
            </a:r>
            <a:r>
              <a:rPr lang="es-CL" dirty="0" smtClean="0"/>
              <a:t>, </a:t>
            </a:r>
            <a:r>
              <a:rPr lang="es-CL" dirty="0" err="1" smtClean="0"/>
              <a:t>fishing</a:t>
            </a:r>
            <a:r>
              <a:rPr lang="es-CL" dirty="0" smtClean="0"/>
              <a:t> </a:t>
            </a:r>
            <a:r>
              <a:rPr lang="es-CL" dirty="0" err="1" smtClean="0"/>
              <a:t>Operators</a:t>
            </a:r>
            <a:r>
              <a:rPr lang="es-CL" dirty="0" smtClean="0"/>
              <a:t> </a:t>
            </a:r>
            <a:r>
              <a:rPr lang="es-CL" dirty="0" err="1" smtClean="0"/>
              <a:t>assure</a:t>
            </a:r>
            <a:r>
              <a:rPr lang="es-CL" dirty="0" smtClean="0"/>
              <a:t> </a:t>
            </a:r>
            <a:r>
              <a:rPr lang="es-CL" dirty="0" err="1" smtClean="0"/>
              <a:t>that</a:t>
            </a:r>
            <a:r>
              <a:rPr lang="es-CL" dirty="0" smtClean="0"/>
              <a:t> </a:t>
            </a:r>
            <a:r>
              <a:rPr lang="es-CL" dirty="0" err="1" smtClean="0"/>
              <a:t>this</a:t>
            </a:r>
            <a:r>
              <a:rPr lang="es-CL" dirty="0" smtClean="0"/>
              <a:t> </a:t>
            </a:r>
            <a:r>
              <a:rPr lang="es-CL" dirty="0" err="1" smtClean="0"/>
              <a:t>measure</a:t>
            </a:r>
            <a:r>
              <a:rPr lang="es-CL" dirty="0" smtClean="0"/>
              <a:t> </a:t>
            </a:r>
            <a:r>
              <a:rPr lang="es-CL" dirty="0" err="1" smtClean="0"/>
              <a:t>does</a:t>
            </a:r>
            <a:r>
              <a:rPr lang="es-CL" dirty="0" smtClean="0"/>
              <a:t> </a:t>
            </a:r>
            <a:r>
              <a:rPr lang="es-CL" dirty="0" err="1" smtClean="0"/>
              <a:t>not</a:t>
            </a:r>
            <a:r>
              <a:rPr lang="es-CL" dirty="0" smtClean="0"/>
              <a:t> </a:t>
            </a:r>
            <a:r>
              <a:rPr lang="es-CL" dirty="0" err="1" smtClean="0"/>
              <a:t>work</a:t>
            </a:r>
            <a:r>
              <a:rPr lang="es-CL" dirty="0" smtClean="0"/>
              <a:t> as a </a:t>
            </a:r>
            <a:r>
              <a:rPr lang="es-CL" dirty="0" err="1" smtClean="0"/>
              <a:t>mitigation</a:t>
            </a:r>
            <a:r>
              <a:rPr lang="es-CL" dirty="0" smtClean="0"/>
              <a:t> </a:t>
            </a:r>
            <a:r>
              <a:rPr lang="es-CL" dirty="0" err="1" smtClean="0"/>
              <a:t>alternative</a:t>
            </a:r>
            <a:r>
              <a:rPr lang="es-CL" dirty="0" smtClean="0"/>
              <a:t> </a:t>
            </a:r>
            <a:r>
              <a:rPr lang="es-CL" dirty="0" err="1" smtClean="0"/>
              <a:t>for</a:t>
            </a:r>
            <a:r>
              <a:rPr lang="es-CL" dirty="0" smtClean="0"/>
              <a:t> </a:t>
            </a:r>
            <a:r>
              <a:rPr lang="es-CL" dirty="0" err="1" smtClean="0"/>
              <a:t>killer</a:t>
            </a:r>
            <a:r>
              <a:rPr lang="es-CL" dirty="0" smtClean="0"/>
              <a:t> </a:t>
            </a:r>
            <a:r>
              <a:rPr lang="es-CL" dirty="0" err="1" smtClean="0"/>
              <a:t>whales</a:t>
            </a:r>
            <a:r>
              <a:rPr lang="es-CL" dirty="0" smtClean="0"/>
              <a:t>. </a:t>
            </a:r>
            <a:r>
              <a:rPr lang="es-CL" dirty="0" err="1" smtClean="0"/>
              <a:t>Thus</a:t>
            </a:r>
            <a:r>
              <a:rPr lang="es-CL" dirty="0" smtClean="0"/>
              <a:t>, </a:t>
            </a:r>
            <a:r>
              <a:rPr lang="es-CL" dirty="0" err="1"/>
              <a:t>d</a:t>
            </a:r>
            <a:r>
              <a:rPr lang="es-CL" dirty="0" err="1" smtClean="0"/>
              <a:t>uring</a:t>
            </a:r>
            <a:r>
              <a:rPr lang="es-CL" dirty="0" smtClean="0"/>
              <a:t> the </a:t>
            </a:r>
            <a:r>
              <a:rPr lang="es-CL" dirty="0" err="1" smtClean="0"/>
              <a:t>last</a:t>
            </a:r>
            <a:r>
              <a:rPr lang="es-CL" dirty="0" smtClean="0"/>
              <a:t> </a:t>
            </a:r>
            <a:r>
              <a:rPr lang="es-CL" dirty="0" err="1" smtClean="0"/>
              <a:t>years</a:t>
            </a:r>
            <a:r>
              <a:rPr lang="es-CL" dirty="0" smtClean="0"/>
              <a:t>, </a:t>
            </a:r>
            <a:r>
              <a:rPr lang="es-CL" dirty="0" err="1" smtClean="0"/>
              <a:t>interactions</a:t>
            </a:r>
            <a:r>
              <a:rPr lang="es-CL" dirty="0" smtClean="0"/>
              <a:t> in the </a:t>
            </a:r>
            <a:r>
              <a:rPr lang="es-CL" dirty="0" err="1" smtClean="0"/>
              <a:t>Southern</a:t>
            </a:r>
            <a:r>
              <a:rPr lang="es-CL" dirty="0" smtClean="0"/>
              <a:t> Ocean </a:t>
            </a:r>
            <a:r>
              <a:rPr lang="es-CL" dirty="0" err="1" smtClean="0"/>
              <a:t>involve</a:t>
            </a:r>
            <a:r>
              <a:rPr lang="es-CL" dirty="0" smtClean="0"/>
              <a:t> orcas and </a:t>
            </a:r>
            <a:r>
              <a:rPr lang="es-CL" dirty="0" err="1" smtClean="0"/>
              <a:t>not</a:t>
            </a:r>
            <a:r>
              <a:rPr lang="es-CL" dirty="0" smtClean="0"/>
              <a:t> </a:t>
            </a:r>
            <a:r>
              <a:rPr lang="es-CL" dirty="0" err="1" smtClean="0"/>
              <a:t>sperm</a:t>
            </a:r>
            <a:r>
              <a:rPr lang="es-CL" dirty="0" smtClean="0"/>
              <a:t> </a:t>
            </a:r>
            <a:r>
              <a:rPr lang="es-CL" dirty="0" err="1" smtClean="0"/>
              <a:t>whales</a:t>
            </a:r>
            <a:r>
              <a:rPr lang="es-CL" dirty="0" smtClean="0"/>
              <a:t> (</a:t>
            </a:r>
            <a:r>
              <a:rPr lang="es-CL" dirty="0"/>
              <a:t>Clark &amp; </a:t>
            </a:r>
            <a:r>
              <a:rPr lang="es-CL" dirty="0" err="1"/>
              <a:t>Agnew</a:t>
            </a:r>
            <a:r>
              <a:rPr lang="es-CL" dirty="0"/>
              <a:t> 2010, </a:t>
            </a:r>
            <a:r>
              <a:rPr lang="es-CL" dirty="0" err="1"/>
              <a:t>Soffker</a:t>
            </a:r>
            <a:r>
              <a:rPr lang="es-CL" dirty="0"/>
              <a:t> et al. 2015).</a:t>
            </a:r>
          </a:p>
          <a:p>
            <a:pPr algn="just"/>
            <a:endParaRPr lang="es-CL" dirty="0"/>
          </a:p>
        </p:txBody>
      </p:sp>
      <p:sp>
        <p:nvSpPr>
          <p:cNvPr id="3" name="2 CuadroTexto"/>
          <p:cNvSpPr txBox="1"/>
          <p:nvPr/>
        </p:nvSpPr>
        <p:spPr>
          <a:xfrm>
            <a:off x="251520" y="4809926"/>
            <a:ext cx="4032448" cy="923330"/>
          </a:xfrm>
          <a:prstGeom prst="rect">
            <a:avLst/>
          </a:prstGeom>
          <a:noFill/>
        </p:spPr>
        <p:txBody>
          <a:bodyPr wrap="square" rtlCol="0">
            <a:spAutoFit/>
          </a:bodyPr>
          <a:lstStyle/>
          <a:p>
            <a:pPr algn="just"/>
            <a:r>
              <a:rPr lang="es-CL" dirty="0" smtClean="0"/>
              <a:t>In </a:t>
            </a:r>
            <a:r>
              <a:rPr lang="es-CL" dirty="0" err="1" smtClean="0"/>
              <a:t>conclusion</a:t>
            </a:r>
            <a:r>
              <a:rPr lang="es-CL" dirty="0" smtClean="0"/>
              <a:t>, </a:t>
            </a:r>
            <a:r>
              <a:rPr lang="es-CL" dirty="0" err="1"/>
              <a:t>t</a:t>
            </a:r>
            <a:r>
              <a:rPr lang="es-CL" dirty="0" err="1" smtClean="0"/>
              <a:t>here</a:t>
            </a:r>
            <a:r>
              <a:rPr lang="es-CL" dirty="0" smtClean="0"/>
              <a:t> has </a:t>
            </a:r>
            <a:r>
              <a:rPr lang="es-CL" dirty="0" err="1" smtClean="0"/>
              <a:t>been</a:t>
            </a:r>
            <a:r>
              <a:rPr lang="es-CL" dirty="0" smtClean="0"/>
              <a:t> </a:t>
            </a:r>
            <a:r>
              <a:rPr lang="es-CL" dirty="0" err="1" smtClean="0"/>
              <a:t>few</a:t>
            </a:r>
            <a:r>
              <a:rPr lang="es-CL" dirty="0" smtClean="0"/>
              <a:t> </a:t>
            </a:r>
            <a:r>
              <a:rPr lang="es-CL" dirty="0" err="1" smtClean="0"/>
              <a:t>systematic</a:t>
            </a:r>
            <a:r>
              <a:rPr lang="es-CL" dirty="0" smtClean="0"/>
              <a:t> </a:t>
            </a:r>
            <a:r>
              <a:rPr lang="es-CL" dirty="0" err="1" smtClean="0"/>
              <a:t>studies</a:t>
            </a:r>
            <a:r>
              <a:rPr lang="es-CL" dirty="0" smtClean="0"/>
              <a:t> </a:t>
            </a:r>
            <a:r>
              <a:rPr lang="es-CL" dirty="0" err="1" smtClean="0"/>
              <a:t>on</a:t>
            </a:r>
            <a:r>
              <a:rPr lang="es-CL" dirty="0" smtClean="0"/>
              <a:t> </a:t>
            </a:r>
            <a:r>
              <a:rPr lang="es-CL" dirty="0" err="1" smtClean="0"/>
              <a:t>cetaceans</a:t>
            </a:r>
            <a:r>
              <a:rPr lang="es-CL" dirty="0" smtClean="0"/>
              <a:t> and </a:t>
            </a:r>
            <a:r>
              <a:rPr lang="es-CL" dirty="0" err="1" smtClean="0"/>
              <a:t>how</a:t>
            </a:r>
            <a:r>
              <a:rPr lang="es-CL" dirty="0" smtClean="0"/>
              <a:t> </a:t>
            </a:r>
            <a:r>
              <a:rPr lang="es-CL" dirty="0" err="1" smtClean="0"/>
              <a:t>they</a:t>
            </a:r>
            <a:r>
              <a:rPr lang="es-CL" dirty="0" smtClean="0"/>
              <a:t> </a:t>
            </a:r>
            <a:r>
              <a:rPr lang="es-CL" dirty="0" err="1" smtClean="0"/>
              <a:t>interact</a:t>
            </a:r>
            <a:r>
              <a:rPr lang="es-CL" dirty="0" smtClean="0"/>
              <a:t> </a:t>
            </a:r>
            <a:r>
              <a:rPr lang="es-CL" dirty="0" err="1" smtClean="0"/>
              <a:t>with</a:t>
            </a:r>
            <a:r>
              <a:rPr lang="es-CL" dirty="0" smtClean="0"/>
              <a:t> </a:t>
            </a:r>
            <a:r>
              <a:rPr lang="es-CL" dirty="0" err="1" smtClean="0"/>
              <a:t>fisheries</a:t>
            </a:r>
            <a:r>
              <a:rPr lang="es-CL" dirty="0" smtClean="0"/>
              <a:t> in Chile.</a:t>
            </a:r>
            <a:endParaRPr lang="es-CL" dirty="0"/>
          </a:p>
        </p:txBody>
      </p:sp>
      <p:sp>
        <p:nvSpPr>
          <p:cNvPr id="6" name="5 CuadroTexto"/>
          <p:cNvSpPr txBox="1"/>
          <p:nvPr/>
        </p:nvSpPr>
        <p:spPr>
          <a:xfrm>
            <a:off x="4932040" y="6505599"/>
            <a:ext cx="3834680" cy="307777"/>
          </a:xfrm>
          <a:prstGeom prst="rect">
            <a:avLst/>
          </a:prstGeom>
          <a:noFill/>
        </p:spPr>
        <p:txBody>
          <a:bodyPr wrap="square" rtlCol="0">
            <a:spAutoFit/>
          </a:bodyPr>
          <a:lstStyle/>
          <a:p>
            <a:r>
              <a:rPr lang="es-CL" sz="1400" b="1" dirty="0" smtClean="0"/>
              <a:t>Figure 10: </a:t>
            </a:r>
            <a:r>
              <a:rPr lang="es-CL" sz="1400" dirty="0" err="1" smtClean="0"/>
              <a:t>Chilean</a:t>
            </a:r>
            <a:r>
              <a:rPr lang="es-CL" sz="1400" dirty="0" smtClean="0"/>
              <a:t> </a:t>
            </a:r>
            <a:r>
              <a:rPr lang="es-CL" sz="1400" dirty="0" err="1" smtClean="0"/>
              <a:t>longline</a:t>
            </a:r>
            <a:r>
              <a:rPr lang="es-CL" sz="1400" dirty="0" smtClean="0"/>
              <a:t> (Moreno et al. 2008)</a:t>
            </a:r>
            <a:endParaRPr lang="es-CL" sz="1400" dirty="0"/>
          </a:p>
        </p:txBody>
      </p:sp>
      <p:pic>
        <p:nvPicPr>
          <p:cNvPr id="7" name="0 Imagen"/>
          <p:cNvPicPr/>
          <p:nvPr/>
        </p:nvPicPr>
        <p:blipFill rotWithShape="1">
          <a:blip r:embed="rId2">
            <a:extLst>
              <a:ext uri="{28A0092B-C50C-407E-A947-70E740481C1C}">
                <a14:useLocalDpi xmlns:a14="http://schemas.microsoft.com/office/drawing/2010/main" val="0"/>
              </a:ext>
            </a:extLst>
          </a:blip>
          <a:srcRect l="1502" t="2382" r="2140" b="3078"/>
          <a:stretch/>
        </p:blipFill>
        <p:spPr>
          <a:xfrm>
            <a:off x="4283968" y="3501009"/>
            <a:ext cx="4752528" cy="3014462"/>
          </a:xfrm>
          <a:prstGeom prst="rect">
            <a:avLst/>
          </a:prstGeom>
        </p:spPr>
      </p:pic>
    </p:spTree>
    <p:extLst>
      <p:ext uri="{BB962C8B-B14F-4D97-AF65-F5344CB8AC3E}">
        <p14:creationId xmlns:p14="http://schemas.microsoft.com/office/powerpoint/2010/main" val="116517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6592" y="188640"/>
            <a:ext cx="3744416" cy="400110"/>
          </a:xfrm>
          <a:prstGeom prst="rect">
            <a:avLst/>
          </a:prstGeom>
          <a:noFill/>
        </p:spPr>
        <p:txBody>
          <a:bodyPr wrap="square" rtlCol="0">
            <a:spAutoFit/>
          </a:bodyPr>
          <a:lstStyle/>
          <a:p>
            <a:pPr algn="ctr"/>
            <a:r>
              <a:rPr lang="es-CL" sz="2000" b="1" dirty="0" smtClean="0"/>
              <a:t>	</a:t>
            </a:r>
            <a:r>
              <a:rPr lang="es-CL" sz="2000" b="1" dirty="0" err="1" smtClean="0"/>
              <a:t>What</a:t>
            </a:r>
            <a:r>
              <a:rPr lang="es-CL" sz="2000" b="1" dirty="0" smtClean="0"/>
              <a:t> </a:t>
            </a:r>
            <a:r>
              <a:rPr lang="es-CL" sz="2000" b="1" dirty="0" err="1" smtClean="0"/>
              <a:t>we</a:t>
            </a:r>
            <a:r>
              <a:rPr lang="es-CL" sz="2000" b="1" dirty="0" smtClean="0"/>
              <a:t> </a:t>
            </a:r>
            <a:r>
              <a:rPr lang="es-CL" sz="2000" b="1" dirty="0" err="1" smtClean="0"/>
              <a:t>should</a:t>
            </a:r>
            <a:r>
              <a:rPr lang="es-CL" sz="2000" b="1" dirty="0" smtClean="0"/>
              <a:t> </a:t>
            </a:r>
            <a:r>
              <a:rPr lang="es-CL" sz="2000" b="1" dirty="0" err="1" smtClean="0"/>
              <a:t>aim</a:t>
            </a:r>
            <a:r>
              <a:rPr lang="es-CL" sz="2000" b="1" dirty="0" smtClean="0"/>
              <a:t> </a:t>
            </a:r>
            <a:r>
              <a:rPr lang="es-CL" sz="2000" b="1" dirty="0" err="1" smtClean="0"/>
              <a:t>for</a:t>
            </a:r>
            <a:r>
              <a:rPr lang="es-CL" sz="2000" b="1" dirty="0" smtClean="0"/>
              <a:t>: </a:t>
            </a:r>
          </a:p>
        </p:txBody>
      </p:sp>
      <p:sp>
        <p:nvSpPr>
          <p:cNvPr id="6" name="5 Rectángulo"/>
          <p:cNvSpPr/>
          <p:nvPr/>
        </p:nvSpPr>
        <p:spPr>
          <a:xfrm>
            <a:off x="187800" y="692696"/>
            <a:ext cx="8640960" cy="3539430"/>
          </a:xfrm>
          <a:prstGeom prst="rect">
            <a:avLst/>
          </a:prstGeom>
        </p:spPr>
        <p:txBody>
          <a:bodyPr wrap="square">
            <a:spAutoFit/>
          </a:bodyPr>
          <a:lstStyle/>
          <a:p>
            <a:pPr algn="just"/>
            <a:r>
              <a:rPr lang="en-US" sz="1600" dirty="0" smtClean="0"/>
              <a:t>Considering that our knowledge is scarce, we have started studying the ecology and dynamics of cetaceans interacting with the Patagonian </a:t>
            </a:r>
            <a:r>
              <a:rPr lang="en-US" sz="1600" dirty="0" err="1" smtClean="0"/>
              <a:t>toothfish</a:t>
            </a:r>
            <a:r>
              <a:rPr lang="en-US" sz="1600" dirty="0" smtClean="0"/>
              <a:t> fisheries in an alliance with the fishing industry, in order to understand the cetacean predation patterns off Southern Chile; which in the future will help to diminish these interactions. In this Science-Fishing Industry alliance, the data collection has been taken to address: </a:t>
            </a:r>
          </a:p>
          <a:p>
            <a:pPr marL="285750" lvl="0" indent="-285750" algn="just">
              <a:buFontTx/>
              <a:buChar char="-"/>
            </a:pPr>
            <a:r>
              <a:rPr lang="en-US" sz="1600" dirty="0" smtClean="0"/>
              <a:t>Evaluating the killer whale and/or sperm whale depredation rate, through the record on fish remains in long lines. </a:t>
            </a:r>
          </a:p>
          <a:p>
            <a:pPr marL="285750" lvl="0" indent="-285750" algn="just">
              <a:buFontTx/>
              <a:buChar char="-"/>
            </a:pPr>
            <a:r>
              <a:rPr lang="en-US" sz="1600" dirty="0" smtClean="0"/>
              <a:t>Developing research on spatial and temporal distribution of interactions.</a:t>
            </a:r>
          </a:p>
          <a:p>
            <a:pPr marL="285750" lvl="0" indent="-285750" algn="just">
              <a:buFontTx/>
              <a:buChar char="-"/>
            </a:pPr>
            <a:r>
              <a:rPr lang="en-US" sz="1600" dirty="0" smtClean="0"/>
              <a:t>Photo-ID of the individuals depredating on the Patagonian </a:t>
            </a:r>
            <a:r>
              <a:rPr lang="en-US" sz="1600" dirty="0" err="1" smtClean="0"/>
              <a:t>toothfish</a:t>
            </a:r>
            <a:r>
              <a:rPr lang="en-US" sz="1600" dirty="0" smtClean="0"/>
              <a:t> fisheries.</a:t>
            </a:r>
          </a:p>
          <a:p>
            <a:pPr algn="just"/>
            <a:r>
              <a:rPr lang="en-US" sz="1600" dirty="0" smtClean="0"/>
              <a:t> </a:t>
            </a:r>
          </a:p>
          <a:p>
            <a:pPr algn="just"/>
            <a:r>
              <a:rPr lang="en-US" sz="1600" b="1" dirty="0" smtClean="0"/>
              <a:t>For the near future:</a:t>
            </a:r>
          </a:p>
          <a:p>
            <a:pPr algn="just"/>
            <a:r>
              <a:rPr lang="en-US" sz="1600" dirty="0" smtClean="0"/>
              <a:t> - Study vocalizations and acoustic environment in the fishing grounds.</a:t>
            </a:r>
          </a:p>
          <a:p>
            <a:pPr lvl="0" algn="just"/>
            <a:r>
              <a:rPr lang="en-US" sz="1600" dirty="0" smtClean="0"/>
              <a:t>- Research on diet using Carbon and Nitrogen stable isotopes.</a:t>
            </a:r>
          </a:p>
          <a:p>
            <a:pPr lvl="0" algn="just"/>
            <a:r>
              <a:rPr lang="en-US" sz="1600" dirty="0" smtClean="0"/>
              <a:t>- Research on movements using satellite telemetry. </a:t>
            </a:r>
            <a:endParaRPr lang="en-US" sz="1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51" t="38915" r="45174" b="19225"/>
          <a:stretch/>
        </p:blipFill>
        <p:spPr bwMode="auto">
          <a:xfrm>
            <a:off x="200414" y="4293096"/>
            <a:ext cx="4344583" cy="223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16" t="40878" r="49067" b="24106"/>
          <a:stretch/>
        </p:blipFill>
        <p:spPr bwMode="auto">
          <a:xfrm>
            <a:off x="4722467" y="4293096"/>
            <a:ext cx="4129903" cy="220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611560" y="6532820"/>
            <a:ext cx="3528392" cy="307777"/>
          </a:xfrm>
          <a:prstGeom prst="rect">
            <a:avLst/>
          </a:prstGeom>
          <a:noFill/>
        </p:spPr>
        <p:txBody>
          <a:bodyPr wrap="square" rtlCol="0">
            <a:spAutoFit/>
          </a:bodyPr>
          <a:lstStyle/>
          <a:p>
            <a:r>
              <a:rPr lang="es-CL" sz="1400" b="1" dirty="0" smtClean="0"/>
              <a:t>Figure 11: </a:t>
            </a:r>
            <a:r>
              <a:rPr lang="es-CL" sz="1400" dirty="0" smtClean="0"/>
              <a:t>Cabo de Hornos </a:t>
            </a:r>
            <a:r>
              <a:rPr lang="es-CL" sz="1400" dirty="0" err="1" smtClean="0"/>
              <a:t>Research</a:t>
            </a:r>
            <a:r>
              <a:rPr lang="es-CL" sz="1400" dirty="0" smtClean="0"/>
              <a:t> </a:t>
            </a:r>
            <a:r>
              <a:rPr lang="es-CL" sz="1400" dirty="0" err="1" smtClean="0"/>
              <a:t>Vessel</a:t>
            </a:r>
            <a:r>
              <a:rPr lang="es-CL" sz="1400" dirty="0" smtClean="0"/>
              <a:t>.</a:t>
            </a:r>
            <a:endParaRPr lang="es-CL" sz="1400" dirty="0"/>
          </a:p>
        </p:txBody>
      </p:sp>
      <p:sp>
        <p:nvSpPr>
          <p:cNvPr id="3" name="2 CuadroTexto"/>
          <p:cNvSpPr txBox="1"/>
          <p:nvPr/>
        </p:nvSpPr>
        <p:spPr>
          <a:xfrm>
            <a:off x="5436096" y="6505599"/>
            <a:ext cx="3528392" cy="307777"/>
          </a:xfrm>
          <a:prstGeom prst="rect">
            <a:avLst/>
          </a:prstGeom>
          <a:noFill/>
        </p:spPr>
        <p:txBody>
          <a:bodyPr wrap="square" rtlCol="0">
            <a:spAutoFit/>
          </a:bodyPr>
          <a:lstStyle/>
          <a:p>
            <a:r>
              <a:rPr lang="es-CL" sz="1400" b="1" dirty="0" smtClean="0"/>
              <a:t>Figure 12: </a:t>
            </a:r>
            <a:r>
              <a:rPr lang="es-CL" sz="1400" dirty="0" err="1" smtClean="0"/>
              <a:t>Globalpesca</a:t>
            </a:r>
            <a:r>
              <a:rPr lang="es-CL" sz="1400" dirty="0" smtClean="0"/>
              <a:t> </a:t>
            </a:r>
            <a:r>
              <a:rPr lang="es-CL" sz="1400" dirty="0" err="1" smtClean="0"/>
              <a:t>fishing</a:t>
            </a:r>
            <a:r>
              <a:rPr lang="es-CL" sz="1400" dirty="0" smtClean="0"/>
              <a:t> </a:t>
            </a:r>
            <a:r>
              <a:rPr lang="es-CL" sz="1400" dirty="0" err="1" smtClean="0"/>
              <a:t>vessel</a:t>
            </a:r>
            <a:r>
              <a:rPr lang="es-CL" sz="1400" dirty="0" smtClean="0"/>
              <a:t>.</a:t>
            </a:r>
            <a:endParaRPr lang="es-CL" sz="1400" dirty="0"/>
          </a:p>
        </p:txBody>
      </p:sp>
    </p:spTree>
    <p:extLst>
      <p:ext uri="{BB962C8B-B14F-4D97-AF65-F5344CB8AC3E}">
        <p14:creationId xmlns:p14="http://schemas.microsoft.com/office/powerpoint/2010/main" val="169117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04664"/>
            <a:ext cx="8352928" cy="400110"/>
          </a:xfrm>
          <a:prstGeom prst="rect">
            <a:avLst/>
          </a:prstGeom>
          <a:noFill/>
        </p:spPr>
        <p:txBody>
          <a:bodyPr wrap="square" rtlCol="0">
            <a:spAutoFit/>
          </a:bodyPr>
          <a:lstStyle/>
          <a:p>
            <a:r>
              <a:rPr lang="es-CL" sz="2000" b="1" dirty="0" err="1" smtClean="0"/>
              <a:t>Acknowledgements</a:t>
            </a:r>
            <a:r>
              <a:rPr lang="es-CL" sz="2000" b="1" dirty="0" smtClean="0"/>
              <a:t> </a:t>
            </a:r>
            <a:endParaRPr lang="es-CL" sz="2000" b="1" dirty="0"/>
          </a:p>
        </p:txBody>
      </p:sp>
      <p:sp>
        <p:nvSpPr>
          <p:cNvPr id="6" name="5 CuadroTexto"/>
          <p:cNvSpPr txBox="1"/>
          <p:nvPr/>
        </p:nvSpPr>
        <p:spPr>
          <a:xfrm>
            <a:off x="323528" y="1052736"/>
            <a:ext cx="8496944" cy="923330"/>
          </a:xfrm>
          <a:prstGeom prst="rect">
            <a:avLst/>
          </a:prstGeom>
          <a:noFill/>
        </p:spPr>
        <p:txBody>
          <a:bodyPr wrap="square" rtlCol="0">
            <a:spAutoFit/>
          </a:bodyPr>
          <a:lstStyle/>
          <a:p>
            <a:pPr algn="just"/>
            <a:r>
              <a:rPr lang="en-US" dirty="0" smtClean="0"/>
              <a:t>Authors would like to thank their respective Institutions for their support in the confection of this presentation, as well as the Organizers of this event, specially Mr. Eduardo Infante for his cordial invitation.               </a:t>
            </a:r>
            <a:r>
              <a:rPr lang="en-US" b="1" dirty="0" smtClean="0"/>
              <a:t>Thank you very much. </a:t>
            </a:r>
            <a:endParaRPr lang="en-US" b="1"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2204864"/>
            <a:ext cx="1124744" cy="1124744"/>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2276872"/>
            <a:ext cx="1080120" cy="1134126"/>
          </a:xfrm>
          <a:prstGeom prst="rect">
            <a:avLst/>
          </a:prstGeom>
        </p:spPr>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79" t="17685" r="36579" b="34315"/>
          <a:stretch/>
        </p:blipFill>
        <p:spPr bwMode="auto">
          <a:xfrm>
            <a:off x="6300192" y="2204864"/>
            <a:ext cx="1153927" cy="116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6730441" y="6288092"/>
            <a:ext cx="2090031" cy="369332"/>
          </a:xfrm>
          <a:prstGeom prst="rect">
            <a:avLst/>
          </a:prstGeom>
          <a:noFill/>
        </p:spPr>
        <p:txBody>
          <a:bodyPr wrap="square" rtlCol="0">
            <a:spAutoFit/>
          </a:bodyPr>
          <a:lstStyle/>
          <a:p>
            <a:r>
              <a:rPr lang="es-CL" b="1" dirty="0" smtClean="0"/>
              <a:t>Punta Arenas, Chile</a:t>
            </a:r>
            <a:endParaRPr lang="es-CL" b="1" dirty="0"/>
          </a:p>
        </p:txBody>
      </p:sp>
      <p:pic>
        <p:nvPicPr>
          <p:cNvPr id="11" name="1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868" y="3717032"/>
            <a:ext cx="4576229" cy="2880320"/>
          </a:xfrm>
          <a:prstGeom prst="rect">
            <a:avLst/>
          </a:prstGeom>
        </p:spPr>
      </p:pic>
      <p:sp>
        <p:nvSpPr>
          <p:cNvPr id="12" name="11 CuadroTexto"/>
          <p:cNvSpPr txBox="1"/>
          <p:nvPr/>
        </p:nvSpPr>
        <p:spPr>
          <a:xfrm>
            <a:off x="2835579" y="6597352"/>
            <a:ext cx="2592288" cy="276999"/>
          </a:xfrm>
          <a:prstGeom prst="rect">
            <a:avLst/>
          </a:prstGeom>
          <a:noFill/>
        </p:spPr>
        <p:txBody>
          <a:bodyPr wrap="square" rtlCol="0">
            <a:spAutoFit/>
          </a:bodyPr>
          <a:lstStyle/>
          <a:p>
            <a:r>
              <a:rPr lang="es-CL" sz="1200" dirty="0" err="1" smtClean="0"/>
              <a:t>Photo</a:t>
            </a:r>
            <a:r>
              <a:rPr lang="es-CL" sz="1200" dirty="0" smtClean="0"/>
              <a:t> </a:t>
            </a:r>
            <a:r>
              <a:rPr lang="es-CL" sz="1200" dirty="0" err="1" smtClean="0"/>
              <a:t>credit</a:t>
            </a:r>
            <a:r>
              <a:rPr lang="es-CL" sz="1200" dirty="0" smtClean="0"/>
              <a:t>: Jorge Acevedo</a:t>
            </a:r>
            <a:endParaRPr lang="es-CL" sz="1200" dirty="0"/>
          </a:p>
        </p:txBody>
      </p:sp>
    </p:spTree>
    <p:extLst>
      <p:ext uri="{BB962C8B-B14F-4D97-AF65-F5344CB8AC3E}">
        <p14:creationId xmlns:p14="http://schemas.microsoft.com/office/powerpoint/2010/main" val="800645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rotWithShape="1">
          <a:blip r:embed="rId2">
            <a:extLst>
              <a:ext uri="{28A0092B-C50C-407E-A947-70E740481C1C}">
                <a14:useLocalDpi xmlns:a14="http://schemas.microsoft.com/office/drawing/2010/main" val="0"/>
              </a:ext>
            </a:extLst>
          </a:blip>
          <a:srcRect t="13841"/>
          <a:stretch/>
        </p:blipFill>
        <p:spPr bwMode="auto">
          <a:xfrm>
            <a:off x="539552" y="980728"/>
            <a:ext cx="7704856" cy="3312368"/>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243085" y="4293096"/>
            <a:ext cx="8865419" cy="276999"/>
          </a:xfrm>
          <a:prstGeom prst="rect">
            <a:avLst/>
          </a:prstGeom>
        </p:spPr>
        <p:txBody>
          <a:bodyPr wrap="square">
            <a:spAutoFit/>
          </a:bodyPr>
          <a:lstStyle/>
          <a:p>
            <a:pPr algn="ctr"/>
            <a:r>
              <a:rPr lang="es-CL" sz="1200" b="1" dirty="0" smtClean="0"/>
              <a:t>Figure 14 : </a:t>
            </a:r>
            <a:r>
              <a:rPr lang="es-CL" sz="1200" dirty="0" err="1" smtClean="0"/>
              <a:t>Annual</a:t>
            </a:r>
            <a:r>
              <a:rPr lang="es-CL" sz="1200" dirty="0" smtClean="0"/>
              <a:t> </a:t>
            </a:r>
            <a:r>
              <a:rPr lang="es-CL" sz="1200" dirty="0" err="1" smtClean="0"/>
              <a:t>Patagonian</a:t>
            </a:r>
            <a:r>
              <a:rPr lang="es-CL" sz="1200" dirty="0" smtClean="0"/>
              <a:t> </a:t>
            </a:r>
            <a:r>
              <a:rPr lang="es-CL" sz="1200" dirty="0" err="1" smtClean="0"/>
              <a:t>toothfish</a:t>
            </a:r>
            <a:r>
              <a:rPr lang="es-CL" sz="1200" dirty="0" smtClean="0"/>
              <a:t> (</a:t>
            </a:r>
            <a:r>
              <a:rPr lang="es-CL" sz="1200" i="1" dirty="0" err="1"/>
              <a:t>Dissostichus</a:t>
            </a:r>
            <a:r>
              <a:rPr lang="es-CL" sz="1200" i="1" dirty="0"/>
              <a:t> </a:t>
            </a:r>
            <a:r>
              <a:rPr lang="es-CL" sz="1200" i="1" dirty="0" err="1"/>
              <a:t>eleginoides</a:t>
            </a:r>
            <a:r>
              <a:rPr lang="es-CL" sz="1200" dirty="0" smtClean="0"/>
              <a:t>) </a:t>
            </a:r>
            <a:r>
              <a:rPr lang="es-CL" sz="1200" dirty="0" err="1" smtClean="0"/>
              <a:t>landing</a:t>
            </a:r>
            <a:r>
              <a:rPr lang="es-CL" sz="1200" dirty="0" smtClean="0"/>
              <a:t> in Chile. </a:t>
            </a:r>
            <a:r>
              <a:rPr lang="es-CL" sz="1200" dirty="0" err="1" smtClean="0"/>
              <a:t>Taken</a:t>
            </a:r>
            <a:r>
              <a:rPr lang="es-CL" sz="1200" dirty="0" smtClean="0"/>
              <a:t> and </a:t>
            </a:r>
            <a:r>
              <a:rPr lang="es-CL" sz="1200" dirty="0" err="1" smtClean="0"/>
              <a:t>modified</a:t>
            </a:r>
            <a:r>
              <a:rPr lang="es-CL" sz="1200" dirty="0" smtClean="0"/>
              <a:t> </a:t>
            </a:r>
            <a:r>
              <a:rPr lang="es-CL" sz="1200" dirty="0" err="1" smtClean="0"/>
              <a:t>from</a:t>
            </a:r>
            <a:r>
              <a:rPr lang="es-CL" sz="1200" dirty="0" smtClean="0"/>
              <a:t> Arana (2008).</a:t>
            </a:r>
            <a:endParaRPr lang="es-CL" sz="1200" dirty="0"/>
          </a:p>
        </p:txBody>
      </p:sp>
      <p:cxnSp>
        <p:nvCxnSpPr>
          <p:cNvPr id="3" name="2 Conector recto"/>
          <p:cNvCxnSpPr/>
          <p:nvPr/>
        </p:nvCxnSpPr>
        <p:spPr>
          <a:xfrm flipV="1">
            <a:off x="6876256" y="2564904"/>
            <a:ext cx="0" cy="16561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243085" y="4941168"/>
            <a:ext cx="8577387" cy="1477328"/>
          </a:xfrm>
          <a:prstGeom prst="rect">
            <a:avLst/>
          </a:prstGeom>
          <a:noFill/>
        </p:spPr>
        <p:txBody>
          <a:bodyPr wrap="square" rtlCol="0">
            <a:spAutoFit/>
          </a:bodyPr>
          <a:lstStyle/>
          <a:p>
            <a:pPr algn="just"/>
            <a:r>
              <a:rPr lang="en-US" b="1" dirty="0" smtClean="0"/>
              <a:t>Question: </a:t>
            </a:r>
            <a:r>
              <a:rPr lang="en-US" dirty="0" smtClean="0"/>
              <a:t>Looking at the obvious decline since the beginning of 2000 as shown in Arana (2008), we ask, is it not near to its collapse? Therefore, is it time for a recess and the opportunity to start with a Management Plan based on multidisciplinary research efforts? That is to say, together: Universities, Research Institutions, Fisheries, Fishery Services, Government; we must make a great effort to amend this situation.</a:t>
            </a:r>
            <a:endParaRPr lang="en-US" dirty="0"/>
          </a:p>
        </p:txBody>
      </p:sp>
      <p:sp>
        <p:nvSpPr>
          <p:cNvPr id="7" name="6 Rectángulo"/>
          <p:cNvSpPr/>
          <p:nvPr/>
        </p:nvSpPr>
        <p:spPr>
          <a:xfrm>
            <a:off x="243085" y="4941168"/>
            <a:ext cx="8649395" cy="14773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CuadroTexto"/>
          <p:cNvSpPr txBox="1"/>
          <p:nvPr/>
        </p:nvSpPr>
        <p:spPr>
          <a:xfrm>
            <a:off x="1619672" y="436602"/>
            <a:ext cx="6048672" cy="400110"/>
          </a:xfrm>
          <a:prstGeom prst="rect">
            <a:avLst/>
          </a:prstGeom>
          <a:noFill/>
        </p:spPr>
        <p:txBody>
          <a:bodyPr wrap="square" rtlCol="0">
            <a:spAutoFit/>
          </a:bodyPr>
          <a:lstStyle/>
          <a:p>
            <a:pPr algn="ctr"/>
            <a:r>
              <a:rPr lang="es-CL" sz="2000" b="1" dirty="0" err="1" smtClean="0"/>
              <a:t>Researchers</a:t>
            </a:r>
            <a:r>
              <a:rPr lang="es-CL" sz="2000" b="1" dirty="0" smtClean="0"/>
              <a:t> </a:t>
            </a:r>
            <a:r>
              <a:rPr lang="es-CL" sz="2000" b="1" dirty="0" err="1"/>
              <a:t>c</a:t>
            </a:r>
            <a:r>
              <a:rPr lang="es-CL" sz="2000" b="1" dirty="0" err="1" smtClean="0"/>
              <a:t>oncern</a:t>
            </a:r>
            <a:endParaRPr lang="es-CL" sz="2000" b="1" dirty="0"/>
          </a:p>
        </p:txBody>
      </p:sp>
    </p:spTree>
    <p:extLst>
      <p:ext uri="{BB962C8B-B14F-4D97-AF65-F5344CB8AC3E}">
        <p14:creationId xmlns:p14="http://schemas.microsoft.com/office/powerpoint/2010/main" val="233780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508610"/>
            <a:ext cx="8208912" cy="400110"/>
          </a:xfrm>
          <a:prstGeom prst="rect">
            <a:avLst/>
          </a:prstGeom>
          <a:noFill/>
        </p:spPr>
        <p:txBody>
          <a:bodyPr wrap="square" rtlCol="0">
            <a:spAutoFit/>
          </a:bodyPr>
          <a:lstStyle/>
          <a:p>
            <a:r>
              <a:rPr lang="es-CL" sz="2000" b="1" dirty="0" err="1" smtClean="0"/>
              <a:t>Cetaceans</a:t>
            </a:r>
            <a:r>
              <a:rPr lang="es-CL" sz="2000" b="1" dirty="0" smtClean="0"/>
              <a:t> in </a:t>
            </a:r>
            <a:r>
              <a:rPr lang="es-CL" sz="2000" b="1" dirty="0" err="1" smtClean="0"/>
              <a:t>Chilean</a:t>
            </a:r>
            <a:r>
              <a:rPr lang="es-CL" sz="2000" b="1" dirty="0" smtClean="0"/>
              <a:t> Patagonia </a:t>
            </a:r>
            <a:r>
              <a:rPr lang="es-CL" sz="2000" b="1" dirty="0" err="1" smtClean="0"/>
              <a:t>waters</a:t>
            </a:r>
            <a:endParaRPr lang="es-CL" sz="2000" b="1" dirty="0"/>
          </a:p>
        </p:txBody>
      </p:sp>
      <p:sp>
        <p:nvSpPr>
          <p:cNvPr id="5" name="4 CuadroTexto"/>
          <p:cNvSpPr txBox="1"/>
          <p:nvPr/>
        </p:nvSpPr>
        <p:spPr>
          <a:xfrm>
            <a:off x="179512" y="1231592"/>
            <a:ext cx="8820472" cy="1477328"/>
          </a:xfrm>
          <a:prstGeom prst="rect">
            <a:avLst/>
          </a:prstGeom>
          <a:noFill/>
        </p:spPr>
        <p:txBody>
          <a:bodyPr wrap="square" rtlCol="0">
            <a:spAutoFit/>
          </a:bodyPr>
          <a:lstStyle/>
          <a:p>
            <a:pPr algn="just"/>
            <a:r>
              <a:rPr lang="en-US" dirty="0" smtClean="0"/>
              <a:t>In Chilean Patagonia waters 29 out of the 42  cetacean species from Chile have been registered, as shown in Table 1. From those, </a:t>
            </a:r>
            <a:r>
              <a:rPr lang="en-US" dirty="0" smtClean="0"/>
              <a:t>21 (72%) </a:t>
            </a:r>
            <a:r>
              <a:rPr lang="en-US" dirty="0" smtClean="0"/>
              <a:t>belong to the suborder </a:t>
            </a:r>
            <a:r>
              <a:rPr lang="en-US" dirty="0" err="1" smtClean="0"/>
              <a:t>Odontoceti</a:t>
            </a:r>
            <a:r>
              <a:rPr lang="en-US" dirty="0" smtClean="0"/>
              <a:t>, and </a:t>
            </a:r>
            <a:r>
              <a:rPr lang="en-US" dirty="0" smtClean="0"/>
              <a:t>28% </a:t>
            </a:r>
            <a:r>
              <a:rPr lang="en-US" dirty="0" smtClean="0"/>
              <a:t>to the suborder </a:t>
            </a:r>
            <a:r>
              <a:rPr lang="en-US" dirty="0" err="1" smtClean="0"/>
              <a:t>Mysticeti</a:t>
            </a:r>
            <a:r>
              <a:rPr lang="en-US" dirty="0" smtClean="0"/>
              <a:t>. However, only three species have been registered interacting with the Patagonian </a:t>
            </a:r>
            <a:r>
              <a:rPr lang="en-US" dirty="0" err="1" smtClean="0"/>
              <a:t>toothfish</a:t>
            </a:r>
            <a:r>
              <a:rPr lang="en-US" dirty="0" smtClean="0"/>
              <a:t> (</a:t>
            </a:r>
            <a:r>
              <a:rPr lang="en-US" i="1" dirty="0" err="1" smtClean="0"/>
              <a:t>Dissostichus</a:t>
            </a:r>
            <a:r>
              <a:rPr lang="en-US" i="1" dirty="0" smtClean="0"/>
              <a:t> </a:t>
            </a:r>
            <a:r>
              <a:rPr lang="en-US" i="1" dirty="0" err="1" smtClean="0"/>
              <a:t>eleginoides</a:t>
            </a:r>
            <a:r>
              <a:rPr lang="en-US" dirty="0" smtClean="0"/>
              <a:t>) longline fisheries are: </a:t>
            </a:r>
            <a:r>
              <a:rPr lang="en-US" i="1" dirty="0" err="1" smtClean="0"/>
              <a:t>Orcinus</a:t>
            </a:r>
            <a:r>
              <a:rPr lang="en-US" i="1" dirty="0" smtClean="0"/>
              <a:t> orca</a:t>
            </a:r>
            <a:r>
              <a:rPr lang="en-US" dirty="0" smtClean="0"/>
              <a:t>, </a:t>
            </a:r>
            <a:r>
              <a:rPr lang="en-US" i="1" dirty="0" err="1" smtClean="0"/>
              <a:t>Physeter</a:t>
            </a:r>
            <a:r>
              <a:rPr lang="en-US" i="1" dirty="0" smtClean="0"/>
              <a:t> </a:t>
            </a:r>
            <a:r>
              <a:rPr lang="en-US" i="1" dirty="0" err="1" smtClean="0"/>
              <a:t>macrocephalus</a:t>
            </a:r>
            <a:r>
              <a:rPr lang="en-US" i="1" dirty="0" smtClean="0"/>
              <a:t> </a:t>
            </a:r>
            <a:r>
              <a:rPr lang="en-US" dirty="0" smtClean="0"/>
              <a:t>and </a:t>
            </a:r>
            <a:r>
              <a:rPr lang="en-US" i="1" dirty="0" err="1" smtClean="0"/>
              <a:t>Globicephala</a:t>
            </a:r>
            <a:r>
              <a:rPr lang="en-US" i="1" dirty="0" smtClean="0"/>
              <a:t> </a:t>
            </a:r>
            <a:r>
              <a:rPr lang="en-US" i="1" dirty="0" err="1" smtClean="0"/>
              <a:t>melas</a:t>
            </a:r>
            <a:r>
              <a:rPr lang="en-US" dirty="0" smtClean="0"/>
              <a: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82" t="34871" r="39992" b="38023"/>
          <a:stretch/>
        </p:blipFill>
        <p:spPr bwMode="auto">
          <a:xfrm>
            <a:off x="2987824" y="3308797"/>
            <a:ext cx="2955966" cy="1919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24" t="32527" r="48352" b="24110"/>
          <a:stretch/>
        </p:blipFill>
        <p:spPr bwMode="auto">
          <a:xfrm>
            <a:off x="6012160" y="3308797"/>
            <a:ext cx="2987824" cy="190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611560" y="5229200"/>
            <a:ext cx="2232248" cy="307777"/>
          </a:xfrm>
          <a:prstGeom prst="rect">
            <a:avLst/>
          </a:prstGeom>
          <a:noFill/>
        </p:spPr>
        <p:txBody>
          <a:bodyPr wrap="square" rtlCol="0">
            <a:spAutoFit/>
          </a:bodyPr>
          <a:lstStyle/>
          <a:p>
            <a:r>
              <a:rPr lang="es-CL" sz="1400" b="1" dirty="0" smtClean="0"/>
              <a:t>Figure 3: </a:t>
            </a:r>
            <a:r>
              <a:rPr lang="es-CL" sz="1400" i="1" dirty="0" err="1" smtClean="0"/>
              <a:t>Orcinus</a:t>
            </a:r>
            <a:r>
              <a:rPr lang="es-CL" sz="1400" i="1" dirty="0" smtClean="0"/>
              <a:t> orca</a:t>
            </a:r>
            <a:endParaRPr lang="es-CL" sz="1400" i="1" dirty="0"/>
          </a:p>
        </p:txBody>
      </p:sp>
      <p:sp>
        <p:nvSpPr>
          <p:cNvPr id="8" name="7 CuadroTexto"/>
          <p:cNvSpPr txBox="1"/>
          <p:nvPr/>
        </p:nvSpPr>
        <p:spPr>
          <a:xfrm>
            <a:off x="3162066" y="5229200"/>
            <a:ext cx="3786198" cy="307777"/>
          </a:xfrm>
          <a:prstGeom prst="rect">
            <a:avLst/>
          </a:prstGeom>
          <a:noFill/>
        </p:spPr>
        <p:txBody>
          <a:bodyPr wrap="square" rtlCol="0">
            <a:spAutoFit/>
          </a:bodyPr>
          <a:lstStyle/>
          <a:p>
            <a:r>
              <a:rPr lang="es-CL" sz="1400" b="1" dirty="0" smtClean="0"/>
              <a:t>Figure 4: </a:t>
            </a:r>
            <a:r>
              <a:rPr lang="es-CL" sz="1400" i="1" dirty="0" err="1" smtClean="0"/>
              <a:t>Physeter</a:t>
            </a:r>
            <a:r>
              <a:rPr lang="es-CL" sz="1400" i="1" dirty="0" smtClean="0"/>
              <a:t> </a:t>
            </a:r>
            <a:r>
              <a:rPr lang="es-CL" sz="1400" i="1" dirty="0" err="1" smtClean="0"/>
              <a:t>macrocephalus</a:t>
            </a:r>
            <a:endParaRPr lang="es-CL" sz="1400" i="1" dirty="0"/>
          </a:p>
        </p:txBody>
      </p:sp>
      <p:sp>
        <p:nvSpPr>
          <p:cNvPr id="9" name="8 CuadroTexto"/>
          <p:cNvSpPr txBox="1"/>
          <p:nvPr/>
        </p:nvSpPr>
        <p:spPr>
          <a:xfrm>
            <a:off x="6423317" y="5209455"/>
            <a:ext cx="2325147" cy="307777"/>
          </a:xfrm>
          <a:prstGeom prst="rect">
            <a:avLst/>
          </a:prstGeom>
          <a:noFill/>
        </p:spPr>
        <p:txBody>
          <a:bodyPr wrap="square" rtlCol="0">
            <a:spAutoFit/>
          </a:bodyPr>
          <a:lstStyle/>
          <a:p>
            <a:r>
              <a:rPr lang="es-CL" sz="1400" b="1" dirty="0" smtClean="0"/>
              <a:t>Figure 5: </a:t>
            </a:r>
            <a:r>
              <a:rPr lang="es-CL" sz="1400" i="1" dirty="0" err="1" smtClean="0"/>
              <a:t>Globicephala</a:t>
            </a:r>
            <a:r>
              <a:rPr lang="es-CL" sz="1400" i="1" dirty="0" smtClean="0"/>
              <a:t> </a:t>
            </a:r>
            <a:r>
              <a:rPr lang="es-CL" sz="1400" i="1" dirty="0" err="1" smtClean="0"/>
              <a:t>melas</a:t>
            </a:r>
            <a:endParaRPr lang="es-CL" sz="1400" i="1" dirty="0"/>
          </a:p>
        </p:txBody>
      </p:sp>
      <p:pic>
        <p:nvPicPr>
          <p:cNvPr id="10" name="9 Imagen"/>
          <p:cNvPicPr>
            <a:picLocks noChangeAspect="1"/>
          </p:cNvPicPr>
          <p:nvPr/>
        </p:nvPicPr>
        <p:blipFill rotWithShape="1">
          <a:blip r:embed="rId4" cstate="print">
            <a:extLst>
              <a:ext uri="{28A0092B-C50C-407E-A947-70E740481C1C}">
                <a14:useLocalDpi xmlns:a14="http://schemas.microsoft.com/office/drawing/2010/main" val="0"/>
              </a:ext>
            </a:extLst>
          </a:blip>
          <a:srcRect r="2911"/>
          <a:stretch/>
        </p:blipFill>
        <p:spPr>
          <a:xfrm>
            <a:off x="73605" y="3308797"/>
            <a:ext cx="2842211" cy="1920403"/>
          </a:xfrm>
          <a:prstGeom prst="rect">
            <a:avLst/>
          </a:prstGeom>
        </p:spPr>
      </p:pic>
    </p:spTree>
    <p:extLst>
      <p:ext uri="{BB962C8B-B14F-4D97-AF65-F5344CB8AC3E}">
        <p14:creationId xmlns:p14="http://schemas.microsoft.com/office/powerpoint/2010/main" val="1072363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CuadroTexto"/>
          <p:cNvSpPr txBox="1"/>
          <p:nvPr/>
        </p:nvSpPr>
        <p:spPr>
          <a:xfrm>
            <a:off x="395536" y="404664"/>
            <a:ext cx="8424936" cy="400110"/>
          </a:xfrm>
          <a:prstGeom prst="rect">
            <a:avLst/>
          </a:prstGeom>
          <a:noFill/>
        </p:spPr>
        <p:txBody>
          <a:bodyPr wrap="square" rtlCol="0">
            <a:spAutoFit/>
          </a:bodyPr>
          <a:lstStyle/>
          <a:p>
            <a:r>
              <a:rPr lang="es-CL" sz="2000" b="1" dirty="0" err="1" smtClean="0"/>
              <a:t>Table</a:t>
            </a:r>
            <a:r>
              <a:rPr lang="es-CL" sz="2000" b="1" dirty="0" smtClean="0"/>
              <a:t> 1: </a:t>
            </a:r>
            <a:r>
              <a:rPr lang="es-CL" sz="2000" b="1" dirty="0" err="1" smtClean="0"/>
              <a:t>Cetacean</a:t>
            </a:r>
            <a:r>
              <a:rPr lang="es-CL" sz="2000" b="1" dirty="0" smtClean="0"/>
              <a:t> </a:t>
            </a:r>
            <a:r>
              <a:rPr lang="es-CL" sz="2000" b="1" dirty="0" err="1" smtClean="0"/>
              <a:t>species</a:t>
            </a:r>
            <a:r>
              <a:rPr lang="es-CL" sz="2000" b="1" dirty="0" smtClean="0"/>
              <a:t> </a:t>
            </a:r>
            <a:r>
              <a:rPr lang="es-CL" sz="2000" b="1" dirty="0" err="1" smtClean="0"/>
              <a:t>recorded</a:t>
            </a:r>
            <a:r>
              <a:rPr lang="es-CL" sz="2000" b="1" dirty="0" smtClean="0"/>
              <a:t> in </a:t>
            </a:r>
            <a:r>
              <a:rPr lang="es-CL" sz="2000" b="1" dirty="0" err="1" smtClean="0"/>
              <a:t>Chilean</a:t>
            </a:r>
            <a:r>
              <a:rPr lang="es-CL" sz="2000" b="1" dirty="0" smtClean="0"/>
              <a:t> Patagonia </a:t>
            </a:r>
            <a:r>
              <a:rPr lang="es-CL" sz="2000" b="1" dirty="0" err="1" smtClean="0"/>
              <a:t>waters</a:t>
            </a:r>
            <a:endParaRPr lang="es-CL" sz="2000" b="1" dirty="0"/>
          </a:p>
        </p:txBody>
      </p:sp>
      <p:graphicFrame>
        <p:nvGraphicFramePr>
          <p:cNvPr id="5" name="4 Tabla"/>
          <p:cNvGraphicFramePr>
            <a:graphicFrameLocks noGrp="1"/>
          </p:cNvGraphicFramePr>
          <p:nvPr>
            <p:extLst>
              <p:ext uri="{D42A27DB-BD31-4B8C-83A1-F6EECF244321}">
                <p14:modId xmlns:p14="http://schemas.microsoft.com/office/powerpoint/2010/main" val="94182339"/>
              </p:ext>
            </p:extLst>
          </p:nvPr>
        </p:nvGraphicFramePr>
        <p:xfrm>
          <a:off x="179512" y="1165259"/>
          <a:ext cx="8820474" cy="5216069"/>
        </p:xfrm>
        <a:graphic>
          <a:graphicData uri="http://schemas.openxmlformats.org/drawingml/2006/table">
            <a:tbl>
              <a:tblPr firstRow="1" bandRow="1">
                <a:tableStyleId>{5C22544A-7EE6-4342-B048-85BDC9FD1C3A}</a:tableStyleId>
              </a:tblPr>
              <a:tblGrid>
                <a:gridCol w="2940158"/>
                <a:gridCol w="2940158"/>
                <a:gridCol w="2940158"/>
              </a:tblGrid>
              <a:tr h="354521">
                <a:tc>
                  <a:txBody>
                    <a:bodyPr/>
                    <a:lstStyle/>
                    <a:p>
                      <a:pPr algn="ctr"/>
                      <a:r>
                        <a:rPr lang="es-CL" sz="1600" dirty="0" err="1" smtClean="0"/>
                        <a:t>Scientific</a:t>
                      </a:r>
                      <a:r>
                        <a:rPr lang="es-CL" sz="1600" dirty="0" smtClean="0"/>
                        <a:t> </a:t>
                      </a:r>
                      <a:r>
                        <a:rPr lang="es-CL" sz="1600" dirty="0" err="1" smtClean="0"/>
                        <a:t>name</a:t>
                      </a:r>
                      <a:endParaRPr lang="es-CL" sz="1600" dirty="0"/>
                    </a:p>
                  </a:txBody>
                  <a:tcPr/>
                </a:tc>
                <a:tc>
                  <a:txBody>
                    <a:bodyPr/>
                    <a:lstStyle/>
                    <a:p>
                      <a:pPr algn="ctr"/>
                      <a:r>
                        <a:rPr lang="es-CL" sz="1600" dirty="0" err="1" smtClean="0"/>
                        <a:t>Common</a:t>
                      </a:r>
                      <a:r>
                        <a:rPr lang="es-CL" sz="1600" dirty="0" smtClean="0"/>
                        <a:t> </a:t>
                      </a:r>
                      <a:r>
                        <a:rPr lang="es-CL" sz="1600" dirty="0" err="1" smtClean="0"/>
                        <a:t>name</a:t>
                      </a:r>
                      <a:endParaRPr lang="es-CL" sz="1600" dirty="0"/>
                    </a:p>
                  </a:txBody>
                  <a:tcPr/>
                </a:tc>
                <a:tc>
                  <a:txBody>
                    <a:bodyPr/>
                    <a:lstStyle/>
                    <a:p>
                      <a:pPr algn="ctr"/>
                      <a:r>
                        <a:rPr lang="es-CL" sz="1600" dirty="0" err="1" smtClean="0"/>
                        <a:t>Conservation</a:t>
                      </a:r>
                      <a:r>
                        <a:rPr lang="es-CL" sz="1600" baseline="0" dirty="0" smtClean="0"/>
                        <a:t> Status</a:t>
                      </a:r>
                      <a:endParaRPr lang="es-CL" sz="1600" dirty="0"/>
                    </a:p>
                  </a:txBody>
                  <a:tcPr/>
                </a:tc>
              </a:tr>
              <a:tr h="322292">
                <a:tc>
                  <a:txBody>
                    <a:bodyPr/>
                    <a:lstStyle/>
                    <a:p>
                      <a:pPr algn="ctr"/>
                      <a:r>
                        <a:rPr lang="es-CL" sz="1400" i="1" dirty="0" err="1" smtClean="0"/>
                        <a:t>Eubalaena</a:t>
                      </a:r>
                      <a:r>
                        <a:rPr lang="es-CL" sz="1400" i="1" dirty="0" smtClean="0"/>
                        <a:t> </a:t>
                      </a:r>
                      <a:r>
                        <a:rPr lang="es-CL" sz="1400" i="1" dirty="0" err="1" smtClean="0"/>
                        <a:t>australis</a:t>
                      </a:r>
                      <a:endParaRPr lang="es-CL" sz="1400" i="1" dirty="0"/>
                    </a:p>
                  </a:txBody>
                  <a:tcPr>
                    <a:solidFill>
                      <a:schemeClr val="bg2">
                        <a:lumMod val="90000"/>
                      </a:schemeClr>
                    </a:solidFill>
                  </a:tcPr>
                </a:tc>
                <a:tc>
                  <a:txBody>
                    <a:bodyPr/>
                    <a:lstStyle/>
                    <a:p>
                      <a:pPr algn="ctr"/>
                      <a:r>
                        <a:rPr lang="es-CL" sz="1400" dirty="0" err="1" smtClean="0"/>
                        <a:t>Southern</a:t>
                      </a:r>
                      <a:r>
                        <a:rPr lang="es-CL" sz="1400" baseline="0" dirty="0" smtClean="0"/>
                        <a:t> </a:t>
                      </a:r>
                      <a:r>
                        <a:rPr lang="es-CL" sz="1400" baseline="0" dirty="0" err="1" smtClean="0"/>
                        <a:t>right</a:t>
                      </a:r>
                      <a:r>
                        <a:rPr lang="es-CL" sz="1400" baseline="0" dirty="0" smtClean="0"/>
                        <a:t> </a:t>
                      </a:r>
                      <a:r>
                        <a:rPr lang="es-CL" sz="1400" baseline="0" dirty="0" err="1" smtClean="0"/>
                        <a:t>whale</a:t>
                      </a:r>
                      <a:endParaRPr lang="es-CL" sz="1400" dirty="0"/>
                    </a:p>
                  </a:txBody>
                  <a:tcPr>
                    <a:solidFill>
                      <a:schemeClr val="bg2">
                        <a:lumMod val="90000"/>
                      </a:schemeClr>
                    </a:solidFill>
                  </a:tcPr>
                </a:tc>
                <a:tc>
                  <a:txBody>
                    <a:bodyPr/>
                    <a:lstStyle/>
                    <a:p>
                      <a:pPr algn="ctr"/>
                      <a:r>
                        <a:rPr lang="es-CL" sz="1400" dirty="0" err="1" smtClean="0"/>
                        <a:t>Endangered</a:t>
                      </a:r>
                      <a:endParaRPr lang="es-CL" sz="1400" dirty="0" smtClean="0"/>
                    </a:p>
                  </a:txBody>
                  <a:tcPr>
                    <a:solidFill>
                      <a:schemeClr val="bg2">
                        <a:lumMod val="90000"/>
                      </a:schemeClr>
                    </a:solidFill>
                  </a:tcPr>
                </a:tc>
              </a:tr>
              <a:tr h="322292">
                <a:tc>
                  <a:txBody>
                    <a:bodyPr/>
                    <a:lstStyle/>
                    <a:p>
                      <a:pPr algn="ctr"/>
                      <a:r>
                        <a:rPr lang="es-CL" sz="1400" i="1" dirty="0" err="1" smtClean="0"/>
                        <a:t>Caperea</a:t>
                      </a:r>
                      <a:r>
                        <a:rPr lang="es-CL" sz="1400" i="1" dirty="0" smtClean="0"/>
                        <a:t> </a:t>
                      </a:r>
                      <a:r>
                        <a:rPr lang="es-CL" sz="1400" i="1" dirty="0" err="1" smtClean="0"/>
                        <a:t>marginata</a:t>
                      </a:r>
                      <a:endParaRPr lang="es-CL" sz="1400" i="1" dirty="0"/>
                    </a:p>
                  </a:txBody>
                  <a:tcPr>
                    <a:solidFill>
                      <a:schemeClr val="bg2">
                        <a:lumMod val="90000"/>
                      </a:schemeClr>
                    </a:solidFill>
                  </a:tcPr>
                </a:tc>
                <a:tc>
                  <a:txBody>
                    <a:bodyPr/>
                    <a:lstStyle/>
                    <a:p>
                      <a:pPr algn="ctr"/>
                      <a:r>
                        <a:rPr lang="es-CL" sz="1400" dirty="0" err="1" smtClean="0"/>
                        <a:t>Pygmy</a:t>
                      </a:r>
                      <a:r>
                        <a:rPr lang="es-CL" sz="1400" dirty="0" smtClean="0"/>
                        <a:t> </a:t>
                      </a:r>
                      <a:r>
                        <a:rPr lang="es-CL" sz="1400" dirty="0" err="1" smtClean="0"/>
                        <a:t>right</a:t>
                      </a:r>
                      <a:r>
                        <a:rPr lang="es-CL" sz="1400" dirty="0" smtClean="0"/>
                        <a:t> </a:t>
                      </a:r>
                      <a:r>
                        <a:rPr lang="es-CL" sz="1400" dirty="0" err="1" smtClean="0"/>
                        <a:t>whale</a:t>
                      </a:r>
                      <a:endParaRPr lang="es-CL" sz="1400" dirty="0"/>
                    </a:p>
                  </a:txBody>
                  <a:tcPr>
                    <a:solidFill>
                      <a:schemeClr val="bg2">
                        <a:lumMod val="90000"/>
                      </a:schemeClr>
                    </a:solidFill>
                  </a:tcPr>
                </a:tc>
                <a:tc>
                  <a:txBody>
                    <a:bodyPr/>
                    <a:lstStyle/>
                    <a:p>
                      <a:pPr algn="ctr"/>
                      <a:r>
                        <a:rPr lang="es-CL" sz="1400" dirty="0" smtClean="0"/>
                        <a:t>Data </a:t>
                      </a:r>
                      <a:r>
                        <a:rPr lang="es-CL" sz="1400" dirty="0" err="1" smtClean="0"/>
                        <a:t>Deficient</a:t>
                      </a:r>
                      <a:endParaRPr lang="es-CL" sz="1400" dirty="0" smtClean="0"/>
                    </a:p>
                  </a:txBody>
                  <a:tcPr>
                    <a:solidFill>
                      <a:schemeClr val="bg2">
                        <a:lumMod val="90000"/>
                      </a:schemeClr>
                    </a:solidFill>
                  </a:tcPr>
                </a:tc>
              </a:tr>
              <a:tr h="349460">
                <a:tc>
                  <a:txBody>
                    <a:bodyPr/>
                    <a:lstStyle/>
                    <a:p>
                      <a:pPr algn="ctr"/>
                      <a:r>
                        <a:rPr lang="es-CL" sz="1400" i="1" dirty="0" err="1" smtClean="0"/>
                        <a:t>Balaenoptera</a:t>
                      </a:r>
                      <a:r>
                        <a:rPr lang="es-CL" sz="1400" i="1" baseline="0" dirty="0" smtClean="0"/>
                        <a:t> </a:t>
                      </a:r>
                      <a:r>
                        <a:rPr lang="es-CL" sz="1400" i="1" baseline="0" dirty="0" err="1" smtClean="0"/>
                        <a:t>musculus</a:t>
                      </a:r>
                      <a:endParaRPr lang="es-CL" sz="1400" i="1" dirty="0"/>
                    </a:p>
                  </a:txBody>
                  <a:tcPr>
                    <a:solidFill>
                      <a:schemeClr val="bg2">
                        <a:lumMod val="90000"/>
                      </a:schemeClr>
                    </a:solidFill>
                  </a:tcPr>
                </a:tc>
                <a:tc>
                  <a:txBody>
                    <a:bodyPr/>
                    <a:lstStyle/>
                    <a:p>
                      <a:pPr algn="ctr"/>
                      <a:r>
                        <a:rPr lang="es-CL" sz="1400" dirty="0" smtClean="0"/>
                        <a:t>Blue</a:t>
                      </a:r>
                      <a:r>
                        <a:rPr lang="es-CL" sz="1400" baseline="0" dirty="0" smtClean="0"/>
                        <a:t> </a:t>
                      </a:r>
                      <a:r>
                        <a:rPr lang="es-CL" sz="1400" baseline="0" dirty="0" err="1" smtClean="0"/>
                        <a:t>whale</a:t>
                      </a:r>
                      <a:endParaRPr lang="es-CL" sz="1400" dirty="0"/>
                    </a:p>
                  </a:txBody>
                  <a:tcPr>
                    <a:solidFill>
                      <a:schemeClr val="bg2">
                        <a:lumMod val="90000"/>
                      </a:schemeClr>
                    </a:solidFill>
                  </a:tcPr>
                </a:tc>
                <a:tc>
                  <a:txBody>
                    <a:bodyPr/>
                    <a:lstStyle/>
                    <a:p>
                      <a:pPr algn="ctr"/>
                      <a:r>
                        <a:rPr lang="es-CL" sz="1400" dirty="0" err="1" smtClean="0"/>
                        <a:t>Endangered</a:t>
                      </a:r>
                      <a:endParaRPr lang="es-CL" sz="1400" dirty="0" smtClean="0"/>
                    </a:p>
                  </a:txBody>
                  <a:tcPr>
                    <a:solidFill>
                      <a:schemeClr val="bg2">
                        <a:lumMod val="90000"/>
                      </a:schemeClr>
                    </a:solidFill>
                  </a:tcPr>
                </a:tc>
              </a:tr>
              <a:tr h="322292">
                <a:tc>
                  <a:txBody>
                    <a:bodyPr/>
                    <a:lstStyle/>
                    <a:p>
                      <a:pPr algn="ctr"/>
                      <a:r>
                        <a:rPr lang="es-CL" sz="1400" i="1" dirty="0" err="1" smtClean="0"/>
                        <a:t>Balaenoptera</a:t>
                      </a:r>
                      <a:r>
                        <a:rPr lang="es-CL" sz="1400" i="1" dirty="0" smtClean="0"/>
                        <a:t> </a:t>
                      </a:r>
                      <a:r>
                        <a:rPr lang="es-CL" sz="1400" i="1" dirty="0" err="1" smtClean="0"/>
                        <a:t>physalus</a:t>
                      </a:r>
                      <a:endParaRPr lang="es-CL" sz="1400" i="1" dirty="0"/>
                    </a:p>
                  </a:txBody>
                  <a:tcPr>
                    <a:solidFill>
                      <a:schemeClr val="bg2">
                        <a:lumMod val="90000"/>
                      </a:schemeClr>
                    </a:solidFill>
                  </a:tcPr>
                </a:tc>
                <a:tc>
                  <a:txBody>
                    <a:bodyPr/>
                    <a:lstStyle/>
                    <a:p>
                      <a:pPr algn="ctr"/>
                      <a:r>
                        <a:rPr lang="es-CL" sz="1400" dirty="0" smtClean="0"/>
                        <a:t>Fin </a:t>
                      </a:r>
                      <a:r>
                        <a:rPr lang="es-CL" sz="1400" dirty="0" err="1" smtClean="0"/>
                        <a:t>whale</a:t>
                      </a:r>
                      <a:endParaRPr lang="es-CL" sz="1400" dirty="0"/>
                    </a:p>
                  </a:txBody>
                  <a:tcPr>
                    <a:solidFill>
                      <a:schemeClr val="bg2">
                        <a:lumMod val="90000"/>
                      </a:schemeClr>
                    </a:solidFill>
                  </a:tcPr>
                </a:tc>
                <a:tc>
                  <a:txBody>
                    <a:bodyPr/>
                    <a:lstStyle/>
                    <a:p>
                      <a:pPr algn="ctr"/>
                      <a:r>
                        <a:rPr lang="es-CL" sz="1400" dirty="0" err="1" smtClean="0"/>
                        <a:t>Threatened</a:t>
                      </a:r>
                      <a:endParaRPr lang="es-CL" sz="1400" dirty="0" smtClean="0"/>
                    </a:p>
                  </a:txBody>
                  <a:tcPr>
                    <a:solidFill>
                      <a:schemeClr val="bg2">
                        <a:lumMod val="90000"/>
                      </a:schemeClr>
                    </a:solidFill>
                  </a:tcPr>
                </a:tc>
              </a:tr>
              <a:tr h="322292">
                <a:tc>
                  <a:txBody>
                    <a:bodyPr/>
                    <a:lstStyle/>
                    <a:p>
                      <a:pPr algn="ctr"/>
                      <a:r>
                        <a:rPr lang="es-CL" sz="1400" i="1" dirty="0" err="1" smtClean="0"/>
                        <a:t>Balaenoptera</a:t>
                      </a:r>
                      <a:r>
                        <a:rPr lang="es-CL" sz="1400" i="1" baseline="0" dirty="0" smtClean="0"/>
                        <a:t> </a:t>
                      </a:r>
                      <a:r>
                        <a:rPr lang="es-CL" sz="1400" i="1" baseline="0" dirty="0" err="1" smtClean="0"/>
                        <a:t>borealis</a:t>
                      </a:r>
                      <a:endParaRPr lang="es-CL" sz="1400" i="1" dirty="0"/>
                    </a:p>
                  </a:txBody>
                  <a:tcPr>
                    <a:solidFill>
                      <a:schemeClr val="bg2">
                        <a:lumMod val="90000"/>
                      </a:schemeClr>
                    </a:solidFill>
                  </a:tcPr>
                </a:tc>
                <a:tc>
                  <a:txBody>
                    <a:bodyPr/>
                    <a:lstStyle/>
                    <a:p>
                      <a:pPr algn="ctr"/>
                      <a:r>
                        <a:rPr lang="es-CL" sz="1400" dirty="0" err="1" smtClean="0"/>
                        <a:t>Sei</a:t>
                      </a:r>
                      <a:r>
                        <a:rPr lang="es-CL" sz="1400" baseline="0" dirty="0" smtClean="0"/>
                        <a:t> </a:t>
                      </a:r>
                      <a:r>
                        <a:rPr lang="es-CL" sz="1400" baseline="0" dirty="0" err="1" smtClean="0"/>
                        <a:t>whale</a:t>
                      </a:r>
                      <a:endParaRPr lang="es-CL" sz="1400" dirty="0"/>
                    </a:p>
                  </a:txBody>
                  <a:tcPr>
                    <a:solidFill>
                      <a:schemeClr val="bg2">
                        <a:lumMod val="90000"/>
                      </a:schemeClr>
                    </a:solidFill>
                  </a:tcPr>
                </a:tc>
                <a:tc>
                  <a:txBody>
                    <a:bodyPr/>
                    <a:lstStyle/>
                    <a:p>
                      <a:pPr algn="ctr"/>
                      <a:r>
                        <a:rPr lang="es-CL" sz="1400" dirty="0" err="1" smtClean="0"/>
                        <a:t>Threatened</a:t>
                      </a:r>
                      <a:endParaRPr lang="es-CL" sz="1400" dirty="0" smtClean="0"/>
                    </a:p>
                  </a:txBody>
                  <a:tcPr>
                    <a:solidFill>
                      <a:schemeClr val="bg2">
                        <a:lumMod val="90000"/>
                      </a:schemeClr>
                    </a:solidFill>
                  </a:tcPr>
                </a:tc>
              </a:tr>
              <a:tr h="322292">
                <a:tc>
                  <a:txBody>
                    <a:bodyPr/>
                    <a:lstStyle/>
                    <a:p>
                      <a:pPr algn="ctr"/>
                      <a:r>
                        <a:rPr lang="es-CL" sz="1400" i="1" dirty="0" err="1" smtClean="0"/>
                        <a:t>Balaenoptera</a:t>
                      </a:r>
                      <a:r>
                        <a:rPr lang="es-CL" sz="1400" i="1" dirty="0" smtClean="0"/>
                        <a:t> </a:t>
                      </a:r>
                      <a:r>
                        <a:rPr lang="es-CL" sz="1400" i="1" dirty="0" err="1" smtClean="0"/>
                        <a:t>bonaerensis</a:t>
                      </a:r>
                      <a:endParaRPr lang="es-CL" sz="1400" i="1" dirty="0"/>
                    </a:p>
                  </a:txBody>
                  <a:tcPr>
                    <a:solidFill>
                      <a:schemeClr val="bg2">
                        <a:lumMod val="90000"/>
                      </a:schemeClr>
                    </a:solidFill>
                  </a:tcPr>
                </a:tc>
                <a:tc>
                  <a:txBody>
                    <a:bodyPr/>
                    <a:lstStyle/>
                    <a:p>
                      <a:pPr algn="ctr"/>
                      <a:r>
                        <a:rPr lang="es-CL" sz="1400" dirty="0" err="1" smtClean="0"/>
                        <a:t>Antarctic</a:t>
                      </a:r>
                      <a:r>
                        <a:rPr lang="es-CL" sz="1400" baseline="0" dirty="0" smtClean="0"/>
                        <a:t> </a:t>
                      </a:r>
                      <a:r>
                        <a:rPr lang="es-CL" sz="1400" baseline="0" dirty="0" err="1" smtClean="0"/>
                        <a:t>minke</a:t>
                      </a:r>
                      <a:r>
                        <a:rPr lang="es-CL" sz="1400" baseline="0" dirty="0" smtClean="0"/>
                        <a:t> </a:t>
                      </a:r>
                      <a:r>
                        <a:rPr lang="es-CL" sz="1400" baseline="0" dirty="0" err="1" smtClean="0"/>
                        <a:t>whale</a:t>
                      </a:r>
                      <a:endParaRPr lang="es-CL" sz="1400" dirty="0"/>
                    </a:p>
                  </a:txBody>
                  <a:tcPr>
                    <a:solidFill>
                      <a:schemeClr val="bg2">
                        <a:lumMod val="90000"/>
                      </a:schemeClr>
                    </a:solidFill>
                  </a:tcPr>
                </a:tc>
                <a:tc>
                  <a:txBody>
                    <a:bodyPr/>
                    <a:lstStyle/>
                    <a:p>
                      <a:pPr algn="ctr"/>
                      <a:r>
                        <a:rPr lang="es-CL" sz="1400" dirty="0" err="1" smtClean="0"/>
                        <a:t>Stable</a:t>
                      </a:r>
                      <a:endParaRPr lang="es-CL" sz="1400" dirty="0" smtClean="0"/>
                    </a:p>
                  </a:txBody>
                  <a:tcPr>
                    <a:solidFill>
                      <a:schemeClr val="bg2">
                        <a:lumMod val="90000"/>
                      </a:schemeClr>
                    </a:solidFill>
                  </a:tcPr>
                </a:tc>
              </a:tr>
              <a:tr h="322292">
                <a:tc>
                  <a:txBody>
                    <a:bodyPr/>
                    <a:lstStyle/>
                    <a:p>
                      <a:pPr algn="ctr"/>
                      <a:r>
                        <a:rPr lang="es-CL" sz="1400" i="1" dirty="0" err="1" smtClean="0"/>
                        <a:t>Balaenoptera</a:t>
                      </a:r>
                      <a:r>
                        <a:rPr lang="es-CL" sz="1400" i="1" dirty="0" smtClean="0"/>
                        <a:t> </a:t>
                      </a:r>
                      <a:r>
                        <a:rPr lang="es-CL" sz="1400" i="1" dirty="0" err="1" smtClean="0"/>
                        <a:t>acutorostrata</a:t>
                      </a:r>
                      <a:endParaRPr lang="es-CL" sz="1400" i="1" dirty="0"/>
                    </a:p>
                  </a:txBody>
                  <a:tcPr>
                    <a:solidFill>
                      <a:schemeClr val="bg2">
                        <a:lumMod val="90000"/>
                      </a:schemeClr>
                    </a:solidFill>
                  </a:tcPr>
                </a:tc>
                <a:tc>
                  <a:txBody>
                    <a:bodyPr/>
                    <a:lstStyle/>
                    <a:p>
                      <a:pPr algn="ctr"/>
                      <a:r>
                        <a:rPr lang="es-CL" sz="1400" dirty="0" err="1" smtClean="0"/>
                        <a:t>Dwarf</a:t>
                      </a:r>
                      <a:r>
                        <a:rPr lang="es-CL" sz="1400" dirty="0" smtClean="0"/>
                        <a:t> </a:t>
                      </a:r>
                      <a:r>
                        <a:rPr lang="es-CL" sz="1400" dirty="0" err="1" smtClean="0"/>
                        <a:t>minke</a:t>
                      </a:r>
                      <a:r>
                        <a:rPr lang="es-CL" sz="1400" dirty="0" smtClean="0"/>
                        <a:t> </a:t>
                      </a:r>
                      <a:r>
                        <a:rPr lang="es-CL" sz="1400" dirty="0" err="1" smtClean="0"/>
                        <a:t>whale</a:t>
                      </a:r>
                      <a:endParaRPr lang="es-CL" sz="1400" dirty="0" smtClean="0"/>
                    </a:p>
                  </a:txBody>
                  <a:tcPr>
                    <a:solidFill>
                      <a:schemeClr val="bg2">
                        <a:lumMod val="90000"/>
                      </a:schemeClr>
                    </a:solidFill>
                  </a:tcPr>
                </a:tc>
                <a:tc>
                  <a:txBody>
                    <a:bodyPr/>
                    <a:lstStyle/>
                    <a:p>
                      <a:pPr algn="ctr"/>
                      <a:r>
                        <a:rPr lang="es-CL" sz="1400" dirty="0" err="1" smtClean="0"/>
                        <a:t>Stable</a:t>
                      </a:r>
                      <a:endParaRPr lang="es-CL" sz="1400" dirty="0" smtClean="0"/>
                    </a:p>
                  </a:txBody>
                  <a:tcPr>
                    <a:solidFill>
                      <a:schemeClr val="bg2">
                        <a:lumMod val="90000"/>
                      </a:schemeClr>
                    </a:solidFill>
                  </a:tcPr>
                </a:tc>
              </a:tr>
              <a:tr h="322292">
                <a:tc>
                  <a:txBody>
                    <a:bodyPr/>
                    <a:lstStyle/>
                    <a:p>
                      <a:pPr algn="ctr"/>
                      <a:r>
                        <a:rPr lang="es-CL" sz="1400" i="1" dirty="0" err="1" smtClean="0"/>
                        <a:t>Megaptera</a:t>
                      </a:r>
                      <a:r>
                        <a:rPr lang="es-CL" sz="1400" i="1" dirty="0" smtClean="0"/>
                        <a:t> </a:t>
                      </a:r>
                      <a:r>
                        <a:rPr lang="es-CL" sz="1400" i="1" dirty="0" err="1" smtClean="0"/>
                        <a:t>novaeangliae</a:t>
                      </a:r>
                      <a:endParaRPr lang="es-CL" sz="1400" i="1" dirty="0"/>
                    </a:p>
                  </a:txBody>
                  <a:tcPr>
                    <a:solidFill>
                      <a:schemeClr val="bg2">
                        <a:lumMod val="90000"/>
                      </a:schemeClr>
                    </a:solidFill>
                  </a:tcPr>
                </a:tc>
                <a:tc>
                  <a:txBody>
                    <a:bodyPr/>
                    <a:lstStyle/>
                    <a:p>
                      <a:pPr algn="ctr"/>
                      <a:r>
                        <a:rPr lang="es-CL" sz="1400" dirty="0" err="1" smtClean="0"/>
                        <a:t>Humpback</a:t>
                      </a:r>
                      <a:r>
                        <a:rPr lang="es-CL" sz="1400" baseline="0" dirty="0" smtClean="0"/>
                        <a:t> </a:t>
                      </a:r>
                      <a:r>
                        <a:rPr lang="es-CL" sz="1400" baseline="0" dirty="0" err="1" smtClean="0"/>
                        <a:t>whale</a:t>
                      </a:r>
                      <a:endParaRPr lang="es-CL" sz="1400" dirty="0" smtClean="0"/>
                    </a:p>
                  </a:txBody>
                  <a:tcPr>
                    <a:solidFill>
                      <a:schemeClr val="bg2">
                        <a:lumMod val="90000"/>
                      </a:schemeClr>
                    </a:solidFill>
                  </a:tcPr>
                </a:tc>
                <a:tc>
                  <a:txBody>
                    <a:bodyPr/>
                    <a:lstStyle/>
                    <a:p>
                      <a:pPr algn="ctr"/>
                      <a:r>
                        <a:rPr lang="es-CL" sz="1400" dirty="0" smtClean="0"/>
                        <a:t>Vulnerable</a:t>
                      </a:r>
                    </a:p>
                  </a:txBody>
                  <a:tcPr>
                    <a:solidFill>
                      <a:schemeClr val="bg2">
                        <a:lumMod val="90000"/>
                      </a:schemeClr>
                    </a:solidFill>
                  </a:tcPr>
                </a:tc>
              </a:tr>
              <a:tr h="322292">
                <a:tc>
                  <a:txBody>
                    <a:bodyPr/>
                    <a:lstStyle/>
                    <a:p>
                      <a:pPr algn="ctr"/>
                      <a:r>
                        <a:rPr lang="es-CL" sz="1400" i="1" dirty="0" err="1" smtClean="0"/>
                        <a:t>Physeter</a:t>
                      </a:r>
                      <a:r>
                        <a:rPr lang="es-CL" sz="1400" i="1" dirty="0" smtClean="0"/>
                        <a:t> </a:t>
                      </a:r>
                      <a:r>
                        <a:rPr lang="es-CL" sz="1400" i="1" dirty="0" err="1" smtClean="0"/>
                        <a:t>macrocephalus</a:t>
                      </a:r>
                      <a:endParaRPr lang="es-CL" sz="1400" i="1" dirty="0"/>
                    </a:p>
                  </a:txBody>
                  <a:tcPr>
                    <a:solidFill>
                      <a:schemeClr val="bg2">
                        <a:lumMod val="90000"/>
                      </a:schemeClr>
                    </a:solidFill>
                  </a:tcPr>
                </a:tc>
                <a:tc>
                  <a:txBody>
                    <a:bodyPr/>
                    <a:lstStyle/>
                    <a:p>
                      <a:pPr algn="ctr"/>
                      <a:r>
                        <a:rPr lang="es-CL" sz="1400" dirty="0" err="1" smtClean="0"/>
                        <a:t>Sperm</a:t>
                      </a:r>
                      <a:r>
                        <a:rPr lang="es-CL" sz="1400" baseline="0" dirty="0" smtClean="0"/>
                        <a:t> </a:t>
                      </a:r>
                      <a:r>
                        <a:rPr lang="es-CL" sz="1400" baseline="0" dirty="0" err="1" smtClean="0"/>
                        <a:t>whale</a:t>
                      </a:r>
                      <a:endParaRPr lang="es-CL" sz="1400" dirty="0" smtClean="0"/>
                    </a:p>
                  </a:txBody>
                  <a:tcPr>
                    <a:solidFill>
                      <a:schemeClr val="bg2">
                        <a:lumMod val="90000"/>
                      </a:schemeClr>
                    </a:solidFill>
                  </a:tcPr>
                </a:tc>
                <a:tc>
                  <a:txBody>
                    <a:bodyPr/>
                    <a:lstStyle/>
                    <a:p>
                      <a:pPr algn="ctr"/>
                      <a:r>
                        <a:rPr lang="es-CL" sz="1400" dirty="0" err="1" smtClean="0"/>
                        <a:t>Stable</a:t>
                      </a:r>
                      <a:endParaRPr lang="es-CL" sz="1400" dirty="0" smtClean="0"/>
                    </a:p>
                  </a:txBody>
                  <a:tcPr>
                    <a:solidFill>
                      <a:schemeClr val="bg2">
                        <a:lumMod val="90000"/>
                      </a:schemeClr>
                    </a:solidFill>
                  </a:tcPr>
                </a:tc>
              </a:tr>
              <a:tr h="322292">
                <a:tc>
                  <a:txBody>
                    <a:bodyPr/>
                    <a:lstStyle/>
                    <a:p>
                      <a:pPr algn="ctr"/>
                      <a:r>
                        <a:rPr lang="es-CL" sz="1400" i="1" dirty="0" err="1" smtClean="0"/>
                        <a:t>Berardius</a:t>
                      </a:r>
                      <a:r>
                        <a:rPr lang="es-CL" sz="1400" i="1" dirty="0" smtClean="0"/>
                        <a:t> </a:t>
                      </a:r>
                      <a:r>
                        <a:rPr lang="es-CL" sz="1400" i="1" dirty="0" err="1" smtClean="0"/>
                        <a:t>arnouxii</a:t>
                      </a:r>
                      <a:endParaRPr lang="es-CL" sz="1400" i="1" dirty="0"/>
                    </a:p>
                  </a:txBody>
                  <a:tcPr>
                    <a:solidFill>
                      <a:schemeClr val="bg2">
                        <a:lumMod val="90000"/>
                      </a:schemeClr>
                    </a:solidFill>
                  </a:tcPr>
                </a:tc>
                <a:tc>
                  <a:txBody>
                    <a:bodyPr/>
                    <a:lstStyle/>
                    <a:p>
                      <a:pPr algn="ctr"/>
                      <a:r>
                        <a:rPr lang="es-CL" sz="1400" dirty="0" err="1" smtClean="0"/>
                        <a:t>Arnoux’s</a:t>
                      </a:r>
                      <a:r>
                        <a:rPr lang="es-CL" sz="1400" dirty="0" smtClean="0"/>
                        <a:t> </a:t>
                      </a:r>
                      <a:r>
                        <a:rPr lang="es-CL" sz="1400" dirty="0" err="1" smtClean="0"/>
                        <a:t>beaked</a:t>
                      </a:r>
                      <a:r>
                        <a:rPr lang="es-CL" sz="1400" baseline="0" dirty="0" smtClean="0"/>
                        <a:t> </a:t>
                      </a:r>
                      <a:r>
                        <a:rPr lang="es-CL" sz="1400" baseline="0" dirty="0" err="1" smtClean="0"/>
                        <a:t>whale</a:t>
                      </a:r>
                      <a:endParaRPr lang="es-CL" sz="1400" dirty="0"/>
                    </a:p>
                  </a:txBody>
                  <a:tcPr>
                    <a:solidFill>
                      <a:schemeClr val="bg2">
                        <a:lumMod val="90000"/>
                      </a:schemeClr>
                    </a:solidFill>
                  </a:tcPr>
                </a:tc>
                <a:tc>
                  <a:txBody>
                    <a:bodyPr/>
                    <a:lstStyle/>
                    <a:p>
                      <a:pPr algn="ctr"/>
                      <a:r>
                        <a:rPr lang="es-CL" sz="1400" dirty="0" err="1" smtClean="0"/>
                        <a:t>Not</a:t>
                      </a:r>
                      <a:r>
                        <a:rPr lang="es-CL" sz="1400" dirty="0" smtClean="0"/>
                        <a:t> </a:t>
                      </a:r>
                      <a:r>
                        <a:rPr lang="es-CL" sz="1400" dirty="0" err="1" smtClean="0"/>
                        <a:t>Evaluated</a:t>
                      </a:r>
                      <a:endParaRPr lang="es-CL" sz="1400" dirty="0"/>
                    </a:p>
                  </a:txBody>
                  <a:tcPr>
                    <a:solidFill>
                      <a:schemeClr val="bg2">
                        <a:lumMod val="90000"/>
                      </a:schemeClr>
                    </a:solidFill>
                  </a:tcPr>
                </a:tc>
              </a:tr>
              <a:tr h="322292">
                <a:tc>
                  <a:txBody>
                    <a:bodyPr/>
                    <a:lstStyle/>
                    <a:p>
                      <a:pPr algn="ctr"/>
                      <a:r>
                        <a:rPr lang="es-CL" sz="1400" i="1" dirty="0" err="1" smtClean="0"/>
                        <a:t>Hyperodon</a:t>
                      </a:r>
                      <a:r>
                        <a:rPr lang="es-CL" sz="1400" i="1" dirty="0" smtClean="0"/>
                        <a:t> </a:t>
                      </a:r>
                      <a:r>
                        <a:rPr lang="es-CL" sz="1400" i="1" dirty="0" err="1" smtClean="0"/>
                        <a:t>planifrons</a:t>
                      </a:r>
                      <a:endParaRPr lang="es-CL" sz="1400" i="1" dirty="0"/>
                    </a:p>
                  </a:txBody>
                  <a:tcPr>
                    <a:solidFill>
                      <a:schemeClr val="bg2">
                        <a:lumMod val="90000"/>
                      </a:schemeClr>
                    </a:solidFill>
                  </a:tcPr>
                </a:tc>
                <a:tc>
                  <a:txBody>
                    <a:bodyPr/>
                    <a:lstStyle/>
                    <a:p>
                      <a:pPr algn="ctr"/>
                      <a:r>
                        <a:rPr lang="es-CL" sz="1400" dirty="0" err="1" smtClean="0"/>
                        <a:t>Southern</a:t>
                      </a:r>
                      <a:r>
                        <a:rPr lang="es-CL" sz="1400" baseline="0" dirty="0" smtClean="0"/>
                        <a:t> </a:t>
                      </a:r>
                      <a:r>
                        <a:rPr lang="es-CL" sz="1400" baseline="0" dirty="0" err="1" smtClean="0"/>
                        <a:t>bottlenose</a:t>
                      </a:r>
                      <a:r>
                        <a:rPr lang="es-CL" sz="1400" baseline="0" dirty="0" smtClean="0"/>
                        <a:t> </a:t>
                      </a:r>
                      <a:r>
                        <a:rPr lang="es-CL" sz="1400" baseline="0" dirty="0" err="1" smtClean="0"/>
                        <a:t>dolphin</a:t>
                      </a:r>
                      <a:endParaRPr lang="es-CL" sz="1400" dirty="0"/>
                    </a:p>
                  </a:txBody>
                  <a:tcPr>
                    <a:solidFill>
                      <a:schemeClr val="bg2">
                        <a:lumMod val="90000"/>
                      </a:schemeClr>
                    </a:solidFill>
                  </a:tcPr>
                </a:tc>
                <a:tc>
                  <a:txBody>
                    <a:bodyPr/>
                    <a:lstStyle/>
                    <a:p>
                      <a:pPr algn="ctr"/>
                      <a:r>
                        <a:rPr lang="es-CL" sz="1400" dirty="0" err="1" smtClean="0"/>
                        <a:t>Stable</a:t>
                      </a:r>
                      <a:endParaRPr lang="es-CL" sz="1400" dirty="0"/>
                    </a:p>
                  </a:txBody>
                  <a:tcPr>
                    <a:solidFill>
                      <a:schemeClr val="bg2">
                        <a:lumMod val="90000"/>
                      </a:schemeClr>
                    </a:solidFill>
                  </a:tcPr>
                </a:tc>
              </a:tr>
              <a:tr h="322292">
                <a:tc>
                  <a:txBody>
                    <a:bodyPr/>
                    <a:lstStyle/>
                    <a:p>
                      <a:pPr algn="ctr"/>
                      <a:r>
                        <a:rPr lang="es-CL" sz="1400" i="1" dirty="0" err="1" smtClean="0"/>
                        <a:t>Mesoplodon</a:t>
                      </a:r>
                      <a:r>
                        <a:rPr lang="es-CL" sz="1400" i="1" baseline="0" dirty="0" smtClean="0"/>
                        <a:t> </a:t>
                      </a:r>
                      <a:r>
                        <a:rPr lang="es-CL" sz="1400" i="1" baseline="0" dirty="0" err="1" smtClean="0"/>
                        <a:t>layardi</a:t>
                      </a:r>
                      <a:endParaRPr lang="es-CL" sz="1400" i="1" dirty="0"/>
                    </a:p>
                  </a:txBody>
                  <a:tcPr>
                    <a:solidFill>
                      <a:schemeClr val="bg2">
                        <a:lumMod val="90000"/>
                      </a:schemeClr>
                    </a:solidFill>
                  </a:tcPr>
                </a:tc>
                <a:tc>
                  <a:txBody>
                    <a:bodyPr/>
                    <a:lstStyle/>
                    <a:p>
                      <a:pPr algn="ctr"/>
                      <a:r>
                        <a:rPr lang="es-CL" sz="1400" dirty="0" err="1" smtClean="0"/>
                        <a:t>Strap-toothed</a:t>
                      </a:r>
                      <a:r>
                        <a:rPr lang="es-CL" sz="1400" dirty="0" smtClean="0"/>
                        <a:t> </a:t>
                      </a:r>
                      <a:r>
                        <a:rPr lang="es-CL" sz="1400" dirty="0" err="1" smtClean="0"/>
                        <a:t>whale</a:t>
                      </a:r>
                      <a:endParaRPr lang="es-CL" sz="1400" dirty="0"/>
                    </a:p>
                  </a:txBody>
                  <a:tcPr>
                    <a:solidFill>
                      <a:schemeClr val="bg2">
                        <a:lumMod val="90000"/>
                      </a:schemeClr>
                    </a:solidFill>
                  </a:tcPr>
                </a:tc>
                <a:tc>
                  <a:txBody>
                    <a:bodyPr/>
                    <a:lstStyle/>
                    <a:p>
                      <a:pPr algn="ctr"/>
                      <a:r>
                        <a:rPr lang="es-CL" sz="1400" dirty="0" err="1" smtClean="0"/>
                        <a:t>Not</a:t>
                      </a:r>
                      <a:r>
                        <a:rPr lang="es-CL" sz="1400" dirty="0" smtClean="0"/>
                        <a:t> </a:t>
                      </a:r>
                      <a:r>
                        <a:rPr lang="es-CL" sz="1400" dirty="0" err="1" smtClean="0"/>
                        <a:t>Evaluated</a:t>
                      </a:r>
                      <a:endParaRPr lang="es-CL" sz="1400" dirty="0"/>
                    </a:p>
                  </a:txBody>
                  <a:tcPr>
                    <a:solidFill>
                      <a:schemeClr val="bg2">
                        <a:lumMod val="90000"/>
                      </a:schemeClr>
                    </a:solidFill>
                  </a:tcPr>
                </a:tc>
              </a:tr>
              <a:tr h="322292">
                <a:tc>
                  <a:txBody>
                    <a:bodyPr/>
                    <a:lstStyle/>
                    <a:p>
                      <a:pPr algn="ctr"/>
                      <a:r>
                        <a:rPr lang="es-CL" sz="1400" i="1" dirty="0" err="1" smtClean="0"/>
                        <a:t>Mesoplodon</a:t>
                      </a:r>
                      <a:r>
                        <a:rPr lang="es-CL" sz="1400" i="1" dirty="0" smtClean="0"/>
                        <a:t>  </a:t>
                      </a:r>
                      <a:r>
                        <a:rPr lang="es-CL" sz="1400" i="1" dirty="0" err="1" smtClean="0"/>
                        <a:t>grayi</a:t>
                      </a:r>
                      <a:endParaRPr lang="es-CL" sz="1400" i="1" dirty="0"/>
                    </a:p>
                  </a:txBody>
                  <a:tcPr>
                    <a:solidFill>
                      <a:schemeClr val="bg2">
                        <a:lumMod val="90000"/>
                      </a:schemeClr>
                    </a:solidFill>
                  </a:tcPr>
                </a:tc>
                <a:tc>
                  <a:txBody>
                    <a:bodyPr/>
                    <a:lstStyle/>
                    <a:p>
                      <a:pPr algn="ctr"/>
                      <a:r>
                        <a:rPr lang="es-CL" sz="1400" dirty="0" err="1" smtClean="0"/>
                        <a:t>Gray’s</a:t>
                      </a:r>
                      <a:r>
                        <a:rPr lang="es-CL" sz="1400" dirty="0" smtClean="0"/>
                        <a:t> </a:t>
                      </a:r>
                      <a:r>
                        <a:rPr lang="es-CL" sz="1400" dirty="0" err="1" smtClean="0"/>
                        <a:t>beaked</a:t>
                      </a:r>
                      <a:r>
                        <a:rPr lang="es-CL" sz="1400" dirty="0" smtClean="0"/>
                        <a:t> </a:t>
                      </a:r>
                      <a:r>
                        <a:rPr lang="es-CL" sz="1400" dirty="0" err="1" smtClean="0"/>
                        <a:t>whale</a:t>
                      </a:r>
                      <a:endParaRPr lang="es-CL" sz="1400" dirty="0"/>
                    </a:p>
                  </a:txBody>
                  <a:tcPr>
                    <a:solidFill>
                      <a:schemeClr val="bg2">
                        <a:lumMod val="90000"/>
                      </a:schemeClr>
                    </a:solidFill>
                  </a:tcPr>
                </a:tc>
                <a:tc>
                  <a:txBody>
                    <a:bodyPr/>
                    <a:lstStyle/>
                    <a:p>
                      <a:pPr algn="ctr"/>
                      <a:r>
                        <a:rPr lang="es-CL" sz="1400" dirty="0" smtClean="0"/>
                        <a:t>Data </a:t>
                      </a:r>
                      <a:r>
                        <a:rPr lang="es-CL" sz="1400" dirty="0" err="1" smtClean="0"/>
                        <a:t>Deficient</a:t>
                      </a:r>
                      <a:endParaRPr lang="es-CL" sz="1400" dirty="0"/>
                    </a:p>
                  </a:txBody>
                  <a:tcPr>
                    <a:solidFill>
                      <a:schemeClr val="bg2">
                        <a:lumMod val="90000"/>
                      </a:schemeClr>
                    </a:solidFill>
                  </a:tcPr>
                </a:tc>
              </a:tr>
              <a:tr h="322292">
                <a:tc>
                  <a:txBody>
                    <a:bodyPr/>
                    <a:lstStyle/>
                    <a:p>
                      <a:pPr algn="ctr"/>
                      <a:r>
                        <a:rPr lang="es-CL" sz="1400" i="1" dirty="0" err="1" smtClean="0"/>
                        <a:t>Mesoplodon</a:t>
                      </a:r>
                      <a:r>
                        <a:rPr lang="es-CL" sz="1400" i="1" dirty="0" smtClean="0"/>
                        <a:t> </a:t>
                      </a:r>
                      <a:r>
                        <a:rPr lang="es-CL" sz="1400" i="1" dirty="0" err="1" smtClean="0"/>
                        <a:t>hectori</a:t>
                      </a:r>
                      <a:endParaRPr lang="es-CL" sz="1400" i="1" dirty="0"/>
                    </a:p>
                  </a:txBody>
                  <a:tcPr>
                    <a:solidFill>
                      <a:schemeClr val="bg2">
                        <a:lumMod val="90000"/>
                      </a:schemeClr>
                    </a:solidFill>
                  </a:tcPr>
                </a:tc>
                <a:tc>
                  <a:txBody>
                    <a:bodyPr/>
                    <a:lstStyle/>
                    <a:p>
                      <a:pPr algn="ctr"/>
                      <a:r>
                        <a:rPr lang="es-CL" sz="1400" dirty="0" err="1" smtClean="0"/>
                        <a:t>Hector’s</a:t>
                      </a:r>
                      <a:r>
                        <a:rPr lang="es-CL" sz="1400" dirty="0" smtClean="0"/>
                        <a:t> </a:t>
                      </a:r>
                      <a:r>
                        <a:rPr lang="es-CL" sz="1400" dirty="0" err="1" smtClean="0"/>
                        <a:t>beaked</a:t>
                      </a:r>
                      <a:r>
                        <a:rPr lang="es-CL" sz="1400" dirty="0" smtClean="0"/>
                        <a:t> </a:t>
                      </a:r>
                      <a:r>
                        <a:rPr lang="es-CL" sz="1400" dirty="0" err="1" smtClean="0"/>
                        <a:t>whale</a:t>
                      </a:r>
                      <a:endParaRPr lang="es-CL" sz="1400" dirty="0"/>
                    </a:p>
                  </a:txBody>
                  <a:tcPr>
                    <a:solidFill>
                      <a:schemeClr val="bg2">
                        <a:lumMod val="90000"/>
                      </a:schemeClr>
                    </a:solidFill>
                  </a:tcPr>
                </a:tc>
                <a:tc>
                  <a:txBody>
                    <a:bodyPr/>
                    <a:lstStyle/>
                    <a:p>
                      <a:pPr algn="ctr"/>
                      <a:r>
                        <a:rPr lang="es-CL" sz="1400" dirty="0" smtClean="0"/>
                        <a:t>Data </a:t>
                      </a:r>
                      <a:r>
                        <a:rPr lang="es-CL" sz="1400" dirty="0" err="1" smtClean="0"/>
                        <a:t>Deficient</a:t>
                      </a:r>
                      <a:endParaRPr lang="es-CL" sz="1400" dirty="0"/>
                    </a:p>
                  </a:txBody>
                  <a:tcPr>
                    <a:solidFill>
                      <a:schemeClr val="bg2">
                        <a:lumMod val="90000"/>
                      </a:schemeClr>
                    </a:solidFill>
                  </a:tcPr>
                </a:tc>
              </a:tr>
              <a:tr h="322292">
                <a:tc>
                  <a:txBody>
                    <a:bodyPr/>
                    <a:lstStyle/>
                    <a:p>
                      <a:pPr algn="ctr"/>
                      <a:r>
                        <a:rPr lang="es-CL" sz="1400" i="1" dirty="0" err="1" smtClean="0"/>
                        <a:t>Mesoplodon</a:t>
                      </a:r>
                      <a:r>
                        <a:rPr lang="es-CL" sz="1400" i="1" dirty="0" smtClean="0"/>
                        <a:t> </a:t>
                      </a:r>
                      <a:r>
                        <a:rPr lang="es-CL" sz="1400" i="1" dirty="0" err="1" smtClean="0"/>
                        <a:t>densirostris</a:t>
                      </a:r>
                      <a:endParaRPr lang="es-CL" sz="1400" i="1" dirty="0"/>
                    </a:p>
                  </a:txBody>
                  <a:tcPr>
                    <a:solidFill>
                      <a:schemeClr val="bg2">
                        <a:lumMod val="90000"/>
                      </a:schemeClr>
                    </a:solidFill>
                  </a:tcPr>
                </a:tc>
                <a:tc>
                  <a:txBody>
                    <a:bodyPr/>
                    <a:lstStyle/>
                    <a:p>
                      <a:pPr algn="ctr"/>
                      <a:r>
                        <a:rPr lang="es-CL" sz="1400" dirty="0" err="1" smtClean="0"/>
                        <a:t>Blainville’s</a:t>
                      </a:r>
                      <a:r>
                        <a:rPr lang="es-CL" sz="1400" dirty="0" smtClean="0"/>
                        <a:t> </a:t>
                      </a:r>
                      <a:r>
                        <a:rPr lang="es-CL" sz="1400" dirty="0" err="1" smtClean="0"/>
                        <a:t>beaked</a:t>
                      </a:r>
                      <a:r>
                        <a:rPr lang="es-CL" sz="1400" dirty="0" smtClean="0"/>
                        <a:t> </a:t>
                      </a:r>
                      <a:r>
                        <a:rPr lang="es-CL" sz="1400" dirty="0" err="1" smtClean="0"/>
                        <a:t>whale</a:t>
                      </a:r>
                      <a:endParaRPr lang="es-CL" sz="1400" dirty="0"/>
                    </a:p>
                  </a:txBody>
                  <a:tcPr>
                    <a:solidFill>
                      <a:schemeClr val="bg2">
                        <a:lumMod val="90000"/>
                      </a:schemeClr>
                    </a:solidFill>
                  </a:tcPr>
                </a:tc>
                <a:tc>
                  <a:txBody>
                    <a:bodyPr/>
                    <a:lstStyle/>
                    <a:p>
                      <a:pPr algn="ctr"/>
                      <a:r>
                        <a:rPr lang="es-CL" sz="1400" dirty="0" smtClean="0"/>
                        <a:t>Data </a:t>
                      </a:r>
                      <a:r>
                        <a:rPr lang="es-CL" sz="1400" dirty="0" err="1" smtClean="0"/>
                        <a:t>Deficient</a:t>
                      </a:r>
                      <a:endParaRPr lang="es-CL" sz="1400" dirty="0" smtClean="0"/>
                    </a:p>
                  </a:txBody>
                  <a:tcPr>
                    <a:solidFill>
                      <a:schemeClr val="bg2">
                        <a:lumMod val="90000"/>
                      </a:schemeClr>
                    </a:solidFill>
                  </a:tcPr>
                </a:tc>
              </a:tr>
            </a:tbl>
          </a:graphicData>
        </a:graphic>
      </p:graphicFrame>
    </p:spTree>
    <p:extLst>
      <p:ext uri="{BB962C8B-B14F-4D97-AF65-F5344CB8AC3E}">
        <p14:creationId xmlns:p14="http://schemas.microsoft.com/office/powerpoint/2010/main" val="362701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2588724803"/>
              </p:ext>
            </p:extLst>
          </p:nvPr>
        </p:nvGraphicFramePr>
        <p:xfrm>
          <a:off x="107504" y="1202784"/>
          <a:ext cx="8820474" cy="4602480"/>
        </p:xfrm>
        <a:graphic>
          <a:graphicData uri="http://schemas.openxmlformats.org/drawingml/2006/table">
            <a:tbl>
              <a:tblPr firstRow="1" bandRow="1">
                <a:tableStyleId>{5C22544A-7EE6-4342-B048-85BDC9FD1C3A}</a:tableStyleId>
              </a:tblPr>
              <a:tblGrid>
                <a:gridCol w="2940158"/>
                <a:gridCol w="2940158"/>
                <a:gridCol w="2940158"/>
              </a:tblGrid>
              <a:tr h="301717">
                <a:tc>
                  <a:txBody>
                    <a:bodyPr/>
                    <a:lstStyle/>
                    <a:p>
                      <a:pPr algn="ctr"/>
                      <a:r>
                        <a:rPr lang="es-CL" sz="1600" i="0" dirty="0" err="1" smtClean="0"/>
                        <a:t>Scientific</a:t>
                      </a:r>
                      <a:r>
                        <a:rPr lang="es-CL" sz="1600" i="0" baseline="0" dirty="0" smtClean="0"/>
                        <a:t> </a:t>
                      </a:r>
                      <a:r>
                        <a:rPr lang="es-CL" sz="1600" i="0" baseline="0" dirty="0" err="1" smtClean="0"/>
                        <a:t>name</a:t>
                      </a:r>
                      <a:r>
                        <a:rPr lang="es-CL" sz="1600" i="0" baseline="0" dirty="0" smtClean="0"/>
                        <a:t> </a:t>
                      </a:r>
                      <a:endParaRPr lang="es-CL" sz="1600" i="0" dirty="0"/>
                    </a:p>
                  </a:txBody>
                  <a:tcPr>
                    <a:solidFill>
                      <a:schemeClr val="accent1"/>
                    </a:solidFill>
                  </a:tcPr>
                </a:tc>
                <a:tc>
                  <a:txBody>
                    <a:bodyPr/>
                    <a:lstStyle/>
                    <a:p>
                      <a:pPr algn="ctr"/>
                      <a:r>
                        <a:rPr lang="es-CL" sz="1600" dirty="0" err="1" smtClean="0"/>
                        <a:t>Common</a:t>
                      </a:r>
                      <a:r>
                        <a:rPr lang="es-CL" sz="1600" dirty="0" smtClean="0"/>
                        <a:t> </a:t>
                      </a:r>
                      <a:r>
                        <a:rPr lang="es-CL" sz="1600" dirty="0" err="1" smtClean="0"/>
                        <a:t>name</a:t>
                      </a:r>
                      <a:endParaRPr lang="es-CL" sz="1600" dirty="0"/>
                    </a:p>
                  </a:txBody>
                  <a:tcPr>
                    <a:solidFill>
                      <a:schemeClr val="accent1"/>
                    </a:solidFill>
                  </a:tcPr>
                </a:tc>
                <a:tc>
                  <a:txBody>
                    <a:bodyPr/>
                    <a:lstStyle/>
                    <a:p>
                      <a:pPr algn="ctr"/>
                      <a:r>
                        <a:rPr lang="es-CL" sz="1600" dirty="0" err="1" smtClean="0"/>
                        <a:t>Conservation</a:t>
                      </a:r>
                      <a:r>
                        <a:rPr lang="es-CL" sz="1600" baseline="0" dirty="0" smtClean="0"/>
                        <a:t> Status</a:t>
                      </a:r>
                      <a:endParaRPr lang="es-CL" sz="1600" dirty="0"/>
                    </a:p>
                  </a:txBody>
                  <a:tcPr>
                    <a:solidFill>
                      <a:schemeClr val="accent1"/>
                    </a:solidFill>
                  </a:tcPr>
                </a:tc>
              </a:tr>
              <a:tr h="301717">
                <a:tc>
                  <a:txBody>
                    <a:bodyPr/>
                    <a:lstStyle/>
                    <a:p>
                      <a:pPr algn="ctr"/>
                      <a:r>
                        <a:rPr lang="es-CL" sz="1400" i="1" dirty="0" err="1" smtClean="0"/>
                        <a:t>Ziphius</a:t>
                      </a:r>
                      <a:r>
                        <a:rPr lang="es-CL" sz="1400" i="1" dirty="0" smtClean="0"/>
                        <a:t> </a:t>
                      </a:r>
                      <a:r>
                        <a:rPr lang="es-CL" sz="1400" i="1" dirty="0" err="1" smtClean="0"/>
                        <a:t>cavirostris</a:t>
                      </a:r>
                      <a:endParaRPr lang="es-CL" sz="1400" i="1" dirty="0"/>
                    </a:p>
                  </a:txBody>
                  <a:tcPr>
                    <a:solidFill>
                      <a:schemeClr val="bg2">
                        <a:lumMod val="90000"/>
                      </a:schemeClr>
                    </a:solidFill>
                  </a:tcPr>
                </a:tc>
                <a:tc>
                  <a:txBody>
                    <a:bodyPr/>
                    <a:lstStyle/>
                    <a:p>
                      <a:pPr algn="ctr"/>
                      <a:r>
                        <a:rPr lang="es-CL" sz="1400" dirty="0" err="1" smtClean="0"/>
                        <a:t>Cuvier’s</a:t>
                      </a:r>
                      <a:r>
                        <a:rPr lang="es-CL" sz="1400" dirty="0" smtClean="0"/>
                        <a:t> </a:t>
                      </a:r>
                      <a:r>
                        <a:rPr lang="es-CL" sz="1400" dirty="0" err="1" smtClean="0"/>
                        <a:t>beaked</a:t>
                      </a:r>
                      <a:r>
                        <a:rPr lang="es-CL" sz="1400" baseline="0" dirty="0" smtClean="0"/>
                        <a:t> </a:t>
                      </a:r>
                      <a:r>
                        <a:rPr lang="es-CL" sz="1400" baseline="0" dirty="0" err="1" smtClean="0"/>
                        <a:t>whale</a:t>
                      </a:r>
                      <a:endParaRPr lang="es-CL" sz="1400" dirty="0"/>
                    </a:p>
                  </a:txBody>
                  <a:tcPr>
                    <a:solidFill>
                      <a:schemeClr val="bg2">
                        <a:lumMod val="90000"/>
                      </a:schemeClr>
                    </a:solidFill>
                  </a:tcPr>
                </a:tc>
                <a:tc>
                  <a:txBody>
                    <a:bodyPr/>
                    <a:lstStyle/>
                    <a:p>
                      <a:pPr algn="ctr"/>
                      <a:r>
                        <a:rPr lang="es-CL" sz="1400" dirty="0" err="1" smtClean="0"/>
                        <a:t>Least</a:t>
                      </a:r>
                      <a:r>
                        <a:rPr lang="es-CL" sz="1400" baseline="0" dirty="0" smtClean="0"/>
                        <a:t> </a:t>
                      </a:r>
                      <a:r>
                        <a:rPr lang="es-CL" sz="1400" baseline="0" dirty="0" err="1" smtClean="0"/>
                        <a:t>Concern</a:t>
                      </a:r>
                      <a:endParaRPr lang="es-CL" sz="1400" dirty="0" smtClean="0"/>
                    </a:p>
                  </a:txBody>
                  <a:tcPr>
                    <a:solidFill>
                      <a:schemeClr val="bg2">
                        <a:lumMod val="90000"/>
                      </a:schemeClr>
                    </a:solidFill>
                  </a:tcPr>
                </a:tc>
              </a:tr>
              <a:tr h="301717">
                <a:tc>
                  <a:txBody>
                    <a:bodyPr/>
                    <a:lstStyle/>
                    <a:p>
                      <a:pPr algn="ctr"/>
                      <a:r>
                        <a:rPr lang="es-CL" sz="1400" i="1" dirty="0" err="1" smtClean="0"/>
                        <a:t>Tasmacetus</a:t>
                      </a:r>
                      <a:r>
                        <a:rPr lang="es-CL" sz="1400" i="1" baseline="0" dirty="0" smtClean="0"/>
                        <a:t> </a:t>
                      </a:r>
                      <a:r>
                        <a:rPr lang="es-CL" sz="1400" i="1" baseline="0" dirty="0" err="1" smtClean="0"/>
                        <a:t>shepherdii</a:t>
                      </a:r>
                      <a:endParaRPr lang="es-CL" sz="1400" i="1" dirty="0"/>
                    </a:p>
                  </a:txBody>
                  <a:tcPr>
                    <a:solidFill>
                      <a:schemeClr val="bg2">
                        <a:lumMod val="90000"/>
                      </a:schemeClr>
                    </a:solidFill>
                  </a:tcPr>
                </a:tc>
                <a:tc>
                  <a:txBody>
                    <a:bodyPr/>
                    <a:lstStyle/>
                    <a:p>
                      <a:pPr algn="ctr"/>
                      <a:r>
                        <a:rPr lang="es-CL" sz="1400" dirty="0" err="1" smtClean="0"/>
                        <a:t>Sheperd’s</a:t>
                      </a:r>
                      <a:r>
                        <a:rPr lang="es-CL" sz="1400" dirty="0" smtClean="0"/>
                        <a:t> </a:t>
                      </a:r>
                      <a:r>
                        <a:rPr lang="es-CL" sz="1400" dirty="0" err="1" smtClean="0"/>
                        <a:t>beaked</a:t>
                      </a:r>
                      <a:r>
                        <a:rPr lang="es-CL" sz="1400" dirty="0" smtClean="0"/>
                        <a:t> </a:t>
                      </a:r>
                      <a:r>
                        <a:rPr lang="es-CL" sz="1400" dirty="0" err="1" smtClean="0"/>
                        <a:t>whale</a:t>
                      </a:r>
                      <a:endParaRPr lang="es-CL" sz="1400" dirty="0"/>
                    </a:p>
                  </a:txBody>
                  <a:tcPr>
                    <a:solidFill>
                      <a:schemeClr val="bg2">
                        <a:lumMod val="90000"/>
                      </a:schemeClr>
                    </a:solidFill>
                  </a:tcPr>
                </a:tc>
                <a:tc>
                  <a:txBody>
                    <a:bodyPr/>
                    <a:lstStyle/>
                    <a:p>
                      <a:pPr algn="ctr"/>
                      <a:r>
                        <a:rPr lang="es-CL" sz="1400" dirty="0" err="1" smtClean="0"/>
                        <a:t>Not</a:t>
                      </a:r>
                      <a:r>
                        <a:rPr lang="es-CL" sz="1400" dirty="0" smtClean="0"/>
                        <a:t> </a:t>
                      </a:r>
                      <a:r>
                        <a:rPr lang="es-CL" sz="1400" dirty="0" err="1" smtClean="0"/>
                        <a:t>evaluated</a:t>
                      </a:r>
                      <a:endParaRPr lang="es-CL" sz="1400" dirty="0" smtClean="0"/>
                    </a:p>
                  </a:txBody>
                  <a:tcPr>
                    <a:solidFill>
                      <a:schemeClr val="bg2">
                        <a:lumMod val="90000"/>
                      </a:schemeClr>
                    </a:solidFill>
                  </a:tcPr>
                </a:tc>
              </a:tr>
              <a:tr h="301717">
                <a:tc>
                  <a:txBody>
                    <a:bodyPr/>
                    <a:lstStyle/>
                    <a:p>
                      <a:pPr algn="ctr"/>
                      <a:r>
                        <a:rPr lang="es-CL" sz="1400" i="1" dirty="0" err="1" smtClean="0"/>
                        <a:t>Orcinus</a:t>
                      </a:r>
                      <a:r>
                        <a:rPr lang="es-CL" sz="1400" i="1" dirty="0" smtClean="0"/>
                        <a:t> orca</a:t>
                      </a:r>
                      <a:endParaRPr lang="es-CL" sz="1400" i="1" dirty="0"/>
                    </a:p>
                  </a:txBody>
                  <a:tcPr>
                    <a:solidFill>
                      <a:schemeClr val="bg2">
                        <a:lumMod val="90000"/>
                      </a:schemeClr>
                    </a:solidFill>
                  </a:tcPr>
                </a:tc>
                <a:tc>
                  <a:txBody>
                    <a:bodyPr/>
                    <a:lstStyle/>
                    <a:p>
                      <a:pPr algn="ctr"/>
                      <a:r>
                        <a:rPr lang="es-CL" sz="1400" dirty="0" err="1" smtClean="0"/>
                        <a:t>Killer</a:t>
                      </a:r>
                      <a:r>
                        <a:rPr lang="es-CL" sz="1400" dirty="0" smtClean="0"/>
                        <a:t> </a:t>
                      </a:r>
                      <a:r>
                        <a:rPr lang="es-CL" sz="1400" dirty="0" err="1" smtClean="0"/>
                        <a:t>whale</a:t>
                      </a:r>
                      <a:endParaRPr lang="es-CL" sz="1400" dirty="0"/>
                    </a:p>
                  </a:txBody>
                  <a:tcPr>
                    <a:solidFill>
                      <a:schemeClr val="bg2">
                        <a:lumMod val="90000"/>
                      </a:schemeClr>
                    </a:solidFill>
                  </a:tcPr>
                </a:tc>
                <a:tc>
                  <a:txBody>
                    <a:bodyPr/>
                    <a:lstStyle/>
                    <a:p>
                      <a:pPr algn="ctr"/>
                      <a:r>
                        <a:rPr lang="es-CL" sz="1400" dirty="0" err="1" smtClean="0"/>
                        <a:t>Stable</a:t>
                      </a:r>
                      <a:endParaRPr lang="es-CL" sz="1400" dirty="0" smtClean="0"/>
                    </a:p>
                  </a:txBody>
                  <a:tcPr>
                    <a:solidFill>
                      <a:schemeClr val="bg2">
                        <a:lumMod val="90000"/>
                      </a:schemeClr>
                    </a:solidFill>
                  </a:tcPr>
                </a:tc>
              </a:tr>
              <a:tr h="301717">
                <a:tc>
                  <a:txBody>
                    <a:bodyPr/>
                    <a:lstStyle/>
                    <a:p>
                      <a:pPr algn="ctr"/>
                      <a:r>
                        <a:rPr lang="es-CL" sz="1400" i="1" dirty="0" err="1" smtClean="0"/>
                        <a:t>Pseudorca</a:t>
                      </a:r>
                      <a:r>
                        <a:rPr lang="es-CL" sz="1400" i="1" baseline="0" dirty="0" smtClean="0"/>
                        <a:t> </a:t>
                      </a:r>
                      <a:r>
                        <a:rPr lang="es-CL" sz="1400" i="1" baseline="0" dirty="0" err="1" smtClean="0"/>
                        <a:t>crassidens</a:t>
                      </a:r>
                      <a:endParaRPr lang="es-CL" sz="1400" i="1" dirty="0"/>
                    </a:p>
                  </a:txBody>
                  <a:tcPr>
                    <a:solidFill>
                      <a:schemeClr val="bg2">
                        <a:lumMod val="90000"/>
                      </a:schemeClr>
                    </a:solidFill>
                  </a:tcPr>
                </a:tc>
                <a:tc>
                  <a:txBody>
                    <a:bodyPr/>
                    <a:lstStyle/>
                    <a:p>
                      <a:pPr algn="ctr"/>
                      <a:r>
                        <a:rPr lang="es-CL" sz="1400" dirty="0" smtClean="0"/>
                        <a:t>False </a:t>
                      </a:r>
                      <a:r>
                        <a:rPr lang="es-CL" sz="1400" dirty="0" err="1" smtClean="0"/>
                        <a:t>killer</a:t>
                      </a:r>
                      <a:r>
                        <a:rPr lang="es-CL" sz="1400" dirty="0" smtClean="0"/>
                        <a:t> </a:t>
                      </a:r>
                      <a:r>
                        <a:rPr lang="es-CL" sz="1400" dirty="0" err="1" smtClean="0"/>
                        <a:t>whale</a:t>
                      </a:r>
                      <a:endParaRPr lang="es-CL" sz="1400" dirty="0"/>
                    </a:p>
                  </a:txBody>
                  <a:tcPr>
                    <a:solidFill>
                      <a:schemeClr val="bg2">
                        <a:lumMod val="90000"/>
                      </a:schemeClr>
                    </a:solidFill>
                  </a:tcPr>
                </a:tc>
                <a:tc>
                  <a:txBody>
                    <a:bodyPr/>
                    <a:lstStyle/>
                    <a:p>
                      <a:pPr algn="ctr"/>
                      <a:r>
                        <a:rPr lang="es-CL" sz="1400" dirty="0" err="1" smtClean="0"/>
                        <a:t>Not</a:t>
                      </a:r>
                      <a:r>
                        <a:rPr lang="es-CL" sz="1400" dirty="0" smtClean="0"/>
                        <a:t> </a:t>
                      </a:r>
                      <a:r>
                        <a:rPr lang="es-CL" sz="1400" dirty="0" err="1" smtClean="0"/>
                        <a:t>evaluated</a:t>
                      </a:r>
                      <a:endParaRPr lang="es-CL" sz="1400" dirty="0" smtClean="0"/>
                    </a:p>
                  </a:txBody>
                  <a:tcPr>
                    <a:solidFill>
                      <a:schemeClr val="bg2">
                        <a:lumMod val="90000"/>
                      </a:schemeClr>
                    </a:solidFill>
                  </a:tcPr>
                </a:tc>
              </a:tr>
              <a:tr h="301717">
                <a:tc>
                  <a:txBody>
                    <a:bodyPr/>
                    <a:lstStyle/>
                    <a:p>
                      <a:pPr algn="ctr"/>
                      <a:r>
                        <a:rPr lang="es-CL" sz="1400" i="1" dirty="0" err="1" smtClean="0"/>
                        <a:t>Globicephala</a:t>
                      </a:r>
                      <a:r>
                        <a:rPr lang="es-CL" sz="1400" i="1" baseline="0" dirty="0" smtClean="0"/>
                        <a:t> </a:t>
                      </a:r>
                      <a:r>
                        <a:rPr lang="es-CL" sz="1400" i="1" baseline="0" dirty="0" err="1" smtClean="0"/>
                        <a:t>melas</a:t>
                      </a:r>
                      <a:endParaRPr lang="es-CL" sz="1400" i="1" dirty="0"/>
                    </a:p>
                  </a:txBody>
                  <a:tcPr>
                    <a:solidFill>
                      <a:schemeClr val="bg2">
                        <a:lumMod val="90000"/>
                      </a:schemeClr>
                    </a:solidFill>
                  </a:tcPr>
                </a:tc>
                <a:tc>
                  <a:txBody>
                    <a:bodyPr/>
                    <a:lstStyle/>
                    <a:p>
                      <a:pPr algn="ctr"/>
                      <a:r>
                        <a:rPr lang="es-CL" sz="1400" dirty="0" smtClean="0"/>
                        <a:t>Long-</a:t>
                      </a:r>
                      <a:r>
                        <a:rPr lang="es-CL" sz="1400" dirty="0" err="1" smtClean="0"/>
                        <a:t>finned</a:t>
                      </a:r>
                      <a:r>
                        <a:rPr lang="es-CL" sz="1400" baseline="0" dirty="0" smtClean="0"/>
                        <a:t> </a:t>
                      </a:r>
                      <a:r>
                        <a:rPr lang="es-CL" sz="1400" baseline="0" dirty="0" err="1" smtClean="0"/>
                        <a:t>pilot</a:t>
                      </a:r>
                      <a:r>
                        <a:rPr lang="es-CL" sz="1400" baseline="0" dirty="0" smtClean="0"/>
                        <a:t> </a:t>
                      </a:r>
                      <a:r>
                        <a:rPr lang="es-CL" sz="1400" baseline="0" dirty="0" err="1" smtClean="0"/>
                        <a:t>whale</a:t>
                      </a:r>
                      <a:endParaRPr lang="es-CL" sz="1400" dirty="0"/>
                    </a:p>
                  </a:txBody>
                  <a:tcPr>
                    <a:solidFill>
                      <a:schemeClr val="bg2">
                        <a:lumMod val="90000"/>
                      </a:schemeClr>
                    </a:solidFill>
                  </a:tcPr>
                </a:tc>
                <a:tc>
                  <a:txBody>
                    <a:bodyPr/>
                    <a:lstStyle/>
                    <a:p>
                      <a:pPr algn="ctr"/>
                      <a:r>
                        <a:rPr lang="es-CL" sz="1400" dirty="0" err="1" smtClean="0"/>
                        <a:t>Stable</a:t>
                      </a:r>
                      <a:endParaRPr lang="es-CL" sz="1400" dirty="0" smtClean="0"/>
                    </a:p>
                  </a:txBody>
                  <a:tcPr>
                    <a:solidFill>
                      <a:schemeClr val="bg2">
                        <a:lumMod val="90000"/>
                      </a:schemeClr>
                    </a:solidFill>
                  </a:tcPr>
                </a:tc>
              </a:tr>
              <a:tr h="301717">
                <a:tc>
                  <a:txBody>
                    <a:bodyPr/>
                    <a:lstStyle/>
                    <a:p>
                      <a:pPr algn="ctr"/>
                      <a:r>
                        <a:rPr lang="es-CL" sz="1400" i="1" dirty="0" err="1" smtClean="0"/>
                        <a:t>Grampus</a:t>
                      </a:r>
                      <a:r>
                        <a:rPr lang="es-CL" sz="1400" i="1" dirty="0" smtClean="0"/>
                        <a:t> </a:t>
                      </a:r>
                      <a:r>
                        <a:rPr lang="es-CL" sz="1400" i="1" dirty="0" err="1" smtClean="0"/>
                        <a:t>grisseus</a:t>
                      </a:r>
                      <a:endParaRPr lang="es-CL" sz="1400" i="1" dirty="0"/>
                    </a:p>
                  </a:txBody>
                  <a:tcPr>
                    <a:solidFill>
                      <a:schemeClr val="bg2">
                        <a:lumMod val="90000"/>
                      </a:schemeClr>
                    </a:solidFill>
                  </a:tcPr>
                </a:tc>
                <a:tc>
                  <a:txBody>
                    <a:bodyPr/>
                    <a:lstStyle/>
                    <a:p>
                      <a:pPr algn="ctr"/>
                      <a:r>
                        <a:rPr lang="es-CL" sz="1400" dirty="0" err="1" smtClean="0"/>
                        <a:t>Risso’s</a:t>
                      </a:r>
                      <a:r>
                        <a:rPr lang="es-CL" sz="1400" dirty="0" smtClean="0"/>
                        <a:t> </a:t>
                      </a:r>
                      <a:r>
                        <a:rPr lang="es-CL" sz="1400" dirty="0" err="1" smtClean="0"/>
                        <a:t>dolphin</a:t>
                      </a:r>
                      <a:endParaRPr lang="es-CL" sz="1400" dirty="0"/>
                    </a:p>
                  </a:txBody>
                  <a:tcPr>
                    <a:solidFill>
                      <a:schemeClr val="bg2">
                        <a:lumMod val="90000"/>
                      </a:schemeClr>
                    </a:solidFill>
                  </a:tcPr>
                </a:tc>
                <a:tc>
                  <a:txBody>
                    <a:bodyPr/>
                    <a:lstStyle/>
                    <a:p>
                      <a:pPr algn="ctr"/>
                      <a:r>
                        <a:rPr lang="es-CL" sz="1400" dirty="0" err="1" smtClean="0"/>
                        <a:t>Not</a:t>
                      </a:r>
                      <a:r>
                        <a:rPr lang="es-CL" sz="1400" dirty="0" smtClean="0"/>
                        <a:t> </a:t>
                      </a:r>
                      <a:r>
                        <a:rPr lang="es-CL" sz="1400" dirty="0" err="1" smtClean="0"/>
                        <a:t>evaluated</a:t>
                      </a:r>
                      <a:endParaRPr lang="es-CL" sz="1400" dirty="0" smtClean="0"/>
                    </a:p>
                  </a:txBody>
                  <a:tcPr>
                    <a:solidFill>
                      <a:schemeClr val="bg2">
                        <a:lumMod val="90000"/>
                      </a:schemeClr>
                    </a:solidFill>
                  </a:tcPr>
                </a:tc>
              </a:tr>
              <a:tr h="301717">
                <a:tc>
                  <a:txBody>
                    <a:bodyPr/>
                    <a:lstStyle/>
                    <a:p>
                      <a:pPr algn="ctr"/>
                      <a:r>
                        <a:rPr lang="es-CL" sz="1400" i="1" dirty="0" err="1" smtClean="0"/>
                        <a:t>Tursiops</a:t>
                      </a:r>
                      <a:r>
                        <a:rPr lang="es-CL" sz="1400" i="1" dirty="0" smtClean="0"/>
                        <a:t> </a:t>
                      </a:r>
                      <a:r>
                        <a:rPr lang="es-CL" sz="1400" i="1" dirty="0" err="1" smtClean="0"/>
                        <a:t>truncatus</a:t>
                      </a:r>
                      <a:endParaRPr lang="es-CL" sz="1400" i="1" dirty="0"/>
                    </a:p>
                  </a:txBody>
                  <a:tcPr>
                    <a:solidFill>
                      <a:schemeClr val="bg2">
                        <a:lumMod val="90000"/>
                      </a:schemeClr>
                    </a:solidFill>
                  </a:tcPr>
                </a:tc>
                <a:tc>
                  <a:txBody>
                    <a:bodyPr/>
                    <a:lstStyle/>
                    <a:p>
                      <a:pPr algn="ctr"/>
                      <a:r>
                        <a:rPr lang="es-CL" sz="1400" dirty="0" err="1" smtClean="0"/>
                        <a:t>Bottle</a:t>
                      </a:r>
                      <a:r>
                        <a:rPr lang="es-CL" sz="1400" dirty="0" smtClean="0"/>
                        <a:t> </a:t>
                      </a:r>
                      <a:r>
                        <a:rPr lang="es-CL" sz="1400" dirty="0" err="1" smtClean="0"/>
                        <a:t>nose</a:t>
                      </a:r>
                      <a:r>
                        <a:rPr lang="es-CL" sz="1400" dirty="0" smtClean="0"/>
                        <a:t> </a:t>
                      </a:r>
                      <a:r>
                        <a:rPr lang="es-CL" sz="1400" dirty="0" err="1" smtClean="0"/>
                        <a:t>dolphin</a:t>
                      </a:r>
                      <a:endParaRPr lang="es-CL" sz="1400" dirty="0"/>
                    </a:p>
                  </a:txBody>
                  <a:tcPr>
                    <a:solidFill>
                      <a:schemeClr val="bg2">
                        <a:lumMod val="90000"/>
                      </a:schemeClr>
                    </a:solidFill>
                  </a:tcPr>
                </a:tc>
                <a:tc>
                  <a:txBody>
                    <a:bodyPr/>
                    <a:lstStyle/>
                    <a:p>
                      <a:pPr algn="ctr"/>
                      <a:r>
                        <a:rPr lang="es-CL" sz="1400" dirty="0" smtClean="0"/>
                        <a:t>Data </a:t>
                      </a:r>
                      <a:r>
                        <a:rPr lang="es-CL" sz="1400" dirty="0" err="1" smtClean="0"/>
                        <a:t>Deficient</a:t>
                      </a:r>
                      <a:endParaRPr lang="es-CL" sz="1400" dirty="0" smtClean="0"/>
                    </a:p>
                  </a:txBody>
                  <a:tcPr>
                    <a:solidFill>
                      <a:schemeClr val="bg2">
                        <a:lumMod val="90000"/>
                      </a:schemeClr>
                    </a:solidFill>
                  </a:tcPr>
                </a:tc>
              </a:tr>
              <a:tr h="301717">
                <a:tc>
                  <a:txBody>
                    <a:bodyPr/>
                    <a:lstStyle/>
                    <a:p>
                      <a:pPr algn="ctr"/>
                      <a:r>
                        <a:rPr lang="es-CL" sz="1400" i="1" dirty="0" err="1" smtClean="0"/>
                        <a:t>Lagenorhynchus</a:t>
                      </a:r>
                      <a:r>
                        <a:rPr lang="es-CL" sz="1400" i="1" dirty="0" smtClean="0"/>
                        <a:t> </a:t>
                      </a:r>
                      <a:r>
                        <a:rPr lang="es-CL" sz="1400" i="1" dirty="0" err="1" smtClean="0"/>
                        <a:t>obscurus</a:t>
                      </a:r>
                      <a:endParaRPr lang="es-CL" sz="1400" i="1" dirty="0"/>
                    </a:p>
                  </a:txBody>
                  <a:tcPr>
                    <a:solidFill>
                      <a:schemeClr val="bg2">
                        <a:lumMod val="90000"/>
                      </a:schemeClr>
                    </a:solidFill>
                  </a:tcPr>
                </a:tc>
                <a:tc>
                  <a:txBody>
                    <a:bodyPr/>
                    <a:lstStyle/>
                    <a:p>
                      <a:pPr algn="ctr"/>
                      <a:r>
                        <a:rPr lang="es-CL" sz="1400" dirty="0" err="1" smtClean="0"/>
                        <a:t>Dusky</a:t>
                      </a:r>
                      <a:r>
                        <a:rPr lang="es-CL" sz="1400" dirty="0" smtClean="0"/>
                        <a:t> </a:t>
                      </a:r>
                      <a:r>
                        <a:rPr lang="es-CL" sz="1400" dirty="0" err="1" smtClean="0"/>
                        <a:t>dolphin</a:t>
                      </a:r>
                      <a:endParaRPr lang="es-CL" sz="1400" dirty="0"/>
                    </a:p>
                  </a:txBody>
                  <a:tcPr>
                    <a:solidFill>
                      <a:schemeClr val="bg2">
                        <a:lumMod val="90000"/>
                      </a:schemeClr>
                    </a:solidFill>
                  </a:tcPr>
                </a:tc>
                <a:tc>
                  <a:txBody>
                    <a:bodyPr/>
                    <a:lstStyle/>
                    <a:p>
                      <a:pPr algn="ctr"/>
                      <a:r>
                        <a:rPr lang="es-CL" sz="1400" dirty="0" smtClean="0"/>
                        <a:t>Data</a:t>
                      </a:r>
                      <a:r>
                        <a:rPr lang="es-CL" sz="1400" baseline="0" dirty="0" smtClean="0"/>
                        <a:t> </a:t>
                      </a:r>
                      <a:r>
                        <a:rPr lang="es-CL" sz="1400" baseline="0" dirty="0" err="1" smtClean="0"/>
                        <a:t>Deficient</a:t>
                      </a:r>
                      <a:endParaRPr lang="es-CL" sz="1400" dirty="0" smtClean="0"/>
                    </a:p>
                  </a:txBody>
                  <a:tcPr>
                    <a:solidFill>
                      <a:schemeClr val="bg2">
                        <a:lumMod val="90000"/>
                      </a:schemeClr>
                    </a:solidFill>
                  </a:tcPr>
                </a:tc>
              </a:tr>
              <a:tr h="301717">
                <a:tc>
                  <a:txBody>
                    <a:bodyPr/>
                    <a:lstStyle/>
                    <a:p>
                      <a:pPr algn="ctr"/>
                      <a:r>
                        <a:rPr lang="es-CL" sz="1400" i="1" dirty="0" err="1" smtClean="0"/>
                        <a:t>Lagenorhynchus</a:t>
                      </a:r>
                      <a:r>
                        <a:rPr lang="es-CL" sz="1400" i="1" baseline="0" dirty="0" smtClean="0"/>
                        <a:t> </a:t>
                      </a:r>
                      <a:r>
                        <a:rPr lang="es-CL" sz="1400" i="1" baseline="0" dirty="0" err="1" smtClean="0"/>
                        <a:t>australis</a:t>
                      </a:r>
                      <a:endParaRPr lang="es-CL" sz="1400" i="1" dirty="0"/>
                    </a:p>
                  </a:txBody>
                  <a:tcPr>
                    <a:solidFill>
                      <a:schemeClr val="bg2">
                        <a:lumMod val="90000"/>
                      </a:schemeClr>
                    </a:solidFill>
                  </a:tcPr>
                </a:tc>
                <a:tc>
                  <a:txBody>
                    <a:bodyPr/>
                    <a:lstStyle/>
                    <a:p>
                      <a:pPr algn="ctr"/>
                      <a:r>
                        <a:rPr lang="es-CL" sz="1400" dirty="0" err="1" smtClean="0"/>
                        <a:t>Peale’s</a:t>
                      </a:r>
                      <a:r>
                        <a:rPr lang="es-CL" sz="1400" dirty="0" smtClean="0"/>
                        <a:t> </a:t>
                      </a:r>
                      <a:r>
                        <a:rPr lang="es-CL" sz="1400" dirty="0" err="1" smtClean="0"/>
                        <a:t>dolphin</a:t>
                      </a:r>
                      <a:endParaRPr lang="es-CL" sz="1400" dirty="0"/>
                    </a:p>
                  </a:txBody>
                  <a:tcPr>
                    <a:solidFill>
                      <a:schemeClr val="bg2">
                        <a:lumMod val="90000"/>
                      </a:schemeClr>
                    </a:solidFill>
                  </a:tcPr>
                </a:tc>
                <a:tc>
                  <a:txBody>
                    <a:bodyPr/>
                    <a:lstStyle/>
                    <a:p>
                      <a:pPr algn="ctr"/>
                      <a:r>
                        <a:rPr lang="es-CL" sz="1400" dirty="0" smtClean="0"/>
                        <a:t>Data </a:t>
                      </a:r>
                      <a:r>
                        <a:rPr lang="es-CL" sz="1400" dirty="0" err="1" smtClean="0"/>
                        <a:t>Deficient</a:t>
                      </a:r>
                      <a:endParaRPr lang="es-CL" sz="1400" dirty="0" smtClean="0"/>
                    </a:p>
                  </a:txBody>
                  <a:tcPr>
                    <a:solidFill>
                      <a:schemeClr val="bg2">
                        <a:lumMod val="90000"/>
                      </a:schemeClr>
                    </a:solidFill>
                  </a:tcPr>
                </a:tc>
              </a:tr>
              <a:tr h="301717">
                <a:tc>
                  <a:txBody>
                    <a:bodyPr/>
                    <a:lstStyle/>
                    <a:p>
                      <a:pPr algn="ctr"/>
                      <a:r>
                        <a:rPr lang="es-CL" sz="1400" i="1" dirty="0" err="1" smtClean="0"/>
                        <a:t>Lissodelphis</a:t>
                      </a:r>
                      <a:r>
                        <a:rPr lang="es-CL" sz="1400" i="1" baseline="0" dirty="0" smtClean="0"/>
                        <a:t> </a:t>
                      </a:r>
                      <a:r>
                        <a:rPr lang="es-CL" sz="1400" i="1" baseline="0" dirty="0" err="1" smtClean="0"/>
                        <a:t>peronii</a:t>
                      </a:r>
                      <a:endParaRPr lang="es-CL" sz="1400" i="1" dirty="0"/>
                    </a:p>
                  </a:txBody>
                  <a:tcPr>
                    <a:solidFill>
                      <a:schemeClr val="bg2">
                        <a:lumMod val="90000"/>
                      </a:schemeClr>
                    </a:solidFill>
                  </a:tcPr>
                </a:tc>
                <a:tc>
                  <a:txBody>
                    <a:bodyPr/>
                    <a:lstStyle/>
                    <a:p>
                      <a:pPr algn="ctr"/>
                      <a:r>
                        <a:rPr lang="es-CL" sz="1400" dirty="0" err="1" smtClean="0"/>
                        <a:t>Southern</a:t>
                      </a:r>
                      <a:r>
                        <a:rPr lang="es-CL" sz="1400" baseline="0" dirty="0" smtClean="0"/>
                        <a:t> </a:t>
                      </a:r>
                      <a:r>
                        <a:rPr lang="es-CL" sz="1400" baseline="0" dirty="0" err="1" smtClean="0"/>
                        <a:t>right</a:t>
                      </a:r>
                      <a:r>
                        <a:rPr lang="es-CL" sz="1400" baseline="0" dirty="0" smtClean="0"/>
                        <a:t> </a:t>
                      </a:r>
                      <a:r>
                        <a:rPr lang="es-CL" sz="1400" baseline="0" dirty="0" err="1" smtClean="0"/>
                        <a:t>whale</a:t>
                      </a:r>
                      <a:r>
                        <a:rPr lang="es-CL" sz="1400" baseline="0" dirty="0" smtClean="0"/>
                        <a:t> </a:t>
                      </a:r>
                      <a:r>
                        <a:rPr lang="es-CL" sz="1400" baseline="0" dirty="0" err="1" smtClean="0"/>
                        <a:t>dolphin</a:t>
                      </a:r>
                      <a:endParaRPr lang="es-CL" sz="1400" dirty="0"/>
                    </a:p>
                  </a:txBody>
                  <a:tcPr>
                    <a:solidFill>
                      <a:schemeClr val="bg2">
                        <a:lumMod val="90000"/>
                      </a:schemeClr>
                    </a:solidFill>
                  </a:tcPr>
                </a:tc>
                <a:tc>
                  <a:txBody>
                    <a:bodyPr/>
                    <a:lstStyle/>
                    <a:p>
                      <a:pPr algn="ctr"/>
                      <a:r>
                        <a:rPr lang="es-CL" sz="1400" dirty="0" smtClean="0"/>
                        <a:t>Data</a:t>
                      </a:r>
                      <a:r>
                        <a:rPr lang="es-CL" sz="1400" baseline="0" dirty="0" smtClean="0"/>
                        <a:t> </a:t>
                      </a:r>
                      <a:r>
                        <a:rPr lang="es-CL" sz="1400" baseline="0" dirty="0" err="1" smtClean="0"/>
                        <a:t>Deficient</a:t>
                      </a:r>
                      <a:endParaRPr lang="es-CL" sz="1400" dirty="0" smtClean="0"/>
                    </a:p>
                  </a:txBody>
                  <a:tcPr>
                    <a:solidFill>
                      <a:schemeClr val="bg2">
                        <a:lumMod val="90000"/>
                      </a:schemeClr>
                    </a:solidFill>
                  </a:tcPr>
                </a:tc>
              </a:tr>
              <a:tr h="301717">
                <a:tc>
                  <a:txBody>
                    <a:bodyPr/>
                    <a:lstStyle/>
                    <a:p>
                      <a:pPr algn="ctr"/>
                      <a:r>
                        <a:rPr lang="es-CL" sz="1400" i="1" dirty="0" err="1" smtClean="0"/>
                        <a:t>Cephalorhynchus</a:t>
                      </a:r>
                      <a:r>
                        <a:rPr lang="es-CL" sz="1400" i="1" baseline="0" dirty="0" smtClean="0"/>
                        <a:t> </a:t>
                      </a:r>
                      <a:r>
                        <a:rPr lang="es-CL" sz="1400" i="1" baseline="0" dirty="0" err="1" smtClean="0"/>
                        <a:t>commersonii</a:t>
                      </a:r>
                      <a:endParaRPr lang="es-CL" sz="1400" i="1" dirty="0"/>
                    </a:p>
                  </a:txBody>
                  <a:tcPr>
                    <a:solidFill>
                      <a:schemeClr val="bg2">
                        <a:lumMod val="90000"/>
                      </a:schemeClr>
                    </a:solidFill>
                  </a:tcPr>
                </a:tc>
                <a:tc>
                  <a:txBody>
                    <a:bodyPr/>
                    <a:lstStyle/>
                    <a:p>
                      <a:pPr algn="ctr"/>
                      <a:r>
                        <a:rPr lang="es-CL" sz="1400" dirty="0" err="1" smtClean="0"/>
                        <a:t>Commerson’s</a:t>
                      </a:r>
                      <a:r>
                        <a:rPr lang="es-CL" sz="1400" dirty="0" smtClean="0"/>
                        <a:t> </a:t>
                      </a:r>
                      <a:r>
                        <a:rPr lang="es-CL" sz="1400" dirty="0" err="1" smtClean="0"/>
                        <a:t>dolphin</a:t>
                      </a:r>
                      <a:endParaRPr lang="es-CL" sz="1400" dirty="0"/>
                    </a:p>
                  </a:txBody>
                  <a:tcPr>
                    <a:solidFill>
                      <a:schemeClr val="bg2">
                        <a:lumMod val="90000"/>
                      </a:schemeClr>
                    </a:solidFill>
                  </a:tcPr>
                </a:tc>
                <a:tc>
                  <a:txBody>
                    <a:bodyPr/>
                    <a:lstStyle/>
                    <a:p>
                      <a:pPr algn="ctr"/>
                      <a:r>
                        <a:rPr lang="es-CL" sz="1400" dirty="0" err="1" smtClean="0"/>
                        <a:t>Endangered</a:t>
                      </a:r>
                      <a:endParaRPr lang="es-CL" sz="1400" dirty="0" smtClean="0"/>
                    </a:p>
                  </a:txBody>
                  <a:tcPr>
                    <a:solidFill>
                      <a:schemeClr val="bg2">
                        <a:lumMod val="90000"/>
                      </a:schemeClr>
                    </a:solidFill>
                  </a:tcPr>
                </a:tc>
              </a:tr>
              <a:tr h="301717">
                <a:tc>
                  <a:txBody>
                    <a:bodyPr/>
                    <a:lstStyle/>
                    <a:p>
                      <a:pPr algn="ctr"/>
                      <a:r>
                        <a:rPr lang="es-CL" sz="1400" i="1" dirty="0" err="1" smtClean="0"/>
                        <a:t>Cephalorhynchus</a:t>
                      </a:r>
                      <a:r>
                        <a:rPr lang="es-CL" sz="1400" i="1" baseline="0" dirty="0" smtClean="0"/>
                        <a:t> </a:t>
                      </a:r>
                      <a:r>
                        <a:rPr lang="es-CL" sz="1400" i="1" baseline="0" dirty="0" err="1" smtClean="0"/>
                        <a:t>eutropia</a:t>
                      </a:r>
                      <a:endParaRPr lang="es-CL" sz="1400" i="1" dirty="0"/>
                    </a:p>
                  </a:txBody>
                  <a:tcPr>
                    <a:solidFill>
                      <a:schemeClr val="bg2">
                        <a:lumMod val="90000"/>
                      </a:schemeClr>
                    </a:solidFill>
                  </a:tcPr>
                </a:tc>
                <a:tc>
                  <a:txBody>
                    <a:bodyPr/>
                    <a:lstStyle/>
                    <a:p>
                      <a:pPr algn="ctr"/>
                      <a:r>
                        <a:rPr lang="es-CL" sz="1400" dirty="0" err="1" smtClean="0"/>
                        <a:t>Chilean</a:t>
                      </a:r>
                      <a:r>
                        <a:rPr lang="es-CL" sz="1400" dirty="0" smtClean="0"/>
                        <a:t> </a:t>
                      </a:r>
                      <a:r>
                        <a:rPr lang="es-CL" sz="1400" dirty="0" err="1" smtClean="0"/>
                        <a:t>dolphin</a:t>
                      </a:r>
                      <a:endParaRPr lang="es-CL" sz="1400" dirty="0"/>
                    </a:p>
                  </a:txBody>
                  <a:tcPr>
                    <a:solidFill>
                      <a:schemeClr val="bg2">
                        <a:lumMod val="90000"/>
                      </a:schemeClr>
                    </a:solidFill>
                  </a:tcPr>
                </a:tc>
                <a:tc>
                  <a:txBody>
                    <a:bodyPr/>
                    <a:lstStyle/>
                    <a:p>
                      <a:pPr algn="ctr"/>
                      <a:r>
                        <a:rPr lang="es-CL" sz="1400" dirty="0" err="1" smtClean="0"/>
                        <a:t>Endangered</a:t>
                      </a:r>
                      <a:endParaRPr lang="es-CL" sz="1400" dirty="0" smtClean="0"/>
                    </a:p>
                  </a:txBody>
                  <a:tcPr>
                    <a:solidFill>
                      <a:schemeClr val="bg2">
                        <a:lumMod val="90000"/>
                      </a:schemeClr>
                    </a:solidFill>
                  </a:tcPr>
                </a:tc>
              </a:tr>
              <a:tr h="301717">
                <a:tc>
                  <a:txBody>
                    <a:bodyPr/>
                    <a:lstStyle/>
                    <a:p>
                      <a:pPr algn="ctr"/>
                      <a:r>
                        <a:rPr lang="es-CL" sz="1400" i="1" dirty="0" err="1" smtClean="0"/>
                        <a:t>Phocoena</a:t>
                      </a:r>
                      <a:r>
                        <a:rPr lang="es-CL" sz="1400" i="1" dirty="0" smtClean="0"/>
                        <a:t> </a:t>
                      </a:r>
                      <a:r>
                        <a:rPr lang="es-CL" sz="1400" i="1" dirty="0" err="1" smtClean="0"/>
                        <a:t>spinipinnis</a:t>
                      </a:r>
                      <a:endParaRPr lang="es-CL" sz="1400" i="1" dirty="0"/>
                    </a:p>
                  </a:txBody>
                  <a:tcPr>
                    <a:solidFill>
                      <a:schemeClr val="bg2">
                        <a:lumMod val="90000"/>
                      </a:schemeClr>
                    </a:solidFill>
                  </a:tcPr>
                </a:tc>
                <a:tc>
                  <a:txBody>
                    <a:bodyPr/>
                    <a:lstStyle/>
                    <a:p>
                      <a:pPr algn="ctr"/>
                      <a:r>
                        <a:rPr lang="es-CL" sz="1400" dirty="0" err="1" smtClean="0"/>
                        <a:t>Burmeister</a:t>
                      </a:r>
                      <a:r>
                        <a:rPr lang="es-CL" sz="1400" baseline="0" dirty="0" err="1" smtClean="0"/>
                        <a:t>’s</a:t>
                      </a:r>
                      <a:r>
                        <a:rPr lang="es-CL" sz="1400" baseline="0" dirty="0" smtClean="0"/>
                        <a:t> </a:t>
                      </a:r>
                      <a:r>
                        <a:rPr lang="es-CL" sz="1400" baseline="0" dirty="0" err="1" smtClean="0"/>
                        <a:t>porpoise</a:t>
                      </a:r>
                      <a:endParaRPr lang="es-CL" sz="1400" dirty="0"/>
                    </a:p>
                  </a:txBody>
                  <a:tcPr>
                    <a:solidFill>
                      <a:schemeClr val="bg2">
                        <a:lumMod val="90000"/>
                      </a:schemeClr>
                    </a:solidFill>
                  </a:tcPr>
                </a:tc>
                <a:tc>
                  <a:txBody>
                    <a:bodyPr/>
                    <a:lstStyle/>
                    <a:p>
                      <a:pPr algn="ctr"/>
                      <a:r>
                        <a:rPr lang="es-CL" sz="1400" dirty="0" smtClean="0"/>
                        <a:t>Data</a:t>
                      </a:r>
                      <a:r>
                        <a:rPr lang="es-CL" sz="1400" baseline="0" dirty="0" smtClean="0"/>
                        <a:t> </a:t>
                      </a:r>
                      <a:r>
                        <a:rPr lang="es-CL" sz="1400" baseline="0" dirty="0" err="1" smtClean="0"/>
                        <a:t>Deficient</a:t>
                      </a:r>
                      <a:endParaRPr lang="es-CL" sz="1400" dirty="0" smtClean="0"/>
                    </a:p>
                  </a:txBody>
                  <a:tcPr>
                    <a:solidFill>
                      <a:schemeClr val="bg2">
                        <a:lumMod val="90000"/>
                      </a:schemeClr>
                    </a:solidFill>
                  </a:tcPr>
                </a:tc>
              </a:tr>
              <a:tr h="301717">
                <a:tc>
                  <a:txBody>
                    <a:bodyPr/>
                    <a:lstStyle/>
                    <a:p>
                      <a:pPr algn="ctr"/>
                      <a:r>
                        <a:rPr lang="es-CL" sz="1400" i="1" dirty="0" err="1" smtClean="0"/>
                        <a:t>Phocoena</a:t>
                      </a:r>
                      <a:r>
                        <a:rPr lang="es-CL" sz="1400" i="1" dirty="0" smtClean="0"/>
                        <a:t> </a:t>
                      </a:r>
                      <a:r>
                        <a:rPr lang="es-CL" sz="1400" i="1" dirty="0" err="1" smtClean="0"/>
                        <a:t>dioptrica</a:t>
                      </a:r>
                      <a:endParaRPr lang="es-CL" sz="1400" i="1" dirty="0"/>
                    </a:p>
                  </a:txBody>
                  <a:tcPr>
                    <a:solidFill>
                      <a:schemeClr val="bg2">
                        <a:lumMod val="90000"/>
                      </a:schemeClr>
                    </a:solidFill>
                  </a:tcPr>
                </a:tc>
                <a:tc>
                  <a:txBody>
                    <a:bodyPr/>
                    <a:lstStyle/>
                    <a:p>
                      <a:pPr algn="ctr"/>
                      <a:r>
                        <a:rPr lang="es-CL" sz="1400" dirty="0" err="1" smtClean="0"/>
                        <a:t>Spectacled</a:t>
                      </a:r>
                      <a:r>
                        <a:rPr lang="es-CL" sz="1400" dirty="0" smtClean="0"/>
                        <a:t> </a:t>
                      </a:r>
                      <a:r>
                        <a:rPr lang="es-CL" sz="1400" dirty="0" err="1" smtClean="0"/>
                        <a:t>porpoise</a:t>
                      </a:r>
                      <a:endParaRPr lang="es-CL" sz="1400" dirty="0"/>
                    </a:p>
                  </a:txBody>
                  <a:tcPr>
                    <a:solidFill>
                      <a:schemeClr val="bg2">
                        <a:lumMod val="90000"/>
                      </a:schemeClr>
                    </a:solidFill>
                  </a:tcPr>
                </a:tc>
                <a:tc>
                  <a:txBody>
                    <a:bodyPr/>
                    <a:lstStyle/>
                    <a:p>
                      <a:pPr algn="ctr"/>
                      <a:r>
                        <a:rPr lang="es-CL" sz="1400" dirty="0" err="1" smtClean="0"/>
                        <a:t>Not</a:t>
                      </a:r>
                      <a:r>
                        <a:rPr lang="es-CL" sz="1400" dirty="0" smtClean="0"/>
                        <a:t> </a:t>
                      </a:r>
                      <a:r>
                        <a:rPr lang="es-CL" sz="1400" dirty="0" err="1" smtClean="0"/>
                        <a:t>evaluated</a:t>
                      </a:r>
                      <a:endParaRPr lang="es-CL" sz="1400" dirty="0" smtClean="0"/>
                    </a:p>
                  </a:txBody>
                  <a:tcPr>
                    <a:solidFill>
                      <a:schemeClr val="bg2">
                        <a:lumMod val="90000"/>
                      </a:schemeClr>
                    </a:solidFill>
                  </a:tcPr>
                </a:tc>
              </a:tr>
            </a:tbl>
          </a:graphicData>
        </a:graphic>
      </p:graphicFrame>
      <p:sp>
        <p:nvSpPr>
          <p:cNvPr id="9" name="8 CuadroTexto"/>
          <p:cNvSpPr txBox="1"/>
          <p:nvPr/>
        </p:nvSpPr>
        <p:spPr>
          <a:xfrm>
            <a:off x="179512" y="332656"/>
            <a:ext cx="7992888" cy="400110"/>
          </a:xfrm>
          <a:prstGeom prst="rect">
            <a:avLst/>
          </a:prstGeom>
          <a:noFill/>
        </p:spPr>
        <p:txBody>
          <a:bodyPr wrap="square" rtlCol="0">
            <a:spAutoFit/>
          </a:bodyPr>
          <a:lstStyle/>
          <a:p>
            <a:pPr algn="ctr"/>
            <a:r>
              <a:rPr lang="es-CL" sz="2000" b="1" dirty="0" err="1" smtClean="0"/>
              <a:t>Table</a:t>
            </a:r>
            <a:r>
              <a:rPr lang="es-CL" sz="2000" b="1" dirty="0" smtClean="0"/>
              <a:t> 1: </a:t>
            </a:r>
            <a:r>
              <a:rPr lang="es-CL" sz="2000" b="1" dirty="0" err="1" smtClean="0"/>
              <a:t>Continuation</a:t>
            </a:r>
            <a:endParaRPr lang="es-CL" sz="2000" b="1" dirty="0"/>
          </a:p>
        </p:txBody>
      </p:sp>
    </p:spTree>
    <p:extLst>
      <p:ext uri="{BB962C8B-B14F-4D97-AF65-F5344CB8AC3E}">
        <p14:creationId xmlns:p14="http://schemas.microsoft.com/office/powerpoint/2010/main" val="213206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764704"/>
            <a:ext cx="8496944" cy="3416320"/>
          </a:xfrm>
          <a:prstGeom prst="rect">
            <a:avLst/>
          </a:prstGeom>
          <a:noFill/>
        </p:spPr>
        <p:txBody>
          <a:bodyPr wrap="square" rtlCol="0">
            <a:spAutoFit/>
          </a:bodyPr>
          <a:lstStyle/>
          <a:p>
            <a:pPr algn="just"/>
            <a:r>
              <a:rPr lang="en-US" dirty="0" smtClean="0"/>
              <a:t>What we know about the biology and ecology of Killer whales (</a:t>
            </a:r>
            <a:r>
              <a:rPr lang="en-US" i="1" dirty="0" err="1" smtClean="0"/>
              <a:t>Orcinus</a:t>
            </a:r>
            <a:r>
              <a:rPr lang="en-US" i="1" dirty="0" smtClean="0"/>
              <a:t> orca</a:t>
            </a:r>
            <a:r>
              <a:rPr lang="en-US" dirty="0" smtClean="0"/>
              <a:t>) in Chile is scarce, moreover of its feeding habits. Apparently, they feed on South American sea lion (</a:t>
            </a:r>
            <a:r>
              <a:rPr lang="en-US" i="1" dirty="0" err="1" smtClean="0"/>
              <a:t>Otaria</a:t>
            </a:r>
            <a:r>
              <a:rPr lang="en-US" i="1" dirty="0" smtClean="0"/>
              <a:t> </a:t>
            </a:r>
            <a:r>
              <a:rPr lang="en-US" i="1" dirty="0" err="1" smtClean="0"/>
              <a:t>flavescens</a:t>
            </a:r>
            <a:r>
              <a:rPr lang="en-US" dirty="0" smtClean="0"/>
              <a:t>) and to a lower extent, on South American fur seal (</a:t>
            </a:r>
            <a:r>
              <a:rPr lang="en-US" i="1" dirty="0" err="1" smtClean="0"/>
              <a:t>Arctocephalus</a:t>
            </a:r>
            <a:r>
              <a:rPr lang="en-US" i="1" dirty="0" smtClean="0"/>
              <a:t> </a:t>
            </a:r>
            <a:r>
              <a:rPr lang="en-US" i="1" dirty="0" err="1" smtClean="0"/>
              <a:t>australis</a:t>
            </a:r>
            <a:r>
              <a:rPr lang="en-US" dirty="0" smtClean="0"/>
              <a:t>) (Capella et al., 1999</a:t>
            </a:r>
            <a:r>
              <a:rPr lang="en-US" dirty="0" smtClean="0"/>
              <a:t>). It has also been registered preying on birds and </a:t>
            </a:r>
            <a:r>
              <a:rPr lang="en-US" dirty="0" err="1" smtClean="0"/>
              <a:t>sei</a:t>
            </a:r>
            <a:r>
              <a:rPr lang="en-US" dirty="0" smtClean="0"/>
              <a:t> whales (</a:t>
            </a:r>
            <a:r>
              <a:rPr lang="en-US" i="1" dirty="0" err="1" smtClean="0"/>
              <a:t>Balaenoptera</a:t>
            </a:r>
            <a:r>
              <a:rPr lang="en-US" i="1" dirty="0" smtClean="0"/>
              <a:t> borealis</a:t>
            </a:r>
            <a:r>
              <a:rPr lang="en-US" dirty="0" smtClean="0"/>
              <a:t>) (</a:t>
            </a:r>
            <a:r>
              <a:rPr lang="en-US" dirty="0" err="1" smtClean="0"/>
              <a:t>Haussermann</a:t>
            </a:r>
            <a:r>
              <a:rPr lang="en-US" dirty="0" smtClean="0"/>
              <a:t> et al., 2013). </a:t>
            </a:r>
            <a:endParaRPr lang="en-US" dirty="0" smtClean="0"/>
          </a:p>
          <a:p>
            <a:pPr algn="just"/>
            <a:endParaRPr lang="es-CL" dirty="0"/>
          </a:p>
          <a:p>
            <a:pPr algn="just"/>
            <a:r>
              <a:rPr lang="en-US" dirty="0" smtClean="0"/>
              <a:t>This </a:t>
            </a:r>
            <a:r>
              <a:rPr lang="en-US" dirty="0" err="1" smtClean="0"/>
              <a:t>Odontocete</a:t>
            </a:r>
            <a:r>
              <a:rPr lang="en-US" dirty="0" smtClean="0"/>
              <a:t> species has been registered depredating on the Patagonian </a:t>
            </a:r>
            <a:r>
              <a:rPr lang="en-US" dirty="0" err="1"/>
              <a:t>t</a:t>
            </a:r>
            <a:r>
              <a:rPr lang="en-US" dirty="0" err="1" smtClean="0"/>
              <a:t>oothfish</a:t>
            </a:r>
            <a:r>
              <a:rPr lang="en-US" dirty="0" smtClean="0"/>
              <a:t> fisheries between 53° and 57°S (Hucke-</a:t>
            </a:r>
            <a:r>
              <a:rPr lang="en-US" dirty="0" err="1" smtClean="0"/>
              <a:t>Gaete</a:t>
            </a:r>
            <a:r>
              <a:rPr lang="en-US" dirty="0" smtClean="0"/>
              <a:t> et al., 2004; Olivares </a:t>
            </a:r>
            <a:r>
              <a:rPr lang="en-US" dirty="0" err="1" smtClean="0"/>
              <a:t>Mansilla</a:t>
            </a:r>
            <a:r>
              <a:rPr lang="en-US" dirty="0" smtClean="0"/>
              <a:t>, 2005; Moreno et al., 2008). Häussermann et al. (2013), reported 119 sightings between 2002 y 2012 in Chilean Patagonia waters and present the first killer whale catalogue with 49 identified individuals, which seven of them have been seen more than once. All of them belong to the ecotype A.</a:t>
            </a:r>
            <a:endParaRPr lang="en-US" dirty="0"/>
          </a:p>
        </p:txBody>
      </p:sp>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t="11232"/>
          <a:stretch/>
        </p:blipFill>
        <p:spPr>
          <a:xfrm>
            <a:off x="4860032" y="4365104"/>
            <a:ext cx="3600400" cy="2121045"/>
          </a:xfrm>
          <a:prstGeom prst="rect">
            <a:avLst/>
          </a:prstGeom>
        </p:spPr>
      </p:pic>
      <p:sp>
        <p:nvSpPr>
          <p:cNvPr id="10" name="9 CuadroTexto"/>
          <p:cNvSpPr txBox="1"/>
          <p:nvPr/>
        </p:nvSpPr>
        <p:spPr>
          <a:xfrm>
            <a:off x="4788024" y="6525344"/>
            <a:ext cx="3816424" cy="307777"/>
          </a:xfrm>
          <a:prstGeom prst="rect">
            <a:avLst/>
          </a:prstGeom>
          <a:noFill/>
        </p:spPr>
        <p:txBody>
          <a:bodyPr wrap="square" rtlCol="0">
            <a:spAutoFit/>
          </a:bodyPr>
          <a:lstStyle/>
          <a:p>
            <a:r>
              <a:rPr lang="es-CL" sz="1400" b="1" dirty="0" smtClean="0"/>
              <a:t>Figure 2: </a:t>
            </a:r>
            <a:r>
              <a:rPr lang="es-CL" sz="1400" dirty="0" err="1" smtClean="0"/>
              <a:t>Ecotype</a:t>
            </a:r>
            <a:r>
              <a:rPr lang="es-CL" sz="1400" dirty="0" smtClean="0"/>
              <a:t> B. </a:t>
            </a:r>
            <a:r>
              <a:rPr lang="es-CL" sz="1400" dirty="0" err="1" smtClean="0"/>
              <a:t>Photo</a:t>
            </a:r>
            <a:r>
              <a:rPr lang="es-CL" sz="1400" dirty="0" smtClean="0"/>
              <a:t> </a:t>
            </a:r>
            <a:r>
              <a:rPr lang="es-CL" sz="1400" dirty="0" err="1" smtClean="0"/>
              <a:t>credit</a:t>
            </a:r>
            <a:r>
              <a:rPr lang="es-CL" sz="1400" dirty="0" smtClean="0"/>
              <a:t>: Jorge Acevedo</a:t>
            </a:r>
            <a:endParaRPr lang="es-CL" sz="1400" dirty="0"/>
          </a:p>
        </p:txBody>
      </p:sp>
      <p:sp>
        <p:nvSpPr>
          <p:cNvPr id="12" name="11 CuadroTexto"/>
          <p:cNvSpPr txBox="1"/>
          <p:nvPr/>
        </p:nvSpPr>
        <p:spPr>
          <a:xfrm>
            <a:off x="323528" y="220578"/>
            <a:ext cx="5976664" cy="400110"/>
          </a:xfrm>
          <a:prstGeom prst="rect">
            <a:avLst/>
          </a:prstGeom>
          <a:noFill/>
        </p:spPr>
        <p:txBody>
          <a:bodyPr wrap="square" rtlCol="0">
            <a:spAutoFit/>
          </a:bodyPr>
          <a:lstStyle/>
          <a:p>
            <a:r>
              <a:rPr lang="es-CL" sz="2000" b="1" dirty="0" err="1" smtClean="0"/>
              <a:t>Current</a:t>
            </a:r>
            <a:r>
              <a:rPr lang="es-CL" sz="2000" b="1" dirty="0" smtClean="0"/>
              <a:t> </a:t>
            </a:r>
            <a:r>
              <a:rPr lang="es-CL" sz="2000" b="1" dirty="0" err="1" smtClean="0"/>
              <a:t>knowledge</a:t>
            </a:r>
            <a:r>
              <a:rPr lang="es-CL" sz="2000" b="1" dirty="0" smtClean="0"/>
              <a:t> in Chile</a:t>
            </a:r>
            <a:endParaRPr lang="es-CL" sz="2000" b="1" dirty="0"/>
          </a:p>
        </p:txBody>
      </p:sp>
      <p:pic>
        <p:nvPicPr>
          <p:cNvPr id="13" name="12 Imagen"/>
          <p:cNvPicPr>
            <a:picLocks noChangeAspect="1"/>
          </p:cNvPicPr>
          <p:nvPr/>
        </p:nvPicPr>
        <p:blipFill rotWithShape="1">
          <a:blip r:embed="rId3" cstate="print">
            <a:extLst>
              <a:ext uri="{28A0092B-C50C-407E-A947-70E740481C1C}">
                <a14:useLocalDpi xmlns:a14="http://schemas.microsoft.com/office/drawing/2010/main" val="0"/>
              </a:ext>
            </a:extLst>
          </a:blip>
          <a:srcRect t="11957"/>
          <a:stretch/>
        </p:blipFill>
        <p:spPr>
          <a:xfrm>
            <a:off x="611560" y="4365104"/>
            <a:ext cx="3672408" cy="2121045"/>
          </a:xfrm>
          <a:prstGeom prst="rect">
            <a:avLst/>
          </a:prstGeom>
        </p:spPr>
      </p:pic>
      <p:sp>
        <p:nvSpPr>
          <p:cNvPr id="14" name="13 CuadroTexto"/>
          <p:cNvSpPr txBox="1"/>
          <p:nvPr/>
        </p:nvSpPr>
        <p:spPr>
          <a:xfrm>
            <a:off x="611560" y="6525344"/>
            <a:ext cx="3816424" cy="307777"/>
          </a:xfrm>
          <a:prstGeom prst="rect">
            <a:avLst/>
          </a:prstGeom>
          <a:noFill/>
        </p:spPr>
        <p:txBody>
          <a:bodyPr wrap="square" rtlCol="0">
            <a:spAutoFit/>
          </a:bodyPr>
          <a:lstStyle/>
          <a:p>
            <a:r>
              <a:rPr lang="es-CL" sz="1400" b="1" dirty="0" smtClean="0"/>
              <a:t>Figure 1: </a:t>
            </a:r>
            <a:r>
              <a:rPr lang="es-CL" sz="1400" dirty="0" err="1" smtClean="0"/>
              <a:t>Ecotype</a:t>
            </a:r>
            <a:r>
              <a:rPr lang="es-CL" sz="1400" dirty="0" smtClean="0"/>
              <a:t> A. </a:t>
            </a:r>
            <a:r>
              <a:rPr lang="es-CL" sz="1400" dirty="0" err="1" smtClean="0"/>
              <a:t>Photo</a:t>
            </a:r>
            <a:r>
              <a:rPr lang="es-CL" sz="1400" dirty="0" smtClean="0"/>
              <a:t> </a:t>
            </a:r>
            <a:r>
              <a:rPr lang="es-CL" sz="1400" dirty="0" err="1" smtClean="0"/>
              <a:t>credit</a:t>
            </a:r>
            <a:r>
              <a:rPr lang="es-CL" sz="1400" dirty="0" smtClean="0"/>
              <a:t>: Jorge Acevedo</a:t>
            </a:r>
            <a:endParaRPr lang="es-CL" sz="1400" dirty="0"/>
          </a:p>
        </p:txBody>
      </p:sp>
    </p:spTree>
    <p:extLst>
      <p:ext uri="{BB962C8B-B14F-4D97-AF65-F5344CB8AC3E}">
        <p14:creationId xmlns:p14="http://schemas.microsoft.com/office/powerpoint/2010/main" val="906362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4624"/>
            <a:ext cx="8568952" cy="1143000"/>
          </a:xfrm>
        </p:spPr>
        <p:txBody>
          <a:bodyPr>
            <a:noAutofit/>
          </a:bodyPr>
          <a:lstStyle/>
          <a:p>
            <a:r>
              <a:rPr lang="es-CL" sz="2000" b="1" dirty="0" err="1" smtClean="0"/>
              <a:t>Killer</a:t>
            </a:r>
            <a:r>
              <a:rPr lang="es-CL" sz="2000" b="1" dirty="0" smtClean="0"/>
              <a:t> </a:t>
            </a:r>
            <a:r>
              <a:rPr lang="es-CL" sz="2000" b="1" dirty="0" err="1" smtClean="0"/>
              <a:t>whales</a:t>
            </a:r>
            <a:r>
              <a:rPr lang="es-CL" sz="2000" b="1" dirty="0" smtClean="0"/>
              <a:t> in </a:t>
            </a:r>
            <a:r>
              <a:rPr lang="es-CL" sz="2000" b="1" dirty="0" err="1" smtClean="0"/>
              <a:t>Chilean</a:t>
            </a:r>
            <a:r>
              <a:rPr lang="es-CL" sz="2000" b="1" dirty="0" smtClean="0"/>
              <a:t> Patagonia: </a:t>
            </a:r>
            <a:r>
              <a:rPr lang="es-CL" sz="2000" b="1" dirty="0" err="1" smtClean="0"/>
              <a:t>additional</a:t>
            </a:r>
            <a:r>
              <a:rPr lang="es-CL" sz="2000" b="1" dirty="0" smtClean="0"/>
              <a:t> </a:t>
            </a:r>
            <a:r>
              <a:rPr lang="es-CL" sz="2000" b="1" dirty="0" err="1" smtClean="0"/>
              <a:t>sightings</a:t>
            </a:r>
            <a:r>
              <a:rPr lang="es-CL" sz="2000" b="1" dirty="0" smtClean="0"/>
              <a:t>, </a:t>
            </a:r>
            <a:r>
              <a:rPr lang="es-CL" sz="2000" b="1" dirty="0" err="1" smtClean="0"/>
              <a:t>behavioural</a:t>
            </a:r>
            <a:r>
              <a:rPr lang="es-CL" sz="2000" b="1" dirty="0" smtClean="0"/>
              <a:t> </a:t>
            </a:r>
            <a:r>
              <a:rPr lang="es-CL" sz="2000" b="1" dirty="0" err="1" smtClean="0"/>
              <a:t>observations</a:t>
            </a:r>
            <a:r>
              <a:rPr lang="es-CL" sz="2000" b="1" dirty="0" smtClean="0"/>
              <a:t>, and individual </a:t>
            </a:r>
            <a:r>
              <a:rPr lang="es-CL" sz="2000" b="1" dirty="0" err="1" smtClean="0"/>
              <a:t>identifications</a:t>
            </a:r>
            <a:endParaRPr lang="es-CL" sz="2000" b="1" dirty="0"/>
          </a:p>
        </p:txBody>
      </p:sp>
      <p:sp>
        <p:nvSpPr>
          <p:cNvPr id="4" name="3 CuadroTexto"/>
          <p:cNvSpPr txBox="1"/>
          <p:nvPr/>
        </p:nvSpPr>
        <p:spPr>
          <a:xfrm>
            <a:off x="4067944" y="980728"/>
            <a:ext cx="5002018" cy="800219"/>
          </a:xfrm>
          <a:prstGeom prst="rect">
            <a:avLst/>
          </a:prstGeom>
          <a:noFill/>
        </p:spPr>
        <p:txBody>
          <a:bodyPr wrap="square" rtlCol="0">
            <a:spAutoFit/>
          </a:bodyPr>
          <a:lstStyle/>
          <a:p>
            <a:pPr algn="just"/>
            <a:r>
              <a:rPr lang="es-CL" sz="1400" dirty="0" err="1" smtClean="0"/>
              <a:t>Verena</a:t>
            </a:r>
            <a:r>
              <a:rPr lang="es-CL" sz="1400" dirty="0" smtClean="0"/>
              <a:t> Häussermann, Jorge Acevedo, Gunter </a:t>
            </a:r>
            <a:r>
              <a:rPr lang="es-CL" sz="1400" dirty="0" err="1" smtClean="0"/>
              <a:t>Forsterra</a:t>
            </a:r>
            <a:r>
              <a:rPr lang="es-CL" sz="1400" dirty="0" smtClean="0"/>
              <a:t>, Michelle Bailey and Anelio Aguayo-Lobo, 2013. </a:t>
            </a:r>
            <a:r>
              <a:rPr lang="es-CL" sz="1600" b="1" dirty="0" smtClean="0"/>
              <a:t>Revista de Biología Marina y Oceanografía</a:t>
            </a:r>
            <a:r>
              <a:rPr lang="es-CL" sz="1600" dirty="0" smtClean="0"/>
              <a:t>. 48 (1): 73-85</a:t>
            </a:r>
            <a:endParaRPr lang="es-CL" sz="1600"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298590"/>
            <a:ext cx="1880285" cy="4970788"/>
          </a:xfrm>
          <a:prstGeom prst="rect">
            <a:avLst/>
          </a:prstGeom>
        </p:spPr>
      </p:pic>
      <p:sp>
        <p:nvSpPr>
          <p:cNvPr id="6" name="5 CuadroTexto"/>
          <p:cNvSpPr txBox="1"/>
          <p:nvPr/>
        </p:nvSpPr>
        <p:spPr>
          <a:xfrm>
            <a:off x="107504" y="6361583"/>
            <a:ext cx="4822505" cy="307777"/>
          </a:xfrm>
          <a:prstGeom prst="rect">
            <a:avLst/>
          </a:prstGeom>
          <a:noFill/>
        </p:spPr>
        <p:txBody>
          <a:bodyPr wrap="square" rtlCol="0">
            <a:spAutoFit/>
          </a:bodyPr>
          <a:lstStyle/>
          <a:p>
            <a:r>
              <a:rPr lang="es-CL" sz="1400" b="1" dirty="0" smtClean="0"/>
              <a:t>Figure </a:t>
            </a:r>
            <a:r>
              <a:rPr lang="es-CL" sz="1400" b="1" dirty="0"/>
              <a:t>3</a:t>
            </a:r>
            <a:r>
              <a:rPr lang="es-CL" sz="1400" b="1" dirty="0" smtClean="0"/>
              <a:t>: </a:t>
            </a:r>
            <a:r>
              <a:rPr lang="es-CL" sz="1400" dirty="0" err="1" smtClean="0"/>
              <a:t>Sighting</a:t>
            </a:r>
            <a:r>
              <a:rPr lang="es-CL" sz="1400" dirty="0" smtClean="0"/>
              <a:t> </a:t>
            </a:r>
            <a:r>
              <a:rPr lang="es-CL" sz="1400" dirty="0" err="1" smtClean="0"/>
              <a:t>locations</a:t>
            </a:r>
            <a:r>
              <a:rPr lang="es-CL" sz="1400" dirty="0" smtClean="0"/>
              <a:t> </a:t>
            </a:r>
            <a:r>
              <a:rPr lang="es-CL" sz="1400" dirty="0" err="1" smtClean="0"/>
              <a:t>along</a:t>
            </a:r>
            <a:r>
              <a:rPr lang="es-CL" sz="1400" dirty="0" smtClean="0"/>
              <a:t> </a:t>
            </a:r>
            <a:r>
              <a:rPr lang="es-CL" sz="1400" dirty="0" err="1" smtClean="0"/>
              <a:t>the</a:t>
            </a:r>
            <a:r>
              <a:rPr lang="es-CL" sz="1400" dirty="0" smtClean="0"/>
              <a:t> </a:t>
            </a:r>
            <a:r>
              <a:rPr lang="es-CL" sz="1400" dirty="0" err="1" smtClean="0"/>
              <a:t>Chilean</a:t>
            </a:r>
            <a:r>
              <a:rPr lang="es-CL" sz="1400" dirty="0" smtClean="0"/>
              <a:t> Patagonia</a:t>
            </a:r>
            <a:endParaRPr lang="es-CL" sz="1400"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23" y="1302811"/>
            <a:ext cx="1759040" cy="2190863"/>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201924"/>
            <a:ext cx="1771741" cy="1130358"/>
          </a:xfrm>
          <a:prstGeom prst="rect">
            <a:avLst/>
          </a:prstGeom>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2742" t="34139" r="13226" b="17216"/>
          <a:stretch/>
        </p:blipFill>
        <p:spPr bwMode="auto">
          <a:xfrm>
            <a:off x="5292080" y="1780947"/>
            <a:ext cx="2736304" cy="445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220072" y="6145559"/>
            <a:ext cx="3329403" cy="307777"/>
          </a:xfrm>
          <a:prstGeom prst="rect">
            <a:avLst/>
          </a:prstGeom>
          <a:noFill/>
        </p:spPr>
        <p:txBody>
          <a:bodyPr wrap="square" rtlCol="0">
            <a:spAutoFit/>
          </a:bodyPr>
          <a:lstStyle/>
          <a:p>
            <a:r>
              <a:rPr lang="es-CL" sz="1400" b="1" dirty="0" smtClean="0"/>
              <a:t>Figure 4: </a:t>
            </a:r>
            <a:r>
              <a:rPr lang="es-CL" sz="1400" dirty="0" smtClean="0"/>
              <a:t>Catch </a:t>
            </a:r>
            <a:r>
              <a:rPr lang="es-CL" sz="1400" dirty="0" err="1" smtClean="0"/>
              <a:t>area</a:t>
            </a:r>
            <a:r>
              <a:rPr lang="es-CL" sz="1400" dirty="0" smtClean="0"/>
              <a:t> of </a:t>
            </a:r>
            <a:r>
              <a:rPr lang="es-CL" sz="1400" dirty="0" err="1" smtClean="0"/>
              <a:t>Globalpesca</a:t>
            </a:r>
            <a:r>
              <a:rPr lang="es-CL" sz="1400" dirty="0" smtClean="0"/>
              <a:t> SA. </a:t>
            </a:r>
            <a:endParaRPr lang="es-CL" sz="1400" dirty="0"/>
          </a:p>
        </p:txBody>
      </p:sp>
      <p:sp>
        <p:nvSpPr>
          <p:cNvPr id="11" name="10 Rectángulo"/>
          <p:cNvSpPr/>
          <p:nvPr/>
        </p:nvSpPr>
        <p:spPr>
          <a:xfrm>
            <a:off x="179323" y="1268760"/>
            <a:ext cx="3752682" cy="50213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50203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39997" y="-873561"/>
            <a:ext cx="5538780" cy="8538950"/>
          </a:xfrm>
          <a:prstGeom prst="rect">
            <a:avLst/>
          </a:prstGeom>
        </p:spPr>
      </p:pic>
      <p:sp>
        <p:nvSpPr>
          <p:cNvPr id="5" name="4 CuadroTexto"/>
          <p:cNvSpPr txBox="1"/>
          <p:nvPr/>
        </p:nvSpPr>
        <p:spPr>
          <a:xfrm>
            <a:off x="713570" y="6273225"/>
            <a:ext cx="8538950" cy="307777"/>
          </a:xfrm>
          <a:prstGeom prst="rect">
            <a:avLst/>
          </a:prstGeom>
          <a:noFill/>
        </p:spPr>
        <p:txBody>
          <a:bodyPr wrap="square" rtlCol="0">
            <a:spAutoFit/>
          </a:bodyPr>
          <a:lstStyle/>
          <a:p>
            <a:r>
              <a:rPr lang="es-CL" sz="1400" b="1" dirty="0" smtClean="0"/>
              <a:t>Figure 5: </a:t>
            </a:r>
            <a:r>
              <a:rPr lang="es-CL" sz="1400" dirty="0" err="1" smtClean="0"/>
              <a:t>Photo</a:t>
            </a:r>
            <a:r>
              <a:rPr lang="es-CL" sz="1400" dirty="0" smtClean="0"/>
              <a:t> catalogue of </a:t>
            </a:r>
            <a:r>
              <a:rPr lang="es-CL" sz="1400" dirty="0" err="1" smtClean="0"/>
              <a:t>Orca’s</a:t>
            </a:r>
            <a:r>
              <a:rPr lang="es-CL" sz="1400" dirty="0" smtClean="0"/>
              <a:t> dorsal </a:t>
            </a:r>
            <a:r>
              <a:rPr lang="es-CL" sz="1400" dirty="0" err="1" smtClean="0"/>
              <a:t>fins</a:t>
            </a:r>
            <a:r>
              <a:rPr lang="es-CL" sz="1400" dirty="0" smtClean="0"/>
              <a:t> </a:t>
            </a:r>
            <a:r>
              <a:rPr lang="es-CL" sz="1400" dirty="0" err="1" smtClean="0"/>
              <a:t>recorded</a:t>
            </a:r>
            <a:r>
              <a:rPr lang="es-CL" sz="1400" dirty="0" smtClean="0"/>
              <a:t> in </a:t>
            </a:r>
            <a:r>
              <a:rPr lang="es-CL" sz="1400" dirty="0" err="1" smtClean="0"/>
              <a:t>Chilean</a:t>
            </a:r>
            <a:r>
              <a:rPr lang="es-CL" sz="1400" dirty="0" smtClean="0"/>
              <a:t> </a:t>
            </a:r>
            <a:r>
              <a:rPr lang="es-CL" sz="1400" dirty="0" err="1" smtClean="0"/>
              <a:t>Patagonian</a:t>
            </a:r>
            <a:r>
              <a:rPr lang="es-CL" sz="1400" dirty="0" smtClean="0"/>
              <a:t> </a:t>
            </a:r>
            <a:r>
              <a:rPr lang="es-CL" sz="1400" dirty="0" err="1" smtClean="0"/>
              <a:t>waters</a:t>
            </a:r>
            <a:r>
              <a:rPr lang="es-CL" sz="1400" dirty="0" smtClean="0"/>
              <a:t> </a:t>
            </a:r>
            <a:r>
              <a:rPr lang="es-CL" sz="1400" dirty="0" err="1" smtClean="0"/>
              <a:t>from</a:t>
            </a:r>
            <a:r>
              <a:rPr lang="es-CL" sz="1400" dirty="0" smtClean="0"/>
              <a:t> 2001 to 2012.</a:t>
            </a:r>
            <a:endParaRPr lang="es-CL" sz="1400" dirty="0"/>
          </a:p>
        </p:txBody>
      </p:sp>
    </p:spTree>
    <p:extLst>
      <p:ext uri="{BB962C8B-B14F-4D97-AF65-F5344CB8AC3E}">
        <p14:creationId xmlns:p14="http://schemas.microsoft.com/office/powerpoint/2010/main" val="3477624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CuadroTexto"/>
          <p:cNvSpPr txBox="1"/>
          <p:nvPr/>
        </p:nvSpPr>
        <p:spPr>
          <a:xfrm>
            <a:off x="370377" y="4422591"/>
            <a:ext cx="3960440" cy="2246769"/>
          </a:xfrm>
          <a:prstGeom prst="rect">
            <a:avLst/>
          </a:prstGeom>
          <a:noFill/>
        </p:spPr>
        <p:txBody>
          <a:bodyPr wrap="square" rtlCol="0">
            <a:spAutoFit/>
          </a:bodyPr>
          <a:lstStyle/>
          <a:p>
            <a:r>
              <a:rPr lang="es-CL" sz="1400" b="1" dirty="0" err="1" smtClean="0"/>
              <a:t>Type</a:t>
            </a:r>
            <a:r>
              <a:rPr lang="es-CL" sz="1400" b="1" dirty="0" smtClean="0"/>
              <a:t> A:</a:t>
            </a:r>
          </a:p>
          <a:p>
            <a:endParaRPr lang="es-CL" sz="1400" dirty="0" smtClean="0"/>
          </a:p>
          <a:p>
            <a:r>
              <a:rPr lang="es-CL" sz="1400" dirty="0"/>
              <a:t>-</a:t>
            </a:r>
            <a:r>
              <a:rPr lang="es-CL" sz="1400" dirty="0" smtClean="0"/>
              <a:t>Medium-</a:t>
            </a:r>
            <a:r>
              <a:rPr lang="es-CL" sz="1400" dirty="0" err="1" smtClean="0"/>
              <a:t>sized</a:t>
            </a:r>
            <a:r>
              <a:rPr lang="es-CL" sz="1400" dirty="0" smtClean="0"/>
              <a:t> </a:t>
            </a:r>
            <a:r>
              <a:rPr lang="es-CL" sz="1400" dirty="0" err="1" smtClean="0"/>
              <a:t>eyepatch</a:t>
            </a:r>
            <a:r>
              <a:rPr lang="es-CL" sz="1400" dirty="0" smtClean="0"/>
              <a:t> </a:t>
            </a:r>
            <a:r>
              <a:rPr lang="es-CL" sz="1400" dirty="0" err="1" smtClean="0"/>
              <a:t>oriented</a:t>
            </a:r>
            <a:r>
              <a:rPr lang="es-CL" sz="1400" dirty="0" smtClean="0"/>
              <a:t> </a:t>
            </a:r>
            <a:r>
              <a:rPr lang="es-CL" sz="1400" dirty="0" err="1" smtClean="0"/>
              <a:t>parallel</a:t>
            </a:r>
            <a:r>
              <a:rPr lang="es-CL" sz="1400" dirty="0" smtClean="0"/>
              <a:t> to </a:t>
            </a:r>
            <a:r>
              <a:rPr lang="es-CL" sz="1400" dirty="0" err="1" smtClean="0"/>
              <a:t>the</a:t>
            </a:r>
            <a:r>
              <a:rPr lang="es-CL" sz="1400" dirty="0" smtClean="0"/>
              <a:t> </a:t>
            </a:r>
            <a:r>
              <a:rPr lang="es-CL" sz="1400" dirty="0" err="1" smtClean="0"/>
              <a:t>body</a:t>
            </a:r>
            <a:r>
              <a:rPr lang="es-CL" sz="1400" dirty="0" smtClean="0"/>
              <a:t> axis. </a:t>
            </a:r>
          </a:p>
          <a:p>
            <a:r>
              <a:rPr lang="es-CL" sz="1400" dirty="0"/>
              <a:t>-</a:t>
            </a:r>
            <a:r>
              <a:rPr lang="es-CL" sz="1400" dirty="0" smtClean="0"/>
              <a:t>No dorsal cape.</a:t>
            </a:r>
          </a:p>
          <a:p>
            <a:r>
              <a:rPr lang="es-CL" sz="1400" dirty="0" smtClean="0"/>
              <a:t>-</a:t>
            </a:r>
            <a:r>
              <a:rPr lang="es-CL" sz="1400" dirty="0" err="1" smtClean="0"/>
              <a:t>Mainly</a:t>
            </a:r>
            <a:r>
              <a:rPr lang="es-CL" sz="1400" dirty="0" smtClean="0"/>
              <a:t> off-shore in ice-free </a:t>
            </a:r>
            <a:r>
              <a:rPr lang="es-CL" sz="1400" dirty="0" err="1" smtClean="0"/>
              <a:t>water</a:t>
            </a:r>
            <a:r>
              <a:rPr lang="es-CL" sz="1400" dirty="0" smtClean="0"/>
              <a:t>.</a:t>
            </a:r>
          </a:p>
          <a:p>
            <a:r>
              <a:rPr lang="es-CL" sz="1400" dirty="0" smtClean="0"/>
              <a:t>-</a:t>
            </a:r>
            <a:r>
              <a:rPr lang="es-CL" sz="1400" dirty="0" err="1" smtClean="0"/>
              <a:t>World</a:t>
            </a:r>
            <a:r>
              <a:rPr lang="es-CL" sz="1400" dirty="0" smtClean="0"/>
              <a:t> </a:t>
            </a:r>
            <a:r>
              <a:rPr lang="es-CL" sz="1400" dirty="0" err="1" smtClean="0"/>
              <a:t>distribution</a:t>
            </a:r>
            <a:r>
              <a:rPr lang="es-CL" sz="1400" dirty="0" smtClean="0"/>
              <a:t>.</a:t>
            </a:r>
          </a:p>
          <a:p>
            <a:r>
              <a:rPr lang="es-CL" sz="1400" dirty="0" smtClean="0"/>
              <a:t>-</a:t>
            </a:r>
            <a:r>
              <a:rPr lang="es-CL" sz="1400" dirty="0" err="1" smtClean="0"/>
              <a:t>Preys</a:t>
            </a:r>
            <a:r>
              <a:rPr lang="es-CL" sz="1400" dirty="0" smtClean="0"/>
              <a:t> </a:t>
            </a:r>
            <a:r>
              <a:rPr lang="es-CL" sz="1400" dirty="0" err="1" smtClean="0"/>
              <a:t>upon</a:t>
            </a:r>
            <a:r>
              <a:rPr lang="es-CL" sz="1400" dirty="0" smtClean="0"/>
              <a:t> </a:t>
            </a:r>
            <a:r>
              <a:rPr lang="es-CL" sz="1400" dirty="0" err="1" smtClean="0"/>
              <a:t>Antarctic</a:t>
            </a:r>
            <a:r>
              <a:rPr lang="es-CL" sz="1400" dirty="0" smtClean="0"/>
              <a:t> </a:t>
            </a:r>
            <a:r>
              <a:rPr lang="es-CL" sz="1400" dirty="0" err="1" smtClean="0"/>
              <a:t>minke</a:t>
            </a:r>
            <a:r>
              <a:rPr lang="es-CL" sz="1400" dirty="0" smtClean="0"/>
              <a:t> </a:t>
            </a:r>
            <a:r>
              <a:rPr lang="es-CL" sz="1400" dirty="0" err="1" smtClean="0"/>
              <a:t>whales</a:t>
            </a:r>
            <a:r>
              <a:rPr lang="es-CL" sz="1400" dirty="0"/>
              <a:t> </a:t>
            </a:r>
            <a:r>
              <a:rPr lang="es-CL" sz="1400" dirty="0" smtClean="0"/>
              <a:t>and </a:t>
            </a:r>
            <a:r>
              <a:rPr lang="es-CL" sz="1400" dirty="0" err="1" smtClean="0"/>
              <a:t>catches</a:t>
            </a:r>
            <a:r>
              <a:rPr lang="es-CL" sz="1400" dirty="0" smtClean="0"/>
              <a:t> </a:t>
            </a:r>
            <a:r>
              <a:rPr lang="es-CL" sz="1400" dirty="0" err="1" smtClean="0"/>
              <a:t>from</a:t>
            </a:r>
            <a:r>
              <a:rPr lang="es-CL" sz="1400" dirty="0" smtClean="0"/>
              <a:t> </a:t>
            </a:r>
            <a:r>
              <a:rPr lang="es-CL" sz="1400" dirty="0" err="1" smtClean="0"/>
              <a:t>the</a:t>
            </a:r>
            <a:r>
              <a:rPr lang="es-CL" sz="1400" dirty="0" smtClean="0"/>
              <a:t> </a:t>
            </a:r>
            <a:r>
              <a:rPr lang="es-CL" sz="1400" dirty="0" err="1" smtClean="0"/>
              <a:t>toothfish</a:t>
            </a:r>
            <a:r>
              <a:rPr lang="es-CL" sz="1400" dirty="0" smtClean="0"/>
              <a:t> </a:t>
            </a:r>
            <a:r>
              <a:rPr lang="es-CL" sz="1400" dirty="0" err="1" smtClean="0"/>
              <a:t>fisheries</a:t>
            </a:r>
            <a:r>
              <a:rPr lang="es-CL" sz="1400" dirty="0" smtClean="0"/>
              <a:t> </a:t>
            </a:r>
            <a:r>
              <a:rPr lang="es-CL" sz="1400" dirty="0" err="1" smtClean="0"/>
              <a:t>around</a:t>
            </a:r>
            <a:r>
              <a:rPr lang="es-CL" sz="1400" dirty="0" smtClean="0"/>
              <a:t> </a:t>
            </a:r>
            <a:r>
              <a:rPr lang="es-CL" sz="1400" dirty="0" err="1" smtClean="0"/>
              <a:t>Crozet</a:t>
            </a:r>
            <a:r>
              <a:rPr lang="es-CL" sz="1400" dirty="0" smtClean="0"/>
              <a:t> </a:t>
            </a:r>
            <a:r>
              <a:rPr lang="es-CL" sz="1400" dirty="0" err="1" smtClean="0"/>
              <a:t>islands</a:t>
            </a:r>
            <a:r>
              <a:rPr lang="es-CL" sz="1400" dirty="0" smtClean="0"/>
              <a:t>.</a:t>
            </a:r>
          </a:p>
          <a:p>
            <a:endParaRPr lang="es-CL" sz="1400" dirty="0"/>
          </a:p>
        </p:txBody>
      </p:sp>
      <p:pic>
        <p:nvPicPr>
          <p:cNvPr id="10" name="9 Imagen"/>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13785" y="1896319"/>
            <a:ext cx="4062037" cy="2180753"/>
          </a:xfrm>
          <a:prstGeom prst="rect">
            <a:avLst/>
          </a:prstGeom>
        </p:spPr>
      </p:pic>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924768"/>
            <a:ext cx="4210816" cy="2152304"/>
          </a:xfrm>
          <a:prstGeom prst="rect">
            <a:avLst/>
          </a:prstGeom>
        </p:spPr>
      </p:pic>
      <p:sp>
        <p:nvSpPr>
          <p:cNvPr id="14" name="13 CuadroTexto"/>
          <p:cNvSpPr txBox="1"/>
          <p:nvPr/>
        </p:nvSpPr>
        <p:spPr>
          <a:xfrm>
            <a:off x="4896036" y="4399307"/>
            <a:ext cx="4102804" cy="2246769"/>
          </a:xfrm>
          <a:prstGeom prst="rect">
            <a:avLst/>
          </a:prstGeom>
          <a:noFill/>
        </p:spPr>
        <p:txBody>
          <a:bodyPr wrap="square" rtlCol="0">
            <a:spAutoFit/>
          </a:bodyPr>
          <a:lstStyle/>
          <a:p>
            <a:r>
              <a:rPr lang="es-CL" sz="1400" b="1" dirty="0" err="1" smtClean="0"/>
              <a:t>Type</a:t>
            </a:r>
            <a:r>
              <a:rPr lang="es-CL" sz="1400" b="1" dirty="0" smtClean="0"/>
              <a:t> B: </a:t>
            </a:r>
          </a:p>
          <a:p>
            <a:endParaRPr lang="es-CL" sz="1400" dirty="0" smtClean="0"/>
          </a:p>
          <a:p>
            <a:r>
              <a:rPr lang="es-CL" sz="1400" dirty="0" smtClean="0"/>
              <a:t>-</a:t>
            </a:r>
            <a:r>
              <a:rPr lang="es-CL" sz="1400" dirty="0" err="1" smtClean="0"/>
              <a:t>Large-sized</a:t>
            </a:r>
            <a:r>
              <a:rPr lang="es-CL" sz="1400" dirty="0" smtClean="0"/>
              <a:t> </a:t>
            </a:r>
            <a:r>
              <a:rPr lang="es-CL" sz="1400" dirty="0" err="1" smtClean="0"/>
              <a:t>eyepatch</a:t>
            </a:r>
            <a:r>
              <a:rPr lang="es-CL" sz="1400" dirty="0" smtClean="0"/>
              <a:t> </a:t>
            </a:r>
            <a:r>
              <a:rPr lang="es-CL" sz="1400" dirty="0" err="1" smtClean="0"/>
              <a:t>oriented</a:t>
            </a:r>
            <a:r>
              <a:rPr lang="es-CL" sz="1400" dirty="0" smtClean="0"/>
              <a:t> </a:t>
            </a:r>
            <a:r>
              <a:rPr lang="es-CL" sz="1400" dirty="0" err="1" smtClean="0"/>
              <a:t>parallel</a:t>
            </a:r>
            <a:r>
              <a:rPr lang="es-CL" sz="1400" dirty="0" smtClean="0"/>
              <a:t> to </a:t>
            </a:r>
            <a:r>
              <a:rPr lang="es-CL" sz="1400" dirty="0" err="1" smtClean="0"/>
              <a:t>the</a:t>
            </a:r>
            <a:r>
              <a:rPr lang="es-CL" sz="1400" dirty="0" smtClean="0"/>
              <a:t> </a:t>
            </a:r>
            <a:r>
              <a:rPr lang="es-CL" sz="1400" dirty="0" err="1" smtClean="0"/>
              <a:t>body</a:t>
            </a:r>
            <a:r>
              <a:rPr lang="es-CL" sz="1400" dirty="0" smtClean="0"/>
              <a:t> axis.</a:t>
            </a:r>
          </a:p>
          <a:p>
            <a:r>
              <a:rPr lang="es-CL" sz="1400" dirty="0" smtClean="0"/>
              <a:t>-</a:t>
            </a:r>
            <a:r>
              <a:rPr lang="es-CL" sz="1400" dirty="0" err="1" smtClean="0"/>
              <a:t>With</a:t>
            </a:r>
            <a:r>
              <a:rPr lang="es-CL" sz="1400" dirty="0" smtClean="0"/>
              <a:t> dorsal cape. </a:t>
            </a:r>
          </a:p>
          <a:p>
            <a:r>
              <a:rPr lang="es-CL" sz="1400" dirty="0" smtClean="0"/>
              <a:t>-</a:t>
            </a:r>
            <a:r>
              <a:rPr lang="es-CL" sz="1400" dirty="0" err="1" smtClean="0"/>
              <a:t>Inhabits</a:t>
            </a:r>
            <a:r>
              <a:rPr lang="es-CL" sz="1400" dirty="0" smtClean="0"/>
              <a:t> </a:t>
            </a:r>
            <a:r>
              <a:rPr lang="es-CL" sz="1400" dirty="0" err="1" smtClean="0"/>
              <a:t>inshore</a:t>
            </a:r>
            <a:r>
              <a:rPr lang="es-CL" sz="1400" dirty="0" smtClean="0"/>
              <a:t> </a:t>
            </a:r>
            <a:r>
              <a:rPr lang="es-CL" sz="1400" dirty="0" err="1" smtClean="0"/>
              <a:t>waters</a:t>
            </a:r>
            <a:r>
              <a:rPr lang="es-CL" sz="1400" dirty="0" smtClean="0"/>
              <a:t>, </a:t>
            </a:r>
            <a:r>
              <a:rPr lang="es-CL" sz="1400" dirty="0" err="1" smtClean="0"/>
              <a:t>regularly</a:t>
            </a:r>
            <a:r>
              <a:rPr lang="es-CL" sz="1400" dirty="0" smtClean="0"/>
              <a:t> </a:t>
            </a:r>
            <a:r>
              <a:rPr lang="es-CL" sz="1400" dirty="0" err="1" smtClean="0"/>
              <a:t>occurring</a:t>
            </a:r>
            <a:r>
              <a:rPr lang="es-CL" sz="1400" dirty="0" smtClean="0"/>
              <a:t> in pack-ice.</a:t>
            </a:r>
          </a:p>
          <a:p>
            <a:r>
              <a:rPr lang="es-CL" sz="1400" dirty="0" smtClean="0"/>
              <a:t>-</a:t>
            </a:r>
            <a:r>
              <a:rPr lang="es-CL" sz="1400" dirty="0" err="1" smtClean="0"/>
              <a:t>Distributed</a:t>
            </a:r>
            <a:r>
              <a:rPr lang="es-CL" sz="1400" dirty="0" smtClean="0"/>
              <a:t> </a:t>
            </a:r>
            <a:r>
              <a:rPr lang="es-CL" sz="1400" dirty="0" err="1" smtClean="0"/>
              <a:t>around</a:t>
            </a:r>
            <a:r>
              <a:rPr lang="es-CL" sz="1400" dirty="0" smtClean="0"/>
              <a:t> </a:t>
            </a:r>
            <a:r>
              <a:rPr lang="es-CL" sz="1400" dirty="0" err="1" smtClean="0"/>
              <a:t>the</a:t>
            </a:r>
            <a:r>
              <a:rPr lang="es-CL" sz="1400" dirty="0" smtClean="0"/>
              <a:t> </a:t>
            </a:r>
            <a:r>
              <a:rPr lang="es-CL" sz="1400" dirty="0" err="1" smtClean="0"/>
              <a:t>Antarctic</a:t>
            </a:r>
            <a:r>
              <a:rPr lang="es-CL" sz="1400" dirty="0" smtClean="0"/>
              <a:t> </a:t>
            </a:r>
            <a:r>
              <a:rPr lang="es-CL" sz="1400" dirty="0" err="1" smtClean="0"/>
              <a:t>continent</a:t>
            </a:r>
            <a:r>
              <a:rPr lang="es-CL" sz="1400" dirty="0" smtClean="0"/>
              <a:t> and </a:t>
            </a:r>
            <a:r>
              <a:rPr lang="es-CL" sz="1400" dirty="0" err="1" smtClean="0"/>
              <a:t>regularly</a:t>
            </a:r>
            <a:r>
              <a:rPr lang="es-CL" sz="1400" dirty="0" smtClean="0"/>
              <a:t> </a:t>
            </a:r>
            <a:r>
              <a:rPr lang="es-CL" sz="1400" dirty="0" err="1" smtClean="0"/>
              <a:t>sighted</a:t>
            </a:r>
            <a:r>
              <a:rPr lang="es-CL" sz="1400" dirty="0" smtClean="0"/>
              <a:t> in </a:t>
            </a:r>
            <a:r>
              <a:rPr lang="es-CL" sz="1400" dirty="0" err="1" smtClean="0"/>
              <a:t>the</a:t>
            </a:r>
            <a:r>
              <a:rPr lang="es-CL" sz="1400" dirty="0" smtClean="0"/>
              <a:t> </a:t>
            </a:r>
            <a:r>
              <a:rPr lang="es-CL" sz="1400" dirty="0" err="1" smtClean="0"/>
              <a:t>Antarctic</a:t>
            </a:r>
            <a:r>
              <a:rPr lang="es-CL" sz="1400" dirty="0" smtClean="0"/>
              <a:t> </a:t>
            </a:r>
            <a:r>
              <a:rPr lang="es-CL" sz="1400" dirty="0" err="1" smtClean="0"/>
              <a:t>Peninsula</a:t>
            </a:r>
            <a:r>
              <a:rPr lang="es-CL" sz="1400" dirty="0" smtClean="0"/>
              <a:t> </a:t>
            </a:r>
            <a:r>
              <a:rPr lang="es-CL" sz="1400" dirty="0" err="1" smtClean="0"/>
              <a:t>area</a:t>
            </a:r>
            <a:r>
              <a:rPr lang="es-CL" sz="1400" dirty="0" smtClean="0"/>
              <a:t>.</a:t>
            </a:r>
          </a:p>
          <a:p>
            <a:r>
              <a:rPr lang="es-CL" sz="1400" dirty="0" smtClean="0"/>
              <a:t>-</a:t>
            </a:r>
            <a:r>
              <a:rPr lang="es-CL" sz="1400" dirty="0" err="1" smtClean="0"/>
              <a:t>Preys</a:t>
            </a:r>
            <a:r>
              <a:rPr lang="es-CL" sz="1400" dirty="0" smtClean="0"/>
              <a:t> </a:t>
            </a:r>
            <a:r>
              <a:rPr lang="es-CL" sz="1400" dirty="0" err="1" smtClean="0"/>
              <a:t>mainly</a:t>
            </a:r>
            <a:r>
              <a:rPr lang="es-CL" sz="1400" dirty="0" smtClean="0"/>
              <a:t> </a:t>
            </a:r>
            <a:r>
              <a:rPr lang="es-CL" sz="1400" dirty="0" err="1" smtClean="0"/>
              <a:t>upon</a:t>
            </a:r>
            <a:r>
              <a:rPr lang="es-CL" sz="1400" dirty="0" smtClean="0"/>
              <a:t> </a:t>
            </a:r>
            <a:r>
              <a:rPr lang="es-CL" sz="1400" dirty="0" err="1" smtClean="0"/>
              <a:t>pinnipeds</a:t>
            </a:r>
            <a:r>
              <a:rPr lang="es-CL" sz="1400" dirty="0" smtClean="0"/>
              <a:t> and </a:t>
            </a:r>
            <a:r>
              <a:rPr lang="es-CL" sz="1400" dirty="0" err="1" smtClean="0"/>
              <a:t>penguins</a:t>
            </a:r>
            <a:r>
              <a:rPr lang="es-CL" sz="1400" dirty="0" smtClean="0"/>
              <a:t>. </a:t>
            </a:r>
            <a:endParaRPr lang="es-CL" sz="1400" dirty="0"/>
          </a:p>
        </p:txBody>
      </p:sp>
      <p:sp>
        <p:nvSpPr>
          <p:cNvPr id="15" name="14 Rectángulo"/>
          <p:cNvSpPr/>
          <p:nvPr/>
        </p:nvSpPr>
        <p:spPr>
          <a:xfrm>
            <a:off x="448294" y="1916832"/>
            <a:ext cx="413799" cy="325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Rectángulo"/>
          <p:cNvSpPr/>
          <p:nvPr/>
        </p:nvSpPr>
        <p:spPr>
          <a:xfrm>
            <a:off x="4824028" y="2023198"/>
            <a:ext cx="413799" cy="325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CuadroTexto"/>
          <p:cNvSpPr txBox="1"/>
          <p:nvPr/>
        </p:nvSpPr>
        <p:spPr>
          <a:xfrm>
            <a:off x="466543" y="1844824"/>
            <a:ext cx="269783" cy="461665"/>
          </a:xfrm>
          <a:prstGeom prst="rect">
            <a:avLst/>
          </a:prstGeom>
          <a:noFill/>
        </p:spPr>
        <p:txBody>
          <a:bodyPr wrap="square" rtlCol="0">
            <a:spAutoFit/>
          </a:bodyPr>
          <a:lstStyle/>
          <a:p>
            <a:r>
              <a:rPr lang="es-CL" sz="2400" dirty="0"/>
              <a:t>A</a:t>
            </a:r>
          </a:p>
        </p:txBody>
      </p:sp>
      <p:sp>
        <p:nvSpPr>
          <p:cNvPr id="18" name="17 CuadroTexto"/>
          <p:cNvSpPr txBox="1"/>
          <p:nvPr/>
        </p:nvSpPr>
        <p:spPr>
          <a:xfrm>
            <a:off x="4860032" y="1959223"/>
            <a:ext cx="341791" cy="461665"/>
          </a:xfrm>
          <a:prstGeom prst="rect">
            <a:avLst/>
          </a:prstGeom>
          <a:noFill/>
        </p:spPr>
        <p:txBody>
          <a:bodyPr wrap="square" rtlCol="0">
            <a:spAutoFit/>
          </a:bodyPr>
          <a:lstStyle/>
          <a:p>
            <a:r>
              <a:rPr lang="es-CL" sz="2400" dirty="0" smtClean="0"/>
              <a:t>B</a:t>
            </a:r>
            <a:endParaRPr lang="es-CL" sz="2400" dirty="0"/>
          </a:p>
        </p:txBody>
      </p:sp>
      <p:sp>
        <p:nvSpPr>
          <p:cNvPr id="2" name="1 CuadroTexto"/>
          <p:cNvSpPr txBox="1"/>
          <p:nvPr/>
        </p:nvSpPr>
        <p:spPr>
          <a:xfrm>
            <a:off x="2444803" y="4031486"/>
            <a:ext cx="2271213" cy="261610"/>
          </a:xfrm>
          <a:prstGeom prst="rect">
            <a:avLst/>
          </a:prstGeom>
          <a:noFill/>
        </p:spPr>
        <p:txBody>
          <a:bodyPr wrap="square" rtlCol="0">
            <a:spAutoFit/>
          </a:bodyPr>
          <a:lstStyle/>
          <a:p>
            <a:r>
              <a:rPr lang="es-CL" sz="1100" dirty="0" err="1" smtClean="0"/>
              <a:t>Taken</a:t>
            </a:r>
            <a:r>
              <a:rPr lang="es-CL" sz="1100" dirty="0" smtClean="0"/>
              <a:t> </a:t>
            </a:r>
            <a:r>
              <a:rPr lang="es-CL" sz="1100" dirty="0" err="1"/>
              <a:t>f</a:t>
            </a:r>
            <a:r>
              <a:rPr lang="es-CL" sz="1100" dirty="0" err="1" smtClean="0"/>
              <a:t>rom</a:t>
            </a:r>
            <a:r>
              <a:rPr lang="es-CL" sz="1100" dirty="0" smtClean="0"/>
              <a:t> </a:t>
            </a:r>
            <a:r>
              <a:rPr lang="es-CL" sz="1100" dirty="0" err="1" smtClean="0"/>
              <a:t>Pitman</a:t>
            </a:r>
            <a:r>
              <a:rPr lang="es-CL" sz="1100" dirty="0" smtClean="0"/>
              <a:t> &amp; </a:t>
            </a:r>
            <a:r>
              <a:rPr lang="es-CL" sz="1100" dirty="0" err="1" smtClean="0"/>
              <a:t>Ensor</a:t>
            </a:r>
            <a:r>
              <a:rPr lang="es-CL" sz="1100" dirty="0" smtClean="0"/>
              <a:t>, 2003)</a:t>
            </a:r>
            <a:endParaRPr lang="es-CL" sz="1100" dirty="0"/>
          </a:p>
        </p:txBody>
      </p:sp>
      <p:sp>
        <p:nvSpPr>
          <p:cNvPr id="3" name="2 CuadroTexto"/>
          <p:cNvSpPr txBox="1"/>
          <p:nvPr/>
        </p:nvSpPr>
        <p:spPr>
          <a:xfrm>
            <a:off x="6948264" y="4005064"/>
            <a:ext cx="2232248" cy="276999"/>
          </a:xfrm>
          <a:prstGeom prst="rect">
            <a:avLst/>
          </a:prstGeom>
          <a:noFill/>
        </p:spPr>
        <p:txBody>
          <a:bodyPr wrap="square" rtlCol="0">
            <a:spAutoFit/>
          </a:bodyPr>
          <a:lstStyle/>
          <a:p>
            <a:r>
              <a:rPr lang="es-CL" sz="1200" dirty="0" smtClean="0"/>
              <a:t>(</a:t>
            </a:r>
            <a:r>
              <a:rPr lang="es-CL" sz="1200" dirty="0" err="1" smtClean="0"/>
              <a:t>Taken</a:t>
            </a:r>
            <a:r>
              <a:rPr lang="es-CL" sz="1200" dirty="0" smtClean="0"/>
              <a:t> </a:t>
            </a:r>
            <a:r>
              <a:rPr lang="es-CL" sz="1200" dirty="0" err="1" smtClean="0"/>
              <a:t>from</a:t>
            </a:r>
            <a:r>
              <a:rPr lang="es-CL" sz="1200" dirty="0" smtClean="0"/>
              <a:t> </a:t>
            </a:r>
            <a:r>
              <a:rPr lang="es-CL" sz="1200" dirty="0" err="1" smtClean="0"/>
              <a:t>Pitman</a:t>
            </a:r>
            <a:r>
              <a:rPr lang="es-CL" sz="1200" dirty="0" smtClean="0"/>
              <a:t> et al., 2011)</a:t>
            </a:r>
            <a:endParaRPr lang="es-CL" sz="1200" dirty="0"/>
          </a:p>
        </p:txBody>
      </p:sp>
      <p:sp>
        <p:nvSpPr>
          <p:cNvPr id="4" name="3 CuadroTexto"/>
          <p:cNvSpPr txBox="1"/>
          <p:nvPr/>
        </p:nvSpPr>
        <p:spPr>
          <a:xfrm>
            <a:off x="179512" y="188640"/>
            <a:ext cx="8090055" cy="400110"/>
          </a:xfrm>
          <a:prstGeom prst="rect">
            <a:avLst/>
          </a:prstGeom>
          <a:noFill/>
        </p:spPr>
        <p:txBody>
          <a:bodyPr wrap="square" rtlCol="0">
            <a:spAutoFit/>
          </a:bodyPr>
          <a:lstStyle/>
          <a:p>
            <a:r>
              <a:rPr lang="es-CL" sz="2000" b="1" dirty="0" err="1" smtClean="0"/>
              <a:t>Killer</a:t>
            </a:r>
            <a:r>
              <a:rPr lang="es-CL" sz="2000" b="1" dirty="0" smtClean="0"/>
              <a:t> </a:t>
            </a:r>
            <a:r>
              <a:rPr lang="es-CL" sz="2000" b="1" dirty="0" err="1" smtClean="0"/>
              <a:t>whale</a:t>
            </a:r>
            <a:r>
              <a:rPr lang="es-CL" sz="2000" b="1" dirty="0" smtClean="0"/>
              <a:t> </a:t>
            </a:r>
            <a:r>
              <a:rPr lang="es-CL" sz="2000" b="1" dirty="0" err="1" smtClean="0"/>
              <a:t>morphotypes</a:t>
            </a:r>
            <a:r>
              <a:rPr lang="es-CL" sz="2000" b="1" dirty="0" smtClean="0"/>
              <a:t> (A, B)</a:t>
            </a:r>
            <a:endParaRPr lang="es-CL" sz="2000" b="1" dirty="0"/>
          </a:p>
        </p:txBody>
      </p:sp>
      <p:sp>
        <p:nvSpPr>
          <p:cNvPr id="6" name="5 CuadroTexto"/>
          <p:cNvSpPr txBox="1"/>
          <p:nvPr/>
        </p:nvSpPr>
        <p:spPr>
          <a:xfrm>
            <a:off x="467544" y="692696"/>
            <a:ext cx="8730215" cy="307777"/>
          </a:xfrm>
          <a:prstGeom prst="rect">
            <a:avLst/>
          </a:prstGeom>
          <a:noFill/>
        </p:spPr>
        <p:txBody>
          <a:bodyPr wrap="square" rtlCol="0">
            <a:spAutoFit/>
          </a:bodyPr>
          <a:lstStyle/>
          <a:p>
            <a:r>
              <a:rPr lang="es-CL" sz="1200" dirty="0" smtClean="0"/>
              <a:t>R.L </a:t>
            </a:r>
            <a:r>
              <a:rPr lang="es-CL" sz="1200" dirty="0" err="1" smtClean="0"/>
              <a:t>Pitman</a:t>
            </a:r>
            <a:r>
              <a:rPr lang="es-CL" sz="1200" dirty="0" smtClean="0"/>
              <a:t> &amp; P. </a:t>
            </a:r>
            <a:r>
              <a:rPr lang="es-CL" sz="1200" dirty="0" err="1" smtClean="0"/>
              <a:t>Ensor</a:t>
            </a:r>
            <a:r>
              <a:rPr lang="es-CL" sz="1200" dirty="0" smtClean="0"/>
              <a:t>. 2003. </a:t>
            </a:r>
            <a:r>
              <a:rPr lang="es-CL" sz="1200" dirty="0" err="1" smtClean="0"/>
              <a:t>Three</a:t>
            </a:r>
            <a:r>
              <a:rPr lang="es-CL" sz="1200" dirty="0" smtClean="0"/>
              <a:t> </a:t>
            </a:r>
            <a:r>
              <a:rPr lang="es-CL" sz="1200" dirty="0" err="1" smtClean="0"/>
              <a:t>forms</a:t>
            </a:r>
            <a:r>
              <a:rPr lang="es-CL" sz="1200" dirty="0" smtClean="0"/>
              <a:t> of </a:t>
            </a:r>
            <a:r>
              <a:rPr lang="es-CL" sz="1200" dirty="0" err="1" smtClean="0"/>
              <a:t>Killer</a:t>
            </a:r>
            <a:r>
              <a:rPr lang="es-CL" sz="1200" dirty="0" smtClean="0"/>
              <a:t> </a:t>
            </a:r>
            <a:r>
              <a:rPr lang="es-CL" sz="1200" dirty="0" err="1" smtClean="0"/>
              <a:t>whale</a:t>
            </a:r>
            <a:r>
              <a:rPr lang="es-CL" sz="1200" dirty="0" smtClean="0"/>
              <a:t> (</a:t>
            </a:r>
            <a:r>
              <a:rPr lang="es-CL" sz="1200" i="1" dirty="0" err="1" smtClean="0"/>
              <a:t>Orcinus</a:t>
            </a:r>
            <a:r>
              <a:rPr lang="es-CL" sz="1200" i="1" dirty="0" smtClean="0"/>
              <a:t> orca</a:t>
            </a:r>
            <a:r>
              <a:rPr lang="es-CL" sz="1200" dirty="0" smtClean="0"/>
              <a:t>) in </a:t>
            </a:r>
            <a:r>
              <a:rPr lang="es-CL" sz="1200" dirty="0" err="1" smtClean="0"/>
              <a:t>Antarctic</a:t>
            </a:r>
            <a:r>
              <a:rPr lang="es-CL" sz="1200" dirty="0" smtClean="0"/>
              <a:t> </a:t>
            </a:r>
            <a:r>
              <a:rPr lang="es-CL" sz="1200" dirty="0" err="1" smtClean="0"/>
              <a:t>waters</a:t>
            </a:r>
            <a:r>
              <a:rPr lang="es-CL" sz="1400" dirty="0" smtClean="0"/>
              <a:t>. </a:t>
            </a:r>
            <a:r>
              <a:rPr lang="es-CL" sz="1400" b="1" dirty="0" smtClean="0"/>
              <a:t>J. </a:t>
            </a:r>
            <a:r>
              <a:rPr lang="es-CL" sz="1400" b="1" dirty="0" err="1" smtClean="0"/>
              <a:t>Cetacean</a:t>
            </a:r>
            <a:r>
              <a:rPr lang="es-CL" sz="1400" b="1" dirty="0" smtClean="0"/>
              <a:t> Res. </a:t>
            </a:r>
            <a:r>
              <a:rPr lang="es-CL" sz="1400" b="1" dirty="0" err="1" smtClean="0"/>
              <a:t>Manage</a:t>
            </a:r>
            <a:r>
              <a:rPr lang="es-CL" sz="1400" dirty="0" smtClean="0"/>
              <a:t>.</a:t>
            </a:r>
            <a:r>
              <a:rPr lang="es-CL" sz="1200" dirty="0" smtClean="0"/>
              <a:t> 5(2): 131-139   </a:t>
            </a:r>
            <a:endParaRPr lang="es-CL" sz="1200" dirty="0"/>
          </a:p>
        </p:txBody>
      </p:sp>
      <p:sp>
        <p:nvSpPr>
          <p:cNvPr id="7" name="6 CuadroTexto"/>
          <p:cNvSpPr txBox="1"/>
          <p:nvPr/>
        </p:nvSpPr>
        <p:spPr>
          <a:xfrm>
            <a:off x="466544" y="969695"/>
            <a:ext cx="8677456" cy="307777"/>
          </a:xfrm>
          <a:prstGeom prst="rect">
            <a:avLst/>
          </a:prstGeom>
          <a:noFill/>
        </p:spPr>
        <p:txBody>
          <a:bodyPr wrap="square" rtlCol="0">
            <a:spAutoFit/>
          </a:bodyPr>
          <a:lstStyle/>
          <a:p>
            <a:r>
              <a:rPr lang="es-CL" sz="1200" dirty="0" smtClean="0"/>
              <a:t>R. L </a:t>
            </a:r>
            <a:r>
              <a:rPr lang="es-CL" sz="1200" dirty="0" err="1" smtClean="0"/>
              <a:t>Pitman</a:t>
            </a:r>
            <a:r>
              <a:rPr lang="es-CL" sz="1200" dirty="0" smtClean="0"/>
              <a:t>, J. </a:t>
            </a:r>
            <a:r>
              <a:rPr lang="es-CL" sz="1200" dirty="0" err="1" smtClean="0"/>
              <a:t>Durban</a:t>
            </a:r>
            <a:r>
              <a:rPr lang="es-CL" sz="1200" dirty="0" smtClean="0"/>
              <a:t>, M. </a:t>
            </a:r>
            <a:r>
              <a:rPr lang="es-CL" sz="1200" dirty="0" err="1" smtClean="0"/>
              <a:t>Greenfelder</a:t>
            </a:r>
            <a:r>
              <a:rPr lang="es-CL" sz="1200" dirty="0" smtClean="0"/>
              <a:t>, C. </a:t>
            </a:r>
            <a:r>
              <a:rPr lang="es-CL" sz="1200" dirty="0" err="1" smtClean="0"/>
              <a:t>Guinet</a:t>
            </a:r>
            <a:r>
              <a:rPr lang="es-CL" sz="1200" dirty="0" smtClean="0"/>
              <a:t>, M. </a:t>
            </a:r>
            <a:r>
              <a:rPr lang="es-CL" sz="1200" dirty="0" err="1" smtClean="0"/>
              <a:t>Jorgensen</a:t>
            </a:r>
            <a:r>
              <a:rPr lang="es-CL" sz="1200" dirty="0" smtClean="0"/>
              <a:t>, P. </a:t>
            </a:r>
            <a:r>
              <a:rPr lang="es-CL" sz="1200" dirty="0" err="1" smtClean="0"/>
              <a:t>Olson</a:t>
            </a:r>
            <a:r>
              <a:rPr lang="es-CL" sz="1200" dirty="0" smtClean="0"/>
              <a:t>, J. Plana, P. </a:t>
            </a:r>
            <a:r>
              <a:rPr lang="es-CL" sz="1200" dirty="0" err="1" smtClean="0"/>
              <a:t>Tixier</a:t>
            </a:r>
            <a:r>
              <a:rPr lang="es-CL" sz="1200" dirty="0" smtClean="0"/>
              <a:t> y J. </a:t>
            </a:r>
            <a:r>
              <a:rPr lang="es-CL" sz="1200" dirty="0" err="1" smtClean="0"/>
              <a:t>Towers</a:t>
            </a:r>
            <a:r>
              <a:rPr lang="es-CL" sz="1200" dirty="0" smtClean="0"/>
              <a:t>. 2011. </a:t>
            </a:r>
            <a:r>
              <a:rPr lang="es-CL" sz="1400" b="1" dirty="0" smtClean="0"/>
              <a:t>Polar </a:t>
            </a:r>
            <a:r>
              <a:rPr lang="es-CL" sz="1400" b="1" dirty="0" err="1" smtClean="0"/>
              <a:t>Biology</a:t>
            </a:r>
            <a:r>
              <a:rPr lang="es-CL" sz="1200" b="1" dirty="0" smtClean="0"/>
              <a:t>.</a:t>
            </a:r>
            <a:r>
              <a:rPr lang="es-CL" sz="1200" dirty="0" smtClean="0"/>
              <a:t> 34: 303-306</a:t>
            </a:r>
            <a:endParaRPr lang="es-CL" sz="1200" dirty="0"/>
          </a:p>
        </p:txBody>
      </p:sp>
    </p:spTree>
    <p:extLst>
      <p:ext uri="{BB962C8B-B14F-4D97-AF65-F5344CB8AC3E}">
        <p14:creationId xmlns:p14="http://schemas.microsoft.com/office/powerpoint/2010/main" val="1627416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4" y="836712"/>
            <a:ext cx="3960440" cy="2088232"/>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884" y="836712"/>
            <a:ext cx="4229596" cy="2088232"/>
          </a:xfrm>
          <a:prstGeom prst="rect">
            <a:avLst/>
          </a:prstGeom>
        </p:spPr>
      </p:pic>
      <p:sp>
        <p:nvSpPr>
          <p:cNvPr id="6" name="5 Rectángulo"/>
          <p:cNvSpPr/>
          <p:nvPr/>
        </p:nvSpPr>
        <p:spPr>
          <a:xfrm>
            <a:off x="323528" y="908720"/>
            <a:ext cx="413799" cy="325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p:cNvSpPr/>
          <p:nvPr/>
        </p:nvSpPr>
        <p:spPr>
          <a:xfrm>
            <a:off x="4716016" y="871070"/>
            <a:ext cx="413799" cy="325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CuadroTexto"/>
          <p:cNvSpPr txBox="1"/>
          <p:nvPr/>
        </p:nvSpPr>
        <p:spPr>
          <a:xfrm>
            <a:off x="323528" y="836712"/>
            <a:ext cx="648072" cy="461665"/>
          </a:xfrm>
          <a:prstGeom prst="rect">
            <a:avLst/>
          </a:prstGeom>
          <a:noFill/>
        </p:spPr>
        <p:txBody>
          <a:bodyPr wrap="square" rtlCol="0">
            <a:spAutoFit/>
          </a:bodyPr>
          <a:lstStyle/>
          <a:p>
            <a:r>
              <a:rPr lang="es-CL" sz="2400" dirty="0" smtClean="0"/>
              <a:t>C</a:t>
            </a:r>
            <a:endParaRPr lang="es-CL" sz="2400" dirty="0"/>
          </a:p>
        </p:txBody>
      </p:sp>
      <p:sp>
        <p:nvSpPr>
          <p:cNvPr id="9" name="8 CuadroTexto"/>
          <p:cNvSpPr txBox="1"/>
          <p:nvPr/>
        </p:nvSpPr>
        <p:spPr>
          <a:xfrm>
            <a:off x="4734265" y="807095"/>
            <a:ext cx="269783" cy="461665"/>
          </a:xfrm>
          <a:prstGeom prst="rect">
            <a:avLst/>
          </a:prstGeom>
          <a:noFill/>
        </p:spPr>
        <p:txBody>
          <a:bodyPr wrap="square" rtlCol="0">
            <a:spAutoFit/>
          </a:bodyPr>
          <a:lstStyle/>
          <a:p>
            <a:r>
              <a:rPr lang="es-CL" sz="2400" dirty="0" smtClean="0"/>
              <a:t>D</a:t>
            </a:r>
            <a:endParaRPr lang="es-CL" sz="2400" dirty="0"/>
          </a:p>
        </p:txBody>
      </p:sp>
      <p:sp>
        <p:nvSpPr>
          <p:cNvPr id="10" name="9 CuadroTexto"/>
          <p:cNvSpPr txBox="1"/>
          <p:nvPr/>
        </p:nvSpPr>
        <p:spPr>
          <a:xfrm>
            <a:off x="284432" y="3125286"/>
            <a:ext cx="4032448" cy="1815882"/>
          </a:xfrm>
          <a:prstGeom prst="rect">
            <a:avLst/>
          </a:prstGeom>
          <a:noFill/>
        </p:spPr>
        <p:txBody>
          <a:bodyPr wrap="square" rtlCol="0">
            <a:spAutoFit/>
          </a:bodyPr>
          <a:lstStyle/>
          <a:p>
            <a:r>
              <a:rPr lang="es-CL" sz="1600" b="1" dirty="0" err="1" smtClean="0"/>
              <a:t>Type</a:t>
            </a:r>
            <a:r>
              <a:rPr lang="es-CL" sz="1600" b="1" dirty="0" smtClean="0"/>
              <a:t> C:</a:t>
            </a:r>
          </a:p>
          <a:p>
            <a:endParaRPr lang="es-CL" sz="1600" dirty="0" smtClean="0"/>
          </a:p>
          <a:p>
            <a:r>
              <a:rPr lang="es-CL" sz="1600" dirty="0" smtClean="0"/>
              <a:t>-Small forward-</a:t>
            </a:r>
            <a:r>
              <a:rPr lang="es-CL" sz="1600" dirty="0" err="1" smtClean="0"/>
              <a:t>slanted</a:t>
            </a:r>
            <a:r>
              <a:rPr lang="es-CL" sz="1600" dirty="0" smtClean="0"/>
              <a:t> </a:t>
            </a:r>
            <a:r>
              <a:rPr lang="es-CL" sz="1600" dirty="0" err="1" smtClean="0"/>
              <a:t>eyepatch</a:t>
            </a:r>
            <a:r>
              <a:rPr lang="es-CL" sz="1600" dirty="0" smtClean="0"/>
              <a:t>. </a:t>
            </a:r>
          </a:p>
          <a:p>
            <a:r>
              <a:rPr lang="es-CL" sz="1600" dirty="0" smtClean="0"/>
              <a:t>-</a:t>
            </a:r>
            <a:r>
              <a:rPr lang="es-CL" sz="1600" dirty="0" err="1" smtClean="0"/>
              <a:t>With</a:t>
            </a:r>
            <a:r>
              <a:rPr lang="es-CL" sz="1600" dirty="0" smtClean="0"/>
              <a:t> dorsal cape. </a:t>
            </a:r>
          </a:p>
          <a:p>
            <a:r>
              <a:rPr lang="es-CL" sz="1600" dirty="0" smtClean="0"/>
              <a:t>-</a:t>
            </a:r>
            <a:r>
              <a:rPr lang="es-CL" sz="1600" dirty="0" err="1" smtClean="0"/>
              <a:t>Inhabits</a:t>
            </a:r>
            <a:r>
              <a:rPr lang="es-CL" sz="1600" dirty="0" smtClean="0"/>
              <a:t> </a:t>
            </a:r>
            <a:r>
              <a:rPr lang="es-CL" sz="1600" dirty="0" err="1" smtClean="0"/>
              <a:t>inshore</a:t>
            </a:r>
            <a:r>
              <a:rPr lang="es-CL" sz="1600" dirty="0" smtClean="0"/>
              <a:t> </a:t>
            </a:r>
            <a:r>
              <a:rPr lang="es-CL" sz="1600" dirty="0" err="1" smtClean="0"/>
              <a:t>waters</a:t>
            </a:r>
            <a:r>
              <a:rPr lang="es-CL" sz="1600" dirty="0" smtClean="0"/>
              <a:t> and </a:t>
            </a:r>
            <a:r>
              <a:rPr lang="es-CL" sz="1600" dirty="0" err="1" smtClean="0"/>
              <a:t>lives</a:t>
            </a:r>
            <a:r>
              <a:rPr lang="es-CL" sz="1600" dirty="0" smtClean="0"/>
              <a:t> </a:t>
            </a:r>
            <a:r>
              <a:rPr lang="es-CL" sz="1600" dirty="0" err="1" smtClean="0"/>
              <a:t>mainly</a:t>
            </a:r>
            <a:r>
              <a:rPr lang="es-CL" sz="1600" dirty="0" smtClean="0"/>
              <a:t> in </a:t>
            </a:r>
            <a:r>
              <a:rPr lang="es-CL" sz="1600" dirty="0" err="1" smtClean="0"/>
              <a:t>the</a:t>
            </a:r>
            <a:r>
              <a:rPr lang="es-CL" sz="1600" dirty="0" smtClean="0"/>
              <a:t> pack ice, </a:t>
            </a:r>
            <a:r>
              <a:rPr lang="es-CL" sz="1600" dirty="0" err="1" smtClean="0"/>
              <a:t>mostly</a:t>
            </a:r>
            <a:r>
              <a:rPr lang="es-CL" sz="1600" dirty="0" smtClean="0"/>
              <a:t> off East </a:t>
            </a:r>
            <a:r>
              <a:rPr lang="es-CL" sz="1600" dirty="0" err="1" smtClean="0"/>
              <a:t>Antarctica</a:t>
            </a:r>
            <a:r>
              <a:rPr lang="es-CL" sz="1600" dirty="0" smtClean="0"/>
              <a:t>.</a:t>
            </a:r>
          </a:p>
          <a:p>
            <a:r>
              <a:rPr lang="es-CL" sz="1600" dirty="0" smtClean="0"/>
              <a:t>-</a:t>
            </a:r>
            <a:r>
              <a:rPr lang="es-CL" sz="1600" dirty="0" err="1" smtClean="0"/>
              <a:t>Recorded</a:t>
            </a:r>
            <a:r>
              <a:rPr lang="es-CL" sz="1600" dirty="0" smtClean="0"/>
              <a:t> </a:t>
            </a:r>
            <a:r>
              <a:rPr lang="es-CL" sz="1600" dirty="0" err="1" smtClean="0"/>
              <a:t>feeding</a:t>
            </a:r>
            <a:r>
              <a:rPr lang="es-CL" sz="1600" dirty="0" smtClean="0"/>
              <a:t> </a:t>
            </a:r>
            <a:r>
              <a:rPr lang="es-CL" sz="1600" dirty="0" err="1" smtClean="0"/>
              <a:t>only</a:t>
            </a:r>
            <a:r>
              <a:rPr lang="es-CL" sz="1600" dirty="0" smtClean="0"/>
              <a:t> </a:t>
            </a:r>
            <a:r>
              <a:rPr lang="es-CL" sz="1600" dirty="0" err="1" smtClean="0"/>
              <a:t>on</a:t>
            </a:r>
            <a:r>
              <a:rPr lang="es-CL" sz="1600" dirty="0" smtClean="0"/>
              <a:t> </a:t>
            </a:r>
            <a:r>
              <a:rPr lang="es-CL" sz="1600" dirty="0" err="1" smtClean="0"/>
              <a:t>Antarctic</a:t>
            </a:r>
            <a:r>
              <a:rPr lang="es-CL" sz="1600" dirty="0" smtClean="0"/>
              <a:t> </a:t>
            </a:r>
            <a:r>
              <a:rPr lang="es-CL" sz="1600" dirty="0" err="1" smtClean="0"/>
              <a:t>toothfish</a:t>
            </a:r>
            <a:r>
              <a:rPr lang="es-CL" sz="1600" dirty="0"/>
              <a:t>.</a:t>
            </a:r>
          </a:p>
        </p:txBody>
      </p:sp>
      <p:sp>
        <p:nvSpPr>
          <p:cNvPr id="11" name="10 CuadroTexto"/>
          <p:cNvSpPr txBox="1"/>
          <p:nvPr/>
        </p:nvSpPr>
        <p:spPr>
          <a:xfrm>
            <a:off x="4860032" y="3136900"/>
            <a:ext cx="4283968" cy="1815882"/>
          </a:xfrm>
          <a:prstGeom prst="rect">
            <a:avLst/>
          </a:prstGeom>
          <a:noFill/>
        </p:spPr>
        <p:txBody>
          <a:bodyPr wrap="square" rtlCol="0">
            <a:spAutoFit/>
          </a:bodyPr>
          <a:lstStyle/>
          <a:p>
            <a:r>
              <a:rPr lang="es-CL" sz="1600" b="1" dirty="0" err="1" smtClean="0"/>
              <a:t>Type</a:t>
            </a:r>
            <a:r>
              <a:rPr lang="es-CL" sz="1600" b="1" dirty="0" smtClean="0"/>
              <a:t> D: </a:t>
            </a:r>
          </a:p>
          <a:p>
            <a:endParaRPr lang="es-CL" sz="1600" dirty="0" smtClean="0"/>
          </a:p>
          <a:p>
            <a:r>
              <a:rPr lang="es-CL" sz="1600" dirty="0" smtClean="0"/>
              <a:t>-</a:t>
            </a:r>
            <a:r>
              <a:rPr lang="es-CL" sz="1600" dirty="0" err="1" smtClean="0"/>
              <a:t>Extremly</a:t>
            </a:r>
            <a:r>
              <a:rPr lang="es-CL" sz="1600" dirty="0" smtClean="0"/>
              <a:t> </a:t>
            </a:r>
            <a:r>
              <a:rPr lang="es-CL" sz="1600" dirty="0" err="1" smtClean="0"/>
              <a:t>small</a:t>
            </a:r>
            <a:r>
              <a:rPr lang="es-CL" sz="1600" dirty="0" smtClean="0"/>
              <a:t> </a:t>
            </a:r>
            <a:r>
              <a:rPr lang="es-CL" sz="1600" dirty="0" err="1" smtClean="0"/>
              <a:t>eyepatch</a:t>
            </a:r>
            <a:r>
              <a:rPr lang="es-CL" sz="1600" dirty="0" smtClean="0"/>
              <a:t>. </a:t>
            </a:r>
          </a:p>
          <a:p>
            <a:r>
              <a:rPr lang="es-CL" sz="1600" dirty="0" smtClean="0"/>
              <a:t>-No dorsal cape.</a:t>
            </a:r>
          </a:p>
          <a:p>
            <a:r>
              <a:rPr lang="es-CL" sz="1600" dirty="0" smtClean="0"/>
              <a:t>-</a:t>
            </a:r>
            <a:r>
              <a:rPr lang="es-CL" sz="1600" dirty="0" err="1" smtClean="0"/>
              <a:t>Circumglobal</a:t>
            </a:r>
            <a:r>
              <a:rPr lang="es-CL" sz="1600" dirty="0" smtClean="0"/>
              <a:t> </a:t>
            </a:r>
            <a:r>
              <a:rPr lang="es-CL" sz="1600" dirty="0" err="1" smtClean="0"/>
              <a:t>distribution</a:t>
            </a:r>
            <a:r>
              <a:rPr lang="es-CL" sz="1600" dirty="0" smtClean="0"/>
              <a:t> in </a:t>
            </a:r>
            <a:r>
              <a:rPr lang="es-CL" sz="1600" dirty="0" err="1" smtClean="0"/>
              <a:t>subantarctic</a:t>
            </a:r>
            <a:r>
              <a:rPr lang="es-CL" sz="1600" dirty="0" smtClean="0"/>
              <a:t> </a:t>
            </a:r>
            <a:r>
              <a:rPr lang="es-CL" sz="1600" dirty="0" err="1" smtClean="0"/>
              <a:t>waters</a:t>
            </a:r>
            <a:r>
              <a:rPr lang="es-CL" sz="1600" dirty="0" smtClean="0"/>
              <a:t>.</a:t>
            </a:r>
          </a:p>
          <a:p>
            <a:r>
              <a:rPr lang="es-CL" sz="1600" dirty="0" smtClean="0"/>
              <a:t>-</a:t>
            </a:r>
            <a:r>
              <a:rPr lang="es-CL" sz="1600" dirty="0" err="1" smtClean="0"/>
              <a:t>Unknown</a:t>
            </a:r>
            <a:r>
              <a:rPr lang="es-CL" sz="1600" dirty="0" smtClean="0"/>
              <a:t> </a:t>
            </a:r>
            <a:r>
              <a:rPr lang="es-CL" sz="1600" dirty="0" err="1" smtClean="0"/>
              <a:t>diet</a:t>
            </a:r>
            <a:r>
              <a:rPr lang="es-CL" sz="1600" dirty="0" smtClean="0"/>
              <a:t>, </a:t>
            </a:r>
            <a:r>
              <a:rPr lang="es-CL" sz="1600" dirty="0" err="1" smtClean="0"/>
              <a:t>although</a:t>
            </a:r>
            <a:r>
              <a:rPr lang="es-CL" sz="1600" dirty="0" smtClean="0"/>
              <a:t> </a:t>
            </a:r>
            <a:r>
              <a:rPr lang="es-CL" sz="1600" dirty="0" err="1" smtClean="0"/>
              <a:t>seen</a:t>
            </a:r>
            <a:r>
              <a:rPr lang="es-CL" sz="1600" dirty="0" smtClean="0"/>
              <a:t> </a:t>
            </a:r>
            <a:r>
              <a:rPr lang="es-CL" sz="1600" dirty="0" err="1" smtClean="0"/>
              <a:t>depredating</a:t>
            </a:r>
            <a:r>
              <a:rPr lang="es-CL" sz="1600" dirty="0" smtClean="0"/>
              <a:t> </a:t>
            </a:r>
            <a:r>
              <a:rPr lang="es-CL" sz="1600" dirty="0" err="1" smtClean="0"/>
              <a:t>on</a:t>
            </a:r>
            <a:r>
              <a:rPr lang="es-CL" sz="1600" dirty="0" smtClean="0"/>
              <a:t> </a:t>
            </a:r>
            <a:r>
              <a:rPr lang="es-CL" sz="1600" dirty="0" err="1" smtClean="0"/>
              <a:t>Patagonian</a:t>
            </a:r>
            <a:r>
              <a:rPr lang="es-CL" sz="1600" dirty="0" smtClean="0"/>
              <a:t> </a:t>
            </a:r>
            <a:r>
              <a:rPr lang="es-CL" sz="1600" dirty="0" err="1" smtClean="0"/>
              <a:t>toothfish</a:t>
            </a:r>
            <a:r>
              <a:rPr lang="es-CL" sz="1600" dirty="0" smtClean="0"/>
              <a:t> </a:t>
            </a:r>
            <a:r>
              <a:rPr lang="es-CL" sz="1600" dirty="0" err="1" smtClean="0"/>
              <a:t>around</a:t>
            </a:r>
            <a:r>
              <a:rPr lang="es-CL" sz="1600" dirty="0" smtClean="0"/>
              <a:t> </a:t>
            </a:r>
            <a:r>
              <a:rPr lang="es-CL" sz="1600" dirty="0" err="1" smtClean="0"/>
              <a:t>long</a:t>
            </a:r>
            <a:r>
              <a:rPr lang="es-CL" sz="1600" dirty="0" smtClean="0"/>
              <a:t> line </a:t>
            </a:r>
            <a:r>
              <a:rPr lang="es-CL" sz="1600" dirty="0" err="1" smtClean="0"/>
              <a:t>vessels</a:t>
            </a:r>
            <a:r>
              <a:rPr lang="es-CL" sz="1600" dirty="0" smtClean="0"/>
              <a:t>. </a:t>
            </a:r>
          </a:p>
        </p:txBody>
      </p:sp>
      <p:sp>
        <p:nvSpPr>
          <p:cNvPr id="12" name="11 CuadroTexto"/>
          <p:cNvSpPr txBox="1"/>
          <p:nvPr/>
        </p:nvSpPr>
        <p:spPr>
          <a:xfrm>
            <a:off x="2519772" y="2879358"/>
            <a:ext cx="1980220" cy="261610"/>
          </a:xfrm>
          <a:prstGeom prst="rect">
            <a:avLst/>
          </a:prstGeom>
          <a:noFill/>
        </p:spPr>
        <p:txBody>
          <a:bodyPr wrap="square" rtlCol="0">
            <a:spAutoFit/>
          </a:bodyPr>
          <a:lstStyle/>
          <a:p>
            <a:r>
              <a:rPr lang="es-CL" sz="1100" dirty="0" smtClean="0"/>
              <a:t>(</a:t>
            </a:r>
            <a:r>
              <a:rPr lang="es-CL" sz="1100" dirty="0" err="1" smtClean="0"/>
              <a:t>From</a:t>
            </a:r>
            <a:r>
              <a:rPr lang="es-CL" sz="1100" dirty="0" smtClean="0"/>
              <a:t> </a:t>
            </a:r>
            <a:r>
              <a:rPr lang="es-CL" sz="1100" dirty="0" err="1" smtClean="0"/>
              <a:t>Pitman</a:t>
            </a:r>
            <a:r>
              <a:rPr lang="es-CL" sz="1100" dirty="0" smtClean="0"/>
              <a:t> &amp; </a:t>
            </a:r>
            <a:r>
              <a:rPr lang="es-CL" sz="1100" dirty="0" err="1" smtClean="0"/>
              <a:t>Ensor</a:t>
            </a:r>
            <a:r>
              <a:rPr lang="es-CL" sz="1100" dirty="0" smtClean="0"/>
              <a:t>, 2003)</a:t>
            </a:r>
            <a:endParaRPr lang="es-CL" sz="1100" dirty="0"/>
          </a:p>
        </p:txBody>
      </p:sp>
      <p:sp>
        <p:nvSpPr>
          <p:cNvPr id="13" name="12 CuadroTexto"/>
          <p:cNvSpPr txBox="1"/>
          <p:nvPr/>
        </p:nvSpPr>
        <p:spPr>
          <a:xfrm>
            <a:off x="7164288" y="2879358"/>
            <a:ext cx="1980220" cy="261610"/>
          </a:xfrm>
          <a:prstGeom prst="rect">
            <a:avLst/>
          </a:prstGeom>
          <a:noFill/>
        </p:spPr>
        <p:txBody>
          <a:bodyPr wrap="square" rtlCol="0">
            <a:spAutoFit/>
          </a:bodyPr>
          <a:lstStyle/>
          <a:p>
            <a:r>
              <a:rPr lang="es-CL" sz="1100" dirty="0" smtClean="0"/>
              <a:t>(</a:t>
            </a:r>
            <a:r>
              <a:rPr lang="es-CL" sz="1100" dirty="0" err="1" smtClean="0"/>
              <a:t>From</a:t>
            </a:r>
            <a:r>
              <a:rPr lang="es-CL" sz="1100" dirty="0" smtClean="0"/>
              <a:t> </a:t>
            </a:r>
            <a:r>
              <a:rPr lang="es-CL" sz="1100" dirty="0" err="1" smtClean="0"/>
              <a:t>Pitman</a:t>
            </a:r>
            <a:r>
              <a:rPr lang="es-CL" sz="1100" dirty="0" smtClean="0"/>
              <a:t> &amp; </a:t>
            </a:r>
            <a:r>
              <a:rPr lang="es-CL" sz="1100" dirty="0" err="1" smtClean="0"/>
              <a:t>Ensor</a:t>
            </a:r>
            <a:r>
              <a:rPr lang="es-CL" sz="1100" dirty="0" smtClean="0"/>
              <a:t>, 2003)</a:t>
            </a:r>
            <a:endParaRPr lang="es-CL" sz="1100" dirty="0"/>
          </a:p>
        </p:txBody>
      </p:sp>
      <p:sp>
        <p:nvSpPr>
          <p:cNvPr id="14" name="13 CuadroTexto"/>
          <p:cNvSpPr txBox="1"/>
          <p:nvPr/>
        </p:nvSpPr>
        <p:spPr>
          <a:xfrm>
            <a:off x="179512" y="292586"/>
            <a:ext cx="8090055" cy="400110"/>
          </a:xfrm>
          <a:prstGeom prst="rect">
            <a:avLst/>
          </a:prstGeom>
          <a:noFill/>
        </p:spPr>
        <p:txBody>
          <a:bodyPr wrap="square" rtlCol="0">
            <a:spAutoFit/>
          </a:bodyPr>
          <a:lstStyle/>
          <a:p>
            <a:r>
              <a:rPr lang="es-CL" sz="2000" b="1" dirty="0" err="1" smtClean="0"/>
              <a:t>Killer</a:t>
            </a:r>
            <a:r>
              <a:rPr lang="es-CL" sz="2000" b="1" dirty="0" smtClean="0"/>
              <a:t> </a:t>
            </a:r>
            <a:r>
              <a:rPr lang="es-CL" sz="2000" b="1" dirty="0" err="1" smtClean="0"/>
              <a:t>whale</a:t>
            </a:r>
            <a:r>
              <a:rPr lang="es-CL" sz="2000" b="1" dirty="0" smtClean="0"/>
              <a:t> </a:t>
            </a:r>
            <a:r>
              <a:rPr lang="es-CL" sz="2000" b="1" dirty="0" err="1" smtClean="0"/>
              <a:t>morphotypes</a:t>
            </a:r>
            <a:r>
              <a:rPr lang="es-CL" sz="2000" b="1" dirty="0" smtClean="0"/>
              <a:t> (C, D)</a:t>
            </a:r>
            <a:endParaRPr lang="es-CL" sz="2000" b="1" dirty="0"/>
          </a:p>
        </p:txBody>
      </p:sp>
      <p:sp>
        <p:nvSpPr>
          <p:cNvPr id="15" name="14 CuadroTexto"/>
          <p:cNvSpPr txBox="1"/>
          <p:nvPr/>
        </p:nvSpPr>
        <p:spPr>
          <a:xfrm>
            <a:off x="284432" y="5385990"/>
            <a:ext cx="8568952" cy="923330"/>
          </a:xfrm>
          <a:prstGeom prst="rect">
            <a:avLst/>
          </a:prstGeom>
          <a:noFill/>
        </p:spPr>
        <p:txBody>
          <a:bodyPr wrap="square" rtlCol="0">
            <a:spAutoFit/>
          </a:bodyPr>
          <a:lstStyle/>
          <a:p>
            <a:pPr algn="just"/>
            <a:r>
              <a:rPr lang="es-CL" dirty="0" err="1" smtClean="0"/>
              <a:t>Even</a:t>
            </a:r>
            <a:r>
              <a:rPr lang="es-CL" dirty="0" smtClean="0"/>
              <a:t> </a:t>
            </a:r>
            <a:r>
              <a:rPr lang="es-CL" dirty="0" err="1" smtClean="0"/>
              <a:t>though</a:t>
            </a:r>
            <a:r>
              <a:rPr lang="es-CL" dirty="0" smtClean="0"/>
              <a:t> </a:t>
            </a:r>
            <a:r>
              <a:rPr lang="es-CL" dirty="0" err="1" smtClean="0"/>
              <a:t>the</a:t>
            </a:r>
            <a:r>
              <a:rPr lang="es-CL" dirty="0" smtClean="0"/>
              <a:t> </a:t>
            </a:r>
            <a:r>
              <a:rPr lang="es-CL" dirty="0" err="1" smtClean="0"/>
              <a:t>diet</a:t>
            </a:r>
            <a:r>
              <a:rPr lang="es-CL" dirty="0" smtClean="0"/>
              <a:t> of </a:t>
            </a:r>
            <a:r>
              <a:rPr lang="es-CL" dirty="0" err="1" smtClean="0"/>
              <a:t>the</a:t>
            </a:r>
            <a:r>
              <a:rPr lang="es-CL" dirty="0" smtClean="0"/>
              <a:t> </a:t>
            </a:r>
            <a:r>
              <a:rPr lang="es-CL" dirty="0" err="1" smtClean="0"/>
              <a:t>ecotype</a:t>
            </a:r>
            <a:r>
              <a:rPr lang="es-CL" dirty="0" smtClean="0"/>
              <a:t> A in </a:t>
            </a:r>
            <a:r>
              <a:rPr lang="es-CL" dirty="0" err="1" smtClean="0"/>
              <a:t>Chilean</a:t>
            </a:r>
            <a:r>
              <a:rPr lang="es-CL" dirty="0" smtClean="0"/>
              <a:t> </a:t>
            </a:r>
            <a:r>
              <a:rPr lang="es-CL" dirty="0" err="1" smtClean="0"/>
              <a:t>waters</a:t>
            </a:r>
            <a:r>
              <a:rPr lang="es-CL" dirty="0" smtClean="0"/>
              <a:t> </a:t>
            </a:r>
            <a:r>
              <a:rPr lang="es-CL" dirty="0" err="1" smtClean="0"/>
              <a:t>is</a:t>
            </a:r>
            <a:r>
              <a:rPr lang="es-CL" dirty="0" smtClean="0"/>
              <a:t> </a:t>
            </a:r>
            <a:r>
              <a:rPr lang="es-CL" dirty="0" err="1" smtClean="0"/>
              <a:t>still</a:t>
            </a:r>
            <a:r>
              <a:rPr lang="es-CL" dirty="0" smtClean="0"/>
              <a:t> </a:t>
            </a:r>
            <a:r>
              <a:rPr lang="es-CL" dirty="0" err="1" smtClean="0"/>
              <a:t>unknown</a:t>
            </a:r>
            <a:r>
              <a:rPr lang="es-CL" dirty="0" smtClean="0"/>
              <a:t> to </a:t>
            </a:r>
            <a:r>
              <a:rPr lang="es-CL" dirty="0" err="1" smtClean="0"/>
              <a:t>us</a:t>
            </a:r>
            <a:r>
              <a:rPr lang="es-CL" dirty="0" smtClean="0"/>
              <a:t>, </a:t>
            </a:r>
            <a:r>
              <a:rPr lang="es-CL" dirty="0" err="1" smtClean="0"/>
              <a:t>we</a:t>
            </a:r>
            <a:r>
              <a:rPr lang="es-CL" dirty="0" smtClean="0"/>
              <a:t> </a:t>
            </a:r>
            <a:r>
              <a:rPr lang="es-CL" dirty="0" err="1" smtClean="0"/>
              <a:t>think</a:t>
            </a:r>
            <a:r>
              <a:rPr lang="es-CL" dirty="0" smtClean="0"/>
              <a:t> </a:t>
            </a:r>
            <a:r>
              <a:rPr lang="es-CL" dirty="0" err="1" smtClean="0"/>
              <a:t>that</a:t>
            </a:r>
            <a:r>
              <a:rPr lang="es-CL" dirty="0" smtClean="0"/>
              <a:t> </a:t>
            </a:r>
            <a:r>
              <a:rPr lang="es-CL" dirty="0" err="1" smtClean="0"/>
              <a:t>this</a:t>
            </a:r>
            <a:r>
              <a:rPr lang="es-CL" dirty="0" smtClean="0"/>
              <a:t> </a:t>
            </a:r>
            <a:r>
              <a:rPr lang="es-CL" dirty="0" err="1" smtClean="0"/>
              <a:t>is</a:t>
            </a:r>
            <a:r>
              <a:rPr lang="es-CL" dirty="0" smtClean="0"/>
              <a:t> </a:t>
            </a:r>
            <a:r>
              <a:rPr lang="es-CL" dirty="0" err="1" smtClean="0"/>
              <a:t>the</a:t>
            </a:r>
            <a:r>
              <a:rPr lang="es-CL" dirty="0" smtClean="0"/>
              <a:t> </a:t>
            </a:r>
            <a:r>
              <a:rPr lang="es-CL" dirty="0" err="1" smtClean="0"/>
              <a:t>one</a:t>
            </a:r>
            <a:r>
              <a:rPr lang="es-CL" dirty="0" smtClean="0"/>
              <a:t> </a:t>
            </a:r>
            <a:r>
              <a:rPr lang="es-CL" dirty="0" err="1" smtClean="0"/>
              <a:t>preying</a:t>
            </a:r>
            <a:r>
              <a:rPr lang="es-CL" dirty="0" smtClean="0"/>
              <a:t> </a:t>
            </a:r>
            <a:r>
              <a:rPr lang="es-CL" dirty="0" err="1" smtClean="0"/>
              <a:t>on</a:t>
            </a:r>
            <a:r>
              <a:rPr lang="es-CL" dirty="0" smtClean="0"/>
              <a:t> </a:t>
            </a:r>
            <a:r>
              <a:rPr lang="es-CL" dirty="0" err="1" smtClean="0"/>
              <a:t>the</a:t>
            </a:r>
            <a:r>
              <a:rPr lang="es-CL" dirty="0"/>
              <a:t> </a:t>
            </a:r>
            <a:r>
              <a:rPr lang="es-CL" dirty="0" err="1" smtClean="0"/>
              <a:t>Patagonian</a:t>
            </a:r>
            <a:r>
              <a:rPr lang="es-CL" dirty="0" smtClean="0"/>
              <a:t> </a:t>
            </a:r>
            <a:r>
              <a:rPr lang="es-CL" dirty="0" err="1" smtClean="0"/>
              <a:t>toothfish</a:t>
            </a:r>
            <a:r>
              <a:rPr lang="es-CL" dirty="0" smtClean="0"/>
              <a:t> </a:t>
            </a:r>
            <a:r>
              <a:rPr lang="es-CL" dirty="0" err="1" smtClean="0"/>
              <a:t>fishery</a:t>
            </a:r>
            <a:r>
              <a:rPr lang="es-CL" dirty="0"/>
              <a:t> </a:t>
            </a:r>
            <a:r>
              <a:rPr lang="es-CL" dirty="0" smtClean="0"/>
              <a:t>off </a:t>
            </a:r>
            <a:r>
              <a:rPr lang="es-CL" dirty="0" err="1" smtClean="0"/>
              <a:t>Southern</a:t>
            </a:r>
            <a:r>
              <a:rPr lang="es-CL" dirty="0" smtClean="0"/>
              <a:t> Chile, </a:t>
            </a:r>
            <a:r>
              <a:rPr lang="es-CL" dirty="0" err="1" smtClean="0"/>
              <a:t>like</a:t>
            </a:r>
            <a:r>
              <a:rPr lang="es-CL" dirty="0" smtClean="0"/>
              <a:t> in </a:t>
            </a:r>
            <a:r>
              <a:rPr lang="es-CL" dirty="0" err="1" smtClean="0"/>
              <a:t>other</a:t>
            </a:r>
            <a:r>
              <a:rPr lang="es-CL" dirty="0" smtClean="0"/>
              <a:t> places of </a:t>
            </a:r>
            <a:r>
              <a:rPr lang="es-CL" dirty="0" err="1" smtClean="0"/>
              <a:t>the</a:t>
            </a:r>
            <a:r>
              <a:rPr lang="es-CL" dirty="0" smtClean="0"/>
              <a:t> </a:t>
            </a:r>
            <a:r>
              <a:rPr lang="es-CL" dirty="0" err="1" smtClean="0"/>
              <a:t>Southern</a:t>
            </a:r>
            <a:r>
              <a:rPr lang="es-CL" dirty="0" smtClean="0"/>
              <a:t> </a:t>
            </a:r>
            <a:r>
              <a:rPr lang="es-CL" dirty="0" err="1" smtClean="0"/>
              <a:t>Ocean</a:t>
            </a:r>
            <a:r>
              <a:rPr lang="es-CL" dirty="0" smtClean="0"/>
              <a:t> (</a:t>
            </a:r>
            <a:r>
              <a:rPr lang="es-CL" dirty="0" err="1" smtClean="0"/>
              <a:t>Soffker</a:t>
            </a:r>
            <a:r>
              <a:rPr lang="es-CL" dirty="0" smtClean="0"/>
              <a:t> et al., 2015). </a:t>
            </a:r>
          </a:p>
        </p:txBody>
      </p:sp>
    </p:spTree>
    <p:extLst>
      <p:ext uri="{BB962C8B-B14F-4D97-AF65-F5344CB8AC3E}">
        <p14:creationId xmlns:p14="http://schemas.microsoft.com/office/powerpoint/2010/main" val="1496256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1392</Words>
  <Application>Microsoft Office PowerPoint</Application>
  <PresentationFormat>Presentación en pantalla (4:3)</PresentationFormat>
  <Paragraphs>184</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Killer whales of Southern Chile</vt:lpstr>
      <vt:lpstr>Presentación de PowerPoint</vt:lpstr>
      <vt:lpstr>Presentación de PowerPoint</vt:lpstr>
      <vt:lpstr>Presentación de PowerPoint</vt:lpstr>
      <vt:lpstr>Presentación de PowerPoint</vt:lpstr>
      <vt:lpstr>Killer whales in Chilean Patagonia: additional sightings, behavioural observations, and individual identifications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Benjamín Cáceres</dc:creator>
  <cp:lastModifiedBy>Benjamín Cáceres</cp:lastModifiedBy>
  <cp:revision>79</cp:revision>
  <cp:lastPrinted>2016-03-11T14:25:17Z</cp:lastPrinted>
  <dcterms:created xsi:type="dcterms:W3CDTF">2016-03-09T12:14:47Z</dcterms:created>
  <dcterms:modified xsi:type="dcterms:W3CDTF">2016-03-16T11:38:36Z</dcterms:modified>
</cp:coreProperties>
</file>