
<file path=[Content_Types].xml><?xml version="1.0" encoding="utf-8"?>
<Types xmlns="http://schemas.openxmlformats.org/package/2006/content-types">
  <Default Extension="emf" ContentType="image/x-emf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61" r:id="rId3"/>
    <p:sldId id="316" r:id="rId4"/>
    <p:sldId id="318" r:id="rId5"/>
    <p:sldId id="336" r:id="rId6"/>
    <p:sldId id="337" r:id="rId7"/>
    <p:sldId id="341" r:id="rId8"/>
    <p:sldId id="319" r:id="rId9"/>
    <p:sldId id="342" r:id="rId10"/>
    <p:sldId id="343" r:id="rId11"/>
    <p:sldId id="344" r:id="rId12"/>
    <p:sldId id="345" r:id="rId13"/>
    <p:sldId id="346" r:id="rId14"/>
    <p:sldId id="332" r:id="rId15"/>
    <p:sldId id="323" r:id="rId16"/>
    <p:sldId id="333" r:id="rId17"/>
    <p:sldId id="324" r:id="rId18"/>
    <p:sldId id="338" r:id="rId19"/>
    <p:sldId id="339" r:id="rId20"/>
    <p:sldId id="347" r:id="rId21"/>
    <p:sldId id="340" r:id="rId22"/>
    <p:sldId id="283" r:id="rId23"/>
    <p:sldId id="28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1816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F639D-C550-B74D-B9AD-17726816B672}" type="datetimeFigureOut">
              <a:rPr lang="fr-FR" smtClean="0"/>
              <a:pPr/>
              <a:t>15/03/16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EEBA2-2195-1C42-8EF9-3A8043E893A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709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399B5-8152-416F-8964-572DD99E1847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7F359-2265-4EF5-9774-2068A93F8F5C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2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0029C-98E5-47ED-991D-FEE325C87A78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F0AEF-98F2-41BA-8F81-0137553732CC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6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4A40D-F458-4833-8537-EE2AA3005840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DFCFE-37CC-4AD3-9E73-60E49880C61D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4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58D1-AD9F-4579-9A42-706A240406DA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79612-4538-4CDB-980A-AB7FA5667797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7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CAABC-78E4-4A19-8FD0-DC20683E33E0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726BB-BE89-458C-A4D8-F35A5369DE64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9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90BC3-3A27-4DB4-940E-2884E0D78289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444C8-7B3B-492B-9FB0-8D9ABEE8D289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5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C28D8-38FF-449C-B012-401BBBD38C29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645F7-93B7-4238-97B8-4470C90C4B30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3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69930-65F7-49A6-85A0-9F4891E3D4C4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B2B83-5EB5-4482-BD70-B43FF2F3062C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94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A7856-478C-4ED5-9BB2-2D2FD0B89535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1CFA7-D629-4077-AF97-B26B727B0664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00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AA91F-666C-48BA-AD9E-F54C068FDA94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75DDC-726C-4826-BF4D-6DCEC3E5421C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8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DAB12-E76B-43A7-BC38-9A360F19C2C1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A1B24-5EDA-49E5-A00A-AA04BE74528A}" type="slidenum">
              <a:rPr lang="fr-F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1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40000"/>
                <a:satMod val="350000"/>
              </a:schemeClr>
            </a:gs>
            <a:gs pos="84000">
              <a:schemeClr val="tx1"/>
            </a:gs>
            <a:gs pos="100000">
              <a:schemeClr val="bg1">
                <a:lumMod val="50000"/>
                <a:lumOff val="5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8DA102BE-FE52-476D-AAB0-E38F1B1AA931}" type="datetimeFigureOut">
              <a:rPr lang="fr-FR">
                <a:solidFill>
                  <a:prstClr val="white">
                    <a:tint val="75000"/>
                  </a:prstClr>
                </a:solidFill>
              </a:rPr>
              <a:pPr defTabSz="457200">
                <a:defRPr/>
              </a:pPr>
              <a:t>15/03/16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18D6495A-DCFE-4C30-A0C0-89A3413A2BD9}" type="slidenum">
              <a:rPr lang="fr-FR">
                <a:solidFill>
                  <a:prstClr val="white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61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Excel_97_-_20041.xls"/><Relationship Id="rId4" Type="http://schemas.openxmlformats.org/officeDocument/2006/relationships/image" Target="../media/image36.emf"/><Relationship Id="rId5" Type="http://schemas.openxmlformats.org/officeDocument/2006/relationships/image" Target="../media/image3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Excel_97_-_20042.xls"/><Relationship Id="rId4" Type="http://schemas.openxmlformats.org/officeDocument/2006/relationships/image" Target="../media/image36.emf"/><Relationship Id="rId5" Type="http://schemas.openxmlformats.org/officeDocument/2006/relationships/oleObject" Target="../embeddings/Feuille_Microsoft_Excel_97_-_20043.xls"/><Relationship Id="rId6" Type="http://schemas.openxmlformats.org/officeDocument/2006/relationships/image" Target="../media/image37.emf"/><Relationship Id="rId7" Type="http://schemas.openxmlformats.org/officeDocument/2006/relationships/image" Target="../media/image32.wmf"/><Relationship Id="rId8" Type="http://schemas.openxmlformats.org/officeDocument/2006/relationships/image" Target="../media/image35.wmf"/><Relationship Id="rId9" Type="http://schemas.openxmlformats.org/officeDocument/2006/relationships/image" Target="../media/image2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14.pn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4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8.png"/><Relationship Id="rId5" Type="http://schemas.openxmlformats.org/officeDocument/2006/relationships/image" Target="../media/image7.png"/><Relationship Id="rId6" Type="http://schemas.openxmlformats.org/officeDocument/2006/relationships/image" Target="../media/image49.png"/><Relationship Id="rId7" Type="http://schemas.openxmlformats.org/officeDocument/2006/relationships/image" Target="../media/image50.jpe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5.png"/><Relationship Id="rId7" Type="http://schemas.openxmlformats.org/officeDocument/2006/relationships/image" Target="../media/image21.pn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gif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67544" y="2132856"/>
            <a:ext cx="8048977" cy="2592288"/>
            <a:chOff x="539552" y="1628800"/>
            <a:chExt cx="8048977" cy="2592288"/>
          </a:xfrm>
          <a:effectLst>
            <a:reflection stA="86000" endPos="28000" dist="114300" dir="5400000" sy="-100000" algn="bl" rotWithShape="0"/>
          </a:effectLst>
        </p:grpSpPr>
        <p:pic>
          <p:nvPicPr>
            <p:cNvPr id="21" name="Picture 16" descr="Still 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628800"/>
              <a:ext cx="2021601" cy="13331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pic>
          <p:nvPicPr>
            <p:cNvPr id="25" name="Picture 6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941" b="21959"/>
            <a:stretch>
              <a:fillRect/>
            </a:stretch>
          </p:blipFill>
          <p:spPr bwMode="auto">
            <a:xfrm>
              <a:off x="539552" y="3036042"/>
              <a:ext cx="3305577" cy="1185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Image 26" descr="IMG_0003rr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667" r="13086"/>
            <a:stretch>
              <a:fillRect/>
            </a:stretch>
          </p:blipFill>
          <p:spPr>
            <a:xfrm>
              <a:off x="6350812" y="1628800"/>
              <a:ext cx="2237717" cy="2592287"/>
            </a:xfrm>
            <a:prstGeom prst="rect">
              <a:avLst/>
            </a:prstGeom>
          </p:spPr>
        </p:pic>
        <p:pic>
          <p:nvPicPr>
            <p:cNvPr id="28" name="Picture 4" descr="Final cachalot+ligne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046" t="11440" r="12152" b="32628"/>
            <a:stretch/>
          </p:blipFill>
          <p:spPr bwMode="auto">
            <a:xfrm flipH="1">
              <a:off x="3923928" y="3036042"/>
              <a:ext cx="2361101" cy="1185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I:\SAVE BUREAU 12 2013\DOCUMENTS\PHOTOGRAPHY\MAGAZINES\Photos_Paul_Tixier\HD\Paul_Tixier (1)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2752" b="11504"/>
            <a:stretch/>
          </p:blipFill>
          <p:spPr bwMode="auto">
            <a:xfrm>
              <a:off x="2592760" y="1628800"/>
              <a:ext cx="3692269" cy="1333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"/>
          <a:stretch/>
        </p:blipFill>
        <p:spPr bwMode="auto">
          <a:xfrm>
            <a:off x="2286000" y="6096000"/>
            <a:ext cx="990600" cy="65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Image 27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9000"/>
          </a:blip>
          <a:srcRect l="4300" t="4930" r="2625" b="8630"/>
          <a:stretch/>
        </p:blipFill>
        <p:spPr bwMode="auto">
          <a:xfrm>
            <a:off x="3352800" y="6091722"/>
            <a:ext cx="914400" cy="65748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20" name="ZoneTexte 14"/>
          <p:cNvSpPr txBox="1">
            <a:spLocks noChangeArrowheads="1"/>
          </p:cNvSpPr>
          <p:nvPr/>
        </p:nvSpPr>
        <p:spPr bwMode="auto">
          <a:xfrm>
            <a:off x="0" y="540603"/>
            <a:ext cx="91440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Demography and population structure of depredating killer and sperm whale populations off the Crozet and Kerguelen Islands </a:t>
            </a:r>
            <a:endParaRPr lang="en-US" sz="2400" b="1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613266" y="0"/>
            <a:ext cx="5940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Workshop on </a:t>
            </a:r>
            <a:r>
              <a:rPr lang="fr-FR" sz="12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depredation</a:t>
            </a:r>
            <a:r>
              <a:rPr lang="fr-FR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– Chile – Session 2</a:t>
            </a:r>
          </a:p>
          <a:p>
            <a:pPr algn="ctr">
              <a:defRPr/>
            </a:pPr>
            <a:r>
              <a:rPr lang="fr-FR" sz="12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Research</a:t>
            </a:r>
            <a:r>
              <a:rPr lang="fr-FR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on </a:t>
            </a:r>
            <a:r>
              <a:rPr lang="fr-FR" sz="12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populations</a:t>
            </a:r>
            <a:endParaRPr lang="fr-FR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26" name="Image 17" descr="logo cebc.jpg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6096000"/>
            <a:ext cx="1163272" cy="609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29" name="Picture 19" descr="cnrs_inee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6096000"/>
            <a:ext cx="914400" cy="57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ZoneTexte 26"/>
          <p:cNvSpPr txBox="1">
            <a:spLocks noChangeArrowheads="1"/>
          </p:cNvSpPr>
          <p:nvPr/>
        </p:nvSpPr>
        <p:spPr bwMode="auto">
          <a:xfrm>
            <a:off x="2196599" y="5105400"/>
            <a:ext cx="4865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Paul </a:t>
            </a:r>
            <a:r>
              <a:rPr lang="fr-FR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Tixier</a:t>
            </a:r>
            <a:r>
              <a:rPr lang="fr-FR" b="1" baseline="30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1,2</a:t>
            </a:r>
            <a:r>
              <a:rPr lang="fr-FR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Nicolas Gasco</a:t>
            </a:r>
            <a:r>
              <a:rPr lang="fr-FR" b="1" baseline="30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</a:t>
            </a:r>
            <a:r>
              <a:rPr lang="fr-FR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Christophe Guinet</a:t>
            </a:r>
            <a:r>
              <a:rPr lang="fr-FR" b="1" baseline="30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</a:t>
            </a:r>
            <a:endParaRPr lang="fr-FR" b="1" baseline="30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1" name="ZoneTexte 26"/>
          <p:cNvSpPr txBox="1">
            <a:spLocks noChangeArrowheads="1"/>
          </p:cNvSpPr>
          <p:nvPr/>
        </p:nvSpPr>
        <p:spPr bwMode="auto">
          <a:xfrm>
            <a:off x="242093" y="5517131"/>
            <a:ext cx="85202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1 </a:t>
            </a: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Centre d’études Biologiques de </a:t>
            </a:r>
            <a:r>
              <a:rPr lang="fr-FR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Chizé</a:t>
            </a: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fr-FR" sz="12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2 </a:t>
            </a: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Réserve Naturelle des Terres Australes Françaises, Terres Australes et Antarctiques </a:t>
            </a:r>
            <a:r>
              <a:rPr lang="fr-FR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Françaises</a:t>
            </a:r>
          </a:p>
          <a:p>
            <a:r>
              <a:rPr lang="fr-FR" sz="12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 </a:t>
            </a:r>
            <a:r>
              <a:rPr lang="fr-FR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Muséum National d’Histoire Naturelle de Paris</a:t>
            </a:r>
            <a:endParaRPr lang="fr-FR" sz="1200" baseline="30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22" name="Picture 20" descr="mnh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29400" y="5867400"/>
            <a:ext cx="762000" cy="85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100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619250" y="2588194"/>
            <a:ext cx="2160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Group </a:t>
            </a:r>
            <a:r>
              <a:rPr lang="fr-FR" b="1" dirty="0" smtClean="0">
                <a:solidFill>
                  <a:schemeClr val="bg2"/>
                </a:solidFill>
                <a:latin typeface="Calibri" pitchFamily="34" charset="0"/>
              </a:rPr>
              <a:t>C018</a:t>
            </a:r>
            <a:endParaRPr lang="fr-FR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1692399" y="4749004"/>
            <a:ext cx="2089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Group </a:t>
            </a:r>
            <a:r>
              <a:rPr lang="fr-FR" b="1" dirty="0" smtClean="0">
                <a:solidFill>
                  <a:schemeClr val="bg2"/>
                </a:solidFill>
                <a:latin typeface="Calibri" pitchFamily="34" charset="0"/>
              </a:rPr>
              <a:t>C002</a:t>
            </a:r>
            <a:endParaRPr lang="fr-FR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468437" y="5757067"/>
            <a:ext cx="33163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2"/>
                </a:solidFill>
                <a:latin typeface="Calibri" pitchFamily="34" charset="0"/>
                <a:sym typeface="Monotype Sorts"/>
              </a:rPr>
              <a:t>&gt;</a:t>
            </a:r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Preferential</a:t>
            </a:r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 areas of interaction</a:t>
            </a:r>
            <a:endParaRPr lang="fr-FR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609600" y="3524819"/>
            <a:ext cx="3216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bg2"/>
                </a:solidFill>
                <a:latin typeface="+mn-lt"/>
                <a:sym typeface="Monotype Sorts" pitchFamily="-108" charset="2"/>
              </a:rPr>
              <a:t>&gt;</a:t>
            </a:r>
            <a:r>
              <a:rPr lang="fr-FR" dirty="0">
                <a:solidFill>
                  <a:schemeClr val="bg2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+mn-lt"/>
              </a:rPr>
              <a:t>Interacts</a:t>
            </a:r>
            <a:r>
              <a:rPr lang="fr-FR" dirty="0" smtClean="0">
                <a:solidFill>
                  <a:schemeClr val="bg2"/>
                </a:solidFill>
                <a:latin typeface="+mn-lt"/>
              </a:rPr>
              <a:t> on all </a:t>
            </a:r>
            <a:r>
              <a:rPr lang="fr-FR" dirty="0" err="1" smtClean="0">
                <a:solidFill>
                  <a:schemeClr val="bg2"/>
                </a:solidFill>
                <a:latin typeface="+mn-lt"/>
              </a:rPr>
              <a:t>fishing</a:t>
            </a:r>
            <a:r>
              <a:rPr lang="fr-FR" dirty="0" smtClean="0">
                <a:solidFill>
                  <a:schemeClr val="bg2"/>
                </a:solidFill>
                <a:latin typeface="+mn-lt"/>
              </a:rPr>
              <a:t> grounds</a:t>
            </a:r>
            <a:endParaRPr lang="fr-FR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1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516756"/>
            <a:ext cx="1366837" cy="9683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4707729"/>
            <a:ext cx="1368425" cy="10064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ZoneTexte 45"/>
          <p:cNvSpPr txBox="1">
            <a:spLocks noChangeArrowheads="1"/>
          </p:cNvSpPr>
          <p:nvPr/>
        </p:nvSpPr>
        <p:spPr bwMode="auto">
          <a:xfrm>
            <a:off x="1619250" y="2932681"/>
            <a:ext cx="1608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>
                <a:solidFill>
                  <a:schemeClr val="bg2"/>
                </a:solidFill>
                <a:latin typeface="Calibri" pitchFamily="34" charset="0"/>
              </a:rPr>
              <a:t>Interaction rate = 0.34</a:t>
            </a:r>
          </a:p>
        </p:txBody>
      </p:sp>
      <p:sp>
        <p:nvSpPr>
          <p:cNvPr id="24" name="ZoneTexte 46"/>
          <p:cNvSpPr txBox="1">
            <a:spLocks noChangeArrowheads="1"/>
          </p:cNvSpPr>
          <p:nvPr/>
        </p:nvSpPr>
        <p:spPr bwMode="auto">
          <a:xfrm>
            <a:off x="1676524" y="5088729"/>
            <a:ext cx="15700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>
                <a:solidFill>
                  <a:schemeClr val="bg2"/>
                </a:solidFill>
                <a:latin typeface="Calibri" pitchFamily="34" charset="0"/>
              </a:rPr>
              <a:t>Interaction rate = 0.14</a:t>
            </a:r>
          </a:p>
        </p:txBody>
      </p:sp>
      <p:pic>
        <p:nvPicPr>
          <p:cNvPr id="25" name="Image 64" descr="toutes cartes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522" r="73334" b="76038"/>
          <a:stretch>
            <a:fillRect/>
          </a:stretch>
        </p:blipFill>
        <p:spPr bwMode="auto">
          <a:xfrm>
            <a:off x="4149814" y="2322630"/>
            <a:ext cx="3637839" cy="221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31" descr="toutes cartes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7" t="2522" r="27499" b="76038"/>
          <a:stretch>
            <a:fillRect/>
          </a:stretch>
        </p:blipFill>
        <p:spPr bwMode="auto">
          <a:xfrm>
            <a:off x="4114800" y="4563044"/>
            <a:ext cx="3651703" cy="221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64" descr="toutes cartes(1).jpg"/>
          <p:cNvPicPr>
            <a:picLocks noChangeAspect="1"/>
          </p:cNvPicPr>
          <p:nvPr/>
        </p:nvPicPr>
        <p:blipFill>
          <a:blip r:embed="rId5"/>
          <a:srcRect l="96680" t="41776" r="2621" b="37453"/>
          <a:stretch>
            <a:fillRect/>
          </a:stretch>
        </p:blipFill>
        <p:spPr bwMode="auto">
          <a:xfrm>
            <a:off x="8240712" y="3437506"/>
            <a:ext cx="152400" cy="156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58"/>
          <p:cNvSpPr txBox="1">
            <a:spLocks noChangeArrowheads="1"/>
          </p:cNvSpPr>
          <p:nvPr/>
        </p:nvSpPr>
        <p:spPr bwMode="auto">
          <a:xfrm>
            <a:off x="8393112" y="3285106"/>
            <a:ext cx="522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200" dirty="0" smtClean="0">
                <a:solidFill>
                  <a:srgbClr val="000000"/>
                </a:solidFill>
              </a:rPr>
              <a:t>&gt; 0.5</a:t>
            </a:r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28" name="Text Box 58"/>
          <p:cNvSpPr txBox="1">
            <a:spLocks noChangeArrowheads="1"/>
          </p:cNvSpPr>
          <p:nvPr/>
        </p:nvSpPr>
        <p:spPr bwMode="auto">
          <a:xfrm>
            <a:off x="8393112" y="4809106"/>
            <a:ext cx="522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</a:rPr>
              <a:t>0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10000" y="1752600"/>
            <a:ext cx="1520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Group </a:t>
            </a:r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specific</a:t>
            </a:r>
            <a:endParaRPr lang="fr-FR" dirty="0" smtClean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00400" y="1143000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C0504D"/>
                </a:solidFill>
              </a:rPr>
              <a:t>Distribution of interactions</a:t>
            </a:r>
            <a:endParaRPr lang="fr-FR" b="1" dirty="0">
              <a:solidFill>
                <a:srgbClr val="C0504D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528135" y="116632"/>
            <a:ext cx="1971857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9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734274"/>
              </p:ext>
            </p:extLst>
          </p:nvPr>
        </p:nvGraphicFramePr>
        <p:xfrm>
          <a:off x="5181600" y="2432274"/>
          <a:ext cx="3733800" cy="182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Graphique" r:id="rId3" imgW="11493500" imgH="5702300" progId="Excel.Sheet.8">
                  <p:embed/>
                </p:oleObj>
              </mc:Choice>
              <mc:Fallback>
                <p:oleObj name="Graphique" r:id="rId3" imgW="11493500" imgH="57023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432274"/>
                        <a:ext cx="3733800" cy="182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1619250" y="2802162"/>
            <a:ext cx="2160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Group </a:t>
            </a:r>
            <a:r>
              <a:rPr lang="fr-FR" b="1" dirty="0">
                <a:solidFill>
                  <a:schemeClr val="bg2"/>
                </a:solidFill>
                <a:latin typeface="Calibri" pitchFamily="34" charset="0"/>
              </a:rPr>
              <a:t>C018</a:t>
            </a: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827088" y="3738787"/>
            <a:ext cx="2600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bg2"/>
                </a:solidFill>
                <a:latin typeface="+mn-lt"/>
                <a:sym typeface="Monotype Sorts" pitchFamily="-108" charset="2"/>
              </a:rPr>
              <a:t>&gt;</a:t>
            </a:r>
            <a:r>
              <a:rPr lang="fr-FR" dirty="0">
                <a:solidFill>
                  <a:schemeClr val="bg2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+mn-lt"/>
              </a:rPr>
              <a:t>Interacts</a:t>
            </a:r>
            <a:r>
              <a:rPr lang="fr-FR" dirty="0">
                <a:solidFill>
                  <a:schemeClr val="bg2"/>
                </a:solidFill>
                <a:latin typeface="+mn-lt"/>
              </a:rPr>
              <a:t> all </a:t>
            </a:r>
            <a:r>
              <a:rPr lang="fr-FR" dirty="0" err="1">
                <a:solidFill>
                  <a:schemeClr val="bg2"/>
                </a:solidFill>
                <a:latin typeface="+mn-lt"/>
              </a:rPr>
              <a:t>year</a:t>
            </a:r>
            <a:r>
              <a:rPr lang="fr-FR" dirty="0">
                <a:solidFill>
                  <a:schemeClr val="bg2"/>
                </a:solidFill>
                <a:latin typeface="+mn-lt"/>
              </a:rPr>
              <a:t> round</a:t>
            </a:r>
          </a:p>
        </p:txBody>
      </p:sp>
      <p:pic>
        <p:nvPicPr>
          <p:cNvPr id="41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2730724"/>
            <a:ext cx="1366837" cy="9683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" name="ZoneTexte 45"/>
          <p:cNvSpPr txBox="1">
            <a:spLocks noChangeArrowheads="1"/>
          </p:cNvSpPr>
          <p:nvPr/>
        </p:nvSpPr>
        <p:spPr bwMode="auto">
          <a:xfrm>
            <a:off x="1619250" y="3146649"/>
            <a:ext cx="1608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>
                <a:solidFill>
                  <a:schemeClr val="bg2"/>
                </a:solidFill>
                <a:latin typeface="Calibri" pitchFamily="34" charset="0"/>
              </a:rPr>
              <a:t>Interaction rate = 0.34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62400" y="1219200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err="1" smtClean="0">
                <a:solidFill>
                  <a:srgbClr val="C0504D"/>
                </a:solidFill>
              </a:rPr>
              <a:t>Seasonality</a:t>
            </a:r>
            <a:endParaRPr lang="fr-FR" b="1" dirty="0">
              <a:solidFill>
                <a:srgbClr val="C0504D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01000" y="2438400"/>
            <a:ext cx="9144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5562600" y="2438400"/>
            <a:ext cx="3180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2"/>
                </a:solidFill>
                <a:latin typeface="Calibri" pitchFamily="34" charset="0"/>
              </a:rPr>
              <a:t>Probability</a:t>
            </a:r>
            <a:r>
              <a:rPr lang="fr-FR" sz="1600" dirty="0" smtClean="0">
                <a:solidFill>
                  <a:schemeClr val="bg2"/>
                </a:solidFill>
                <a:latin typeface="Calibri" pitchFamily="34" charset="0"/>
              </a:rPr>
              <a:t> of interaction per </a:t>
            </a:r>
            <a:r>
              <a:rPr lang="fr-FR" sz="1600" dirty="0" err="1" smtClean="0">
                <a:solidFill>
                  <a:schemeClr val="bg2"/>
                </a:solidFill>
                <a:latin typeface="Calibri" pitchFamily="34" charset="0"/>
              </a:rPr>
              <a:t>month</a:t>
            </a:r>
            <a:endParaRPr lang="fr-FR" sz="1600" dirty="0" smtClean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10000" y="1600200"/>
            <a:ext cx="1520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Group </a:t>
            </a:r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specific</a:t>
            </a:r>
            <a:endParaRPr lang="fr-FR" dirty="0" smtClean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39" name="ZoneTexte 27"/>
          <p:cNvSpPr txBox="1">
            <a:spLocks noChangeArrowheads="1"/>
          </p:cNvSpPr>
          <p:nvPr/>
        </p:nvSpPr>
        <p:spPr bwMode="auto">
          <a:xfrm>
            <a:off x="5410200" y="4038600"/>
            <a:ext cx="3505200" cy="2462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00" b="1" dirty="0" err="1" smtClean="0">
                <a:solidFill>
                  <a:schemeClr val="bg2"/>
                </a:solidFill>
                <a:latin typeface="Calibri" pitchFamily="34" charset="0"/>
              </a:rPr>
              <a:t>Jul</a:t>
            </a:r>
            <a:r>
              <a:rPr lang="fr-FR" sz="1000" b="1" dirty="0" smtClean="0">
                <a:solidFill>
                  <a:schemeClr val="bg2"/>
                </a:solidFill>
                <a:latin typeface="Calibri" pitchFamily="34" charset="0"/>
              </a:rPr>
              <a:t>   </a:t>
            </a:r>
            <a:r>
              <a:rPr lang="fr-FR" sz="1000" b="1" dirty="0" err="1" smtClean="0">
                <a:solidFill>
                  <a:schemeClr val="bg2"/>
                </a:solidFill>
                <a:latin typeface="Calibri" pitchFamily="34" charset="0"/>
              </a:rPr>
              <a:t>Aug</a:t>
            </a:r>
            <a:r>
              <a:rPr lang="fr-FR" sz="1000" b="1" dirty="0" smtClean="0">
                <a:solidFill>
                  <a:schemeClr val="bg2"/>
                </a:solidFill>
                <a:latin typeface="Calibri" pitchFamily="34" charset="0"/>
              </a:rPr>
              <a:t>   Sep   </a:t>
            </a:r>
            <a:r>
              <a:rPr lang="fr-FR" sz="1000" b="1" dirty="0" err="1" smtClean="0">
                <a:solidFill>
                  <a:schemeClr val="bg2"/>
                </a:solidFill>
                <a:latin typeface="Calibri" pitchFamily="34" charset="0"/>
              </a:rPr>
              <a:t>Oct</a:t>
            </a:r>
            <a:r>
              <a:rPr lang="fr-FR" sz="1000" b="1" dirty="0" smtClean="0">
                <a:solidFill>
                  <a:schemeClr val="bg2"/>
                </a:solidFill>
                <a:latin typeface="Calibri" pitchFamily="34" charset="0"/>
              </a:rPr>
              <a:t>   </a:t>
            </a:r>
            <a:r>
              <a:rPr lang="fr-FR" sz="1000" b="1" dirty="0" err="1" smtClean="0">
                <a:solidFill>
                  <a:schemeClr val="bg2"/>
                </a:solidFill>
                <a:latin typeface="Calibri" pitchFamily="34" charset="0"/>
              </a:rPr>
              <a:t>Nov</a:t>
            </a:r>
            <a:r>
              <a:rPr lang="fr-FR" sz="1000" b="1" dirty="0" smtClean="0">
                <a:solidFill>
                  <a:schemeClr val="bg2"/>
                </a:solidFill>
                <a:latin typeface="Calibri" pitchFamily="34" charset="0"/>
              </a:rPr>
              <a:t>   </a:t>
            </a:r>
            <a:r>
              <a:rPr lang="fr-FR" sz="1000" b="1" dirty="0" err="1" smtClean="0">
                <a:solidFill>
                  <a:schemeClr val="bg2"/>
                </a:solidFill>
                <a:latin typeface="Calibri" pitchFamily="34" charset="0"/>
              </a:rPr>
              <a:t>Dec</a:t>
            </a:r>
            <a:r>
              <a:rPr lang="fr-FR" sz="1000" b="1" dirty="0" smtClean="0">
                <a:solidFill>
                  <a:schemeClr val="bg2"/>
                </a:solidFill>
                <a:latin typeface="Calibri" pitchFamily="34" charset="0"/>
              </a:rPr>
              <a:t>   Jan   </a:t>
            </a:r>
            <a:r>
              <a:rPr lang="fr-FR" sz="1000" b="1" dirty="0" err="1" smtClean="0">
                <a:solidFill>
                  <a:schemeClr val="bg2"/>
                </a:solidFill>
                <a:latin typeface="Calibri" pitchFamily="34" charset="0"/>
              </a:rPr>
              <a:t>Feb</a:t>
            </a:r>
            <a:r>
              <a:rPr lang="fr-FR" sz="1000" b="1" dirty="0" smtClean="0">
                <a:solidFill>
                  <a:schemeClr val="bg2"/>
                </a:solidFill>
                <a:latin typeface="Calibri" pitchFamily="34" charset="0"/>
              </a:rPr>
              <a:t>   Mar   </a:t>
            </a:r>
            <a:r>
              <a:rPr lang="fr-FR" sz="1000" b="1" dirty="0" err="1" smtClean="0">
                <a:solidFill>
                  <a:schemeClr val="bg2"/>
                </a:solidFill>
                <a:latin typeface="Calibri" pitchFamily="34" charset="0"/>
              </a:rPr>
              <a:t>Apr</a:t>
            </a:r>
            <a:r>
              <a:rPr lang="fr-FR" sz="1000" b="1" dirty="0" smtClean="0">
                <a:solidFill>
                  <a:schemeClr val="bg2"/>
                </a:solidFill>
                <a:latin typeface="Calibri" pitchFamily="34" charset="0"/>
              </a:rPr>
              <a:t>   May   Jun</a:t>
            </a:r>
            <a:endParaRPr lang="fr-FR" sz="1000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28135" y="116632"/>
            <a:ext cx="1971857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4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ZoneTexte 27"/>
          <p:cNvSpPr txBox="1">
            <a:spLocks noChangeArrowheads="1"/>
          </p:cNvSpPr>
          <p:nvPr/>
        </p:nvSpPr>
        <p:spPr bwMode="auto">
          <a:xfrm>
            <a:off x="5410200" y="6183312"/>
            <a:ext cx="3505200" cy="2462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00" b="1" dirty="0" err="1" smtClean="0">
                <a:solidFill>
                  <a:schemeClr val="bg2"/>
                </a:solidFill>
                <a:latin typeface="Calibri" pitchFamily="34" charset="0"/>
              </a:rPr>
              <a:t>Jul</a:t>
            </a:r>
            <a:r>
              <a:rPr lang="fr-FR" sz="1000" b="1" dirty="0" smtClean="0">
                <a:solidFill>
                  <a:schemeClr val="bg2"/>
                </a:solidFill>
                <a:latin typeface="Calibri" pitchFamily="34" charset="0"/>
              </a:rPr>
              <a:t>   </a:t>
            </a:r>
            <a:r>
              <a:rPr lang="fr-FR" sz="1000" b="1" dirty="0" err="1" smtClean="0">
                <a:solidFill>
                  <a:schemeClr val="bg2"/>
                </a:solidFill>
                <a:latin typeface="Calibri" pitchFamily="34" charset="0"/>
              </a:rPr>
              <a:t>Aug</a:t>
            </a:r>
            <a:r>
              <a:rPr lang="fr-FR" sz="1000" b="1" dirty="0" smtClean="0">
                <a:solidFill>
                  <a:schemeClr val="bg2"/>
                </a:solidFill>
                <a:latin typeface="Calibri" pitchFamily="34" charset="0"/>
              </a:rPr>
              <a:t>   Sep   </a:t>
            </a:r>
            <a:r>
              <a:rPr lang="fr-FR" sz="1000" b="1" dirty="0" err="1" smtClean="0">
                <a:solidFill>
                  <a:schemeClr val="bg2"/>
                </a:solidFill>
                <a:latin typeface="Calibri" pitchFamily="34" charset="0"/>
              </a:rPr>
              <a:t>Oct</a:t>
            </a:r>
            <a:r>
              <a:rPr lang="fr-FR" sz="1000" b="1" dirty="0" smtClean="0">
                <a:solidFill>
                  <a:schemeClr val="bg2"/>
                </a:solidFill>
                <a:latin typeface="Calibri" pitchFamily="34" charset="0"/>
              </a:rPr>
              <a:t>   </a:t>
            </a:r>
            <a:r>
              <a:rPr lang="fr-FR" sz="1000" b="1" dirty="0" err="1" smtClean="0">
                <a:solidFill>
                  <a:schemeClr val="bg2"/>
                </a:solidFill>
                <a:latin typeface="Calibri" pitchFamily="34" charset="0"/>
              </a:rPr>
              <a:t>Nov</a:t>
            </a:r>
            <a:r>
              <a:rPr lang="fr-FR" sz="1000" b="1" dirty="0" smtClean="0">
                <a:solidFill>
                  <a:schemeClr val="bg2"/>
                </a:solidFill>
                <a:latin typeface="Calibri" pitchFamily="34" charset="0"/>
              </a:rPr>
              <a:t>   </a:t>
            </a:r>
            <a:r>
              <a:rPr lang="fr-FR" sz="1000" b="1" dirty="0" err="1" smtClean="0">
                <a:solidFill>
                  <a:schemeClr val="bg2"/>
                </a:solidFill>
                <a:latin typeface="Calibri" pitchFamily="34" charset="0"/>
              </a:rPr>
              <a:t>Dec</a:t>
            </a:r>
            <a:r>
              <a:rPr lang="fr-FR" sz="1000" b="1" dirty="0" smtClean="0">
                <a:solidFill>
                  <a:schemeClr val="bg2"/>
                </a:solidFill>
                <a:latin typeface="Calibri" pitchFamily="34" charset="0"/>
              </a:rPr>
              <a:t>   Jan   </a:t>
            </a:r>
            <a:r>
              <a:rPr lang="fr-FR" sz="1000" b="1" dirty="0" err="1" smtClean="0">
                <a:solidFill>
                  <a:schemeClr val="bg2"/>
                </a:solidFill>
                <a:latin typeface="Calibri" pitchFamily="34" charset="0"/>
              </a:rPr>
              <a:t>Feb</a:t>
            </a:r>
            <a:r>
              <a:rPr lang="fr-FR" sz="1000" b="1" dirty="0" smtClean="0">
                <a:solidFill>
                  <a:schemeClr val="bg2"/>
                </a:solidFill>
                <a:latin typeface="Calibri" pitchFamily="34" charset="0"/>
              </a:rPr>
              <a:t>   Mar   </a:t>
            </a:r>
            <a:r>
              <a:rPr lang="fr-FR" sz="1000" b="1" dirty="0" err="1" smtClean="0">
                <a:solidFill>
                  <a:schemeClr val="bg2"/>
                </a:solidFill>
                <a:latin typeface="Calibri" pitchFamily="34" charset="0"/>
              </a:rPr>
              <a:t>Apr</a:t>
            </a:r>
            <a:r>
              <a:rPr lang="fr-FR" sz="1000" b="1" dirty="0" smtClean="0">
                <a:solidFill>
                  <a:schemeClr val="bg2"/>
                </a:solidFill>
                <a:latin typeface="Calibri" pitchFamily="34" charset="0"/>
              </a:rPr>
              <a:t>   May   Jun</a:t>
            </a:r>
            <a:endParaRPr lang="fr-FR" sz="1000" b="1" dirty="0">
              <a:solidFill>
                <a:schemeClr val="bg2"/>
              </a:solidFill>
              <a:latin typeface="Calibri" pitchFamily="34" charset="0"/>
            </a:endParaRPr>
          </a:p>
        </p:txBody>
      </p:sp>
      <p:graphicFrame>
        <p:nvGraphicFramePr>
          <p:cNvPr id="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868070"/>
              </p:ext>
            </p:extLst>
          </p:nvPr>
        </p:nvGraphicFramePr>
        <p:xfrm>
          <a:off x="5181600" y="2432274"/>
          <a:ext cx="3733800" cy="182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3" name="Graphique" r:id="rId3" imgW="11493500" imgH="5702300" progId="Excel.Sheet.8">
                  <p:embed/>
                </p:oleObj>
              </mc:Choice>
              <mc:Fallback>
                <p:oleObj name="Graphique" r:id="rId3" imgW="11493500" imgH="57023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432274"/>
                        <a:ext cx="3733800" cy="182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548277958"/>
              </p:ext>
            </p:extLst>
          </p:nvPr>
        </p:nvGraphicFramePr>
        <p:xfrm>
          <a:off x="5181600" y="4540722"/>
          <a:ext cx="3733800" cy="166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4" name="Graphique" r:id="rId5" imgW="11480800" imgH="6070600" progId="Excel.Sheet.8">
                  <p:embed/>
                </p:oleObj>
              </mc:Choice>
              <mc:Fallback>
                <p:oleObj name="Graphique" r:id="rId5" imgW="11480800" imgH="6070600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540722"/>
                        <a:ext cx="3733800" cy="166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1619250" y="2802162"/>
            <a:ext cx="2160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G</a:t>
            </a:r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roup</a:t>
            </a:r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b="1" dirty="0" smtClean="0">
                <a:solidFill>
                  <a:schemeClr val="bg2"/>
                </a:solidFill>
                <a:latin typeface="Calibri" pitchFamily="34" charset="0"/>
              </a:rPr>
              <a:t>C018</a:t>
            </a:r>
            <a:endParaRPr lang="fr-FR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1692275" y="4746948"/>
            <a:ext cx="2089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Group </a:t>
            </a:r>
            <a:r>
              <a:rPr lang="fr-FR" b="1" dirty="0" smtClean="0">
                <a:solidFill>
                  <a:schemeClr val="bg2"/>
                </a:solidFill>
                <a:latin typeface="Calibri" pitchFamily="34" charset="0"/>
              </a:rPr>
              <a:t>C002</a:t>
            </a:r>
            <a:endParaRPr lang="fr-FR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468313" y="5755011"/>
            <a:ext cx="3224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2"/>
                </a:solidFill>
                <a:latin typeface="Calibri" pitchFamily="34" charset="0"/>
                <a:sym typeface="Monotype Sorts"/>
              </a:rPr>
              <a:t>&gt;</a:t>
            </a:r>
            <a:r>
              <a:rPr lang="fr-FR">
                <a:solidFill>
                  <a:schemeClr val="bg2"/>
                </a:solidFill>
                <a:latin typeface="Calibri" pitchFamily="34" charset="0"/>
              </a:rPr>
              <a:t> No interaction in Oct Nov Dec</a:t>
            </a: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827088" y="3738787"/>
            <a:ext cx="2600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bg2"/>
                </a:solidFill>
                <a:latin typeface="+mn-lt"/>
                <a:sym typeface="Monotype Sorts" pitchFamily="-108" charset="2"/>
              </a:rPr>
              <a:t>&gt;</a:t>
            </a:r>
            <a:r>
              <a:rPr lang="fr-FR" dirty="0">
                <a:solidFill>
                  <a:schemeClr val="bg2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+mn-lt"/>
              </a:rPr>
              <a:t>Interacts</a:t>
            </a:r>
            <a:r>
              <a:rPr lang="fr-FR" dirty="0">
                <a:solidFill>
                  <a:schemeClr val="bg2"/>
                </a:solidFill>
                <a:latin typeface="+mn-lt"/>
              </a:rPr>
              <a:t> all </a:t>
            </a:r>
            <a:r>
              <a:rPr lang="fr-FR" dirty="0" err="1">
                <a:solidFill>
                  <a:schemeClr val="bg2"/>
                </a:solidFill>
                <a:latin typeface="+mn-lt"/>
              </a:rPr>
              <a:t>year</a:t>
            </a:r>
            <a:r>
              <a:rPr lang="fr-FR" dirty="0">
                <a:solidFill>
                  <a:schemeClr val="bg2"/>
                </a:solidFill>
                <a:latin typeface="+mn-lt"/>
              </a:rPr>
              <a:t> round</a:t>
            </a: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6248400" y="4825008"/>
            <a:ext cx="914400" cy="12969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41" name="Picture 2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2730724"/>
            <a:ext cx="1366837" cy="9683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2" name="Picture 2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4705673"/>
            <a:ext cx="1368425" cy="10064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" name="ZoneTexte 45"/>
          <p:cNvSpPr txBox="1">
            <a:spLocks noChangeArrowheads="1"/>
          </p:cNvSpPr>
          <p:nvPr/>
        </p:nvSpPr>
        <p:spPr bwMode="auto">
          <a:xfrm>
            <a:off x="1619250" y="3146649"/>
            <a:ext cx="1608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>
                <a:solidFill>
                  <a:schemeClr val="bg2"/>
                </a:solidFill>
                <a:latin typeface="Calibri" pitchFamily="34" charset="0"/>
              </a:rPr>
              <a:t>Interaction rate = 0.34</a:t>
            </a:r>
          </a:p>
        </p:txBody>
      </p:sp>
      <p:sp>
        <p:nvSpPr>
          <p:cNvPr id="48" name="ZoneTexte 46"/>
          <p:cNvSpPr txBox="1">
            <a:spLocks noChangeArrowheads="1"/>
          </p:cNvSpPr>
          <p:nvPr/>
        </p:nvSpPr>
        <p:spPr bwMode="auto">
          <a:xfrm>
            <a:off x="1676400" y="5086673"/>
            <a:ext cx="15700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>
                <a:solidFill>
                  <a:schemeClr val="bg2"/>
                </a:solidFill>
                <a:latin typeface="Calibri" pitchFamily="34" charset="0"/>
              </a:rPr>
              <a:t>Interaction rate = 0.14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10000" y="1600200"/>
            <a:ext cx="1520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Group </a:t>
            </a:r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specific</a:t>
            </a:r>
            <a:endParaRPr lang="fr-FR" dirty="0" smtClean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62400" y="1219200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err="1" smtClean="0">
                <a:solidFill>
                  <a:srgbClr val="C0504D"/>
                </a:solidFill>
              </a:rPr>
              <a:t>Seasonality</a:t>
            </a:r>
            <a:endParaRPr lang="fr-FR" b="1" dirty="0">
              <a:solidFill>
                <a:srgbClr val="C0504D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81800" y="4343400"/>
            <a:ext cx="2362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C0504D"/>
                </a:solidFill>
              </a:rPr>
              <a:t>Period</a:t>
            </a:r>
            <a:r>
              <a:rPr lang="fr-FR" sz="1600" dirty="0" smtClean="0">
                <a:solidFill>
                  <a:srgbClr val="C0504D"/>
                </a:solidFill>
              </a:rPr>
              <a:t> of </a:t>
            </a:r>
            <a:r>
              <a:rPr lang="fr-FR" sz="1600" dirty="0" err="1" smtClean="0">
                <a:solidFill>
                  <a:srgbClr val="C0504D"/>
                </a:solidFill>
              </a:rPr>
              <a:t>natural</a:t>
            </a:r>
            <a:r>
              <a:rPr lang="fr-FR" sz="1600" dirty="0" smtClean="0">
                <a:solidFill>
                  <a:srgbClr val="C0504D"/>
                </a:solidFill>
              </a:rPr>
              <a:t> </a:t>
            </a:r>
            <a:r>
              <a:rPr lang="fr-FR" sz="1600" dirty="0" err="1" smtClean="0">
                <a:solidFill>
                  <a:srgbClr val="C0504D"/>
                </a:solidFill>
              </a:rPr>
              <a:t>resource</a:t>
            </a:r>
            <a:r>
              <a:rPr lang="fr-FR" sz="1600" dirty="0" smtClean="0">
                <a:solidFill>
                  <a:srgbClr val="C0504D"/>
                </a:solidFill>
              </a:rPr>
              <a:t> </a:t>
            </a:r>
            <a:r>
              <a:rPr lang="fr-FR" sz="1600" dirty="0" err="1" smtClean="0">
                <a:solidFill>
                  <a:srgbClr val="C0504D"/>
                </a:solidFill>
              </a:rPr>
              <a:t>abundance</a:t>
            </a:r>
            <a:endParaRPr lang="fr-FR" sz="1600" dirty="0">
              <a:solidFill>
                <a:srgbClr val="C0504D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01000" y="2438400"/>
            <a:ext cx="9144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5715000" y="2438400"/>
            <a:ext cx="28060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err="1" smtClean="0">
                <a:solidFill>
                  <a:schemeClr val="bg2"/>
                </a:solidFill>
                <a:latin typeface="Calibri" pitchFamily="34" charset="0"/>
              </a:rPr>
              <a:t>Probability</a:t>
            </a:r>
            <a:r>
              <a:rPr lang="fr-FR" sz="1400" dirty="0" smtClean="0">
                <a:solidFill>
                  <a:schemeClr val="bg2"/>
                </a:solidFill>
                <a:latin typeface="Calibri" pitchFamily="34" charset="0"/>
              </a:rPr>
              <a:t> of interaction per </a:t>
            </a:r>
            <a:r>
              <a:rPr lang="fr-FR" sz="1400" dirty="0" err="1" smtClean="0">
                <a:solidFill>
                  <a:schemeClr val="bg2"/>
                </a:solidFill>
                <a:latin typeface="Calibri" pitchFamily="34" charset="0"/>
              </a:rPr>
              <a:t>month</a:t>
            </a:r>
            <a:endParaRPr lang="fr-FR" sz="1400" dirty="0" smtClean="0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37" name="Image 36" descr="elephant.psd"/>
          <p:cNvPicPr>
            <a:picLocks noChangeAspect="1"/>
          </p:cNvPicPr>
          <p:nvPr/>
        </p:nvPicPr>
        <p:blipFill>
          <a:blip r:embed="rId9">
            <a:lum bright="9000" contrast="12000"/>
          </a:blip>
          <a:stretch>
            <a:fillRect/>
          </a:stretch>
        </p:blipFill>
        <p:spPr>
          <a:xfrm>
            <a:off x="7461806" y="4724400"/>
            <a:ext cx="1148794" cy="861595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2528135" y="116632"/>
            <a:ext cx="1971857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5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ZoneTexte 42"/>
          <p:cNvSpPr txBox="1"/>
          <p:nvPr/>
        </p:nvSpPr>
        <p:spPr>
          <a:xfrm>
            <a:off x="2819400" y="1818957"/>
            <a:ext cx="3543500" cy="369332"/>
          </a:xfrm>
          <a:prstGeom prst="rect">
            <a:avLst/>
          </a:prstGeom>
          <a:noFill/>
          <a:ln w="285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7F7F7F"/>
                </a:solidFill>
              </a:rPr>
              <a:t>Intra-population</a:t>
            </a:r>
            <a:r>
              <a:rPr lang="fr-FR" dirty="0" smtClean="0">
                <a:solidFill>
                  <a:srgbClr val="7F7F7F"/>
                </a:solidFill>
              </a:rPr>
              <a:t> </a:t>
            </a:r>
            <a:r>
              <a:rPr lang="fr-FR" dirty="0" err="1" smtClean="0">
                <a:solidFill>
                  <a:srgbClr val="7F7F7F"/>
                </a:solidFill>
              </a:rPr>
              <a:t>specializations</a:t>
            </a:r>
            <a:endParaRPr lang="fr-FR" dirty="0">
              <a:solidFill>
                <a:srgbClr val="7F7F7F"/>
              </a:solidFill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1350932" y="4534357"/>
            <a:ext cx="6446422" cy="1991956"/>
            <a:chOff x="1350931" y="3400767"/>
            <a:chExt cx="6446422" cy="1493967"/>
          </a:xfrm>
        </p:grpSpPr>
        <p:sp>
          <p:nvSpPr>
            <p:cNvPr id="37" name="ZoneTexte 36"/>
            <p:cNvSpPr txBox="1"/>
            <p:nvPr/>
          </p:nvSpPr>
          <p:spPr>
            <a:xfrm>
              <a:off x="2057400" y="4548485"/>
              <a:ext cx="4836630" cy="346249"/>
            </a:xfrm>
            <a:prstGeom prst="rect">
              <a:avLst/>
            </a:prstGeom>
            <a:noFill/>
            <a:ln w="28575" cmpd="sng">
              <a:solidFill>
                <a:srgbClr val="7F7F7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2400" dirty="0" smtClean="0">
                  <a:solidFill>
                    <a:srgbClr val="7F7F7F"/>
                  </a:solidFill>
                </a:rPr>
                <a:t>Divergent </a:t>
              </a:r>
              <a:r>
                <a:rPr lang="fr-FR" sz="2400" dirty="0" err="1" smtClean="0">
                  <a:solidFill>
                    <a:srgbClr val="7F7F7F"/>
                  </a:solidFill>
                </a:rPr>
                <a:t>demographic</a:t>
              </a:r>
              <a:r>
                <a:rPr lang="fr-FR" sz="2400" dirty="0" smtClean="0">
                  <a:solidFill>
                    <a:srgbClr val="7F7F7F"/>
                  </a:solidFill>
                </a:rPr>
                <a:t> </a:t>
              </a:r>
              <a:r>
                <a:rPr lang="fr-FR" sz="2400" dirty="0" err="1" smtClean="0">
                  <a:solidFill>
                    <a:srgbClr val="7F7F7F"/>
                  </a:solidFill>
                </a:rPr>
                <a:t>trajectories</a:t>
              </a:r>
              <a:r>
                <a:rPr lang="fr-FR" sz="2400" dirty="0" smtClean="0">
                  <a:solidFill>
                    <a:srgbClr val="7F7F7F"/>
                  </a:solidFill>
                </a:rPr>
                <a:t> ?</a:t>
              </a:r>
              <a:endParaRPr lang="fr-FR" sz="2400" dirty="0">
                <a:solidFill>
                  <a:srgbClr val="7F7F7F"/>
                </a:solidFill>
              </a:endParaRPr>
            </a:p>
          </p:txBody>
        </p:sp>
        <p:cxnSp>
          <p:nvCxnSpPr>
            <p:cNvPr id="141" name="Connecteur droit avec flèche 140"/>
            <p:cNvCxnSpPr>
              <a:stCxn id="41" idx="2"/>
              <a:endCxn id="37" idx="0"/>
            </p:cNvCxnSpPr>
            <p:nvPr/>
          </p:nvCxnSpPr>
          <p:spPr>
            <a:xfrm>
              <a:off x="1350931" y="3412534"/>
              <a:ext cx="3124784" cy="1135951"/>
            </a:xfrm>
            <a:prstGeom prst="straightConnector1">
              <a:avLst/>
            </a:prstGeom>
            <a:ln w="28575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avec flèche 141"/>
            <p:cNvCxnSpPr>
              <a:stCxn id="42" idx="2"/>
              <a:endCxn id="37" idx="0"/>
            </p:cNvCxnSpPr>
            <p:nvPr/>
          </p:nvCxnSpPr>
          <p:spPr>
            <a:xfrm flipH="1">
              <a:off x="4475715" y="3400767"/>
              <a:ext cx="3321638" cy="1147718"/>
            </a:xfrm>
            <a:prstGeom prst="straightConnector1">
              <a:avLst/>
            </a:prstGeom>
            <a:ln w="28575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ZoneTexte 147"/>
          <p:cNvSpPr txBox="1"/>
          <p:nvPr/>
        </p:nvSpPr>
        <p:spPr>
          <a:xfrm>
            <a:off x="2819400" y="1193800"/>
            <a:ext cx="3543500" cy="369332"/>
          </a:xfrm>
          <a:prstGeom prst="rect">
            <a:avLst/>
          </a:prstGeom>
          <a:noFill/>
          <a:ln w="285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7F7F7F"/>
                </a:solidFill>
              </a:rPr>
              <a:t>Changes in </a:t>
            </a:r>
            <a:r>
              <a:rPr lang="fr-FR" dirty="0" err="1" smtClean="0">
                <a:solidFill>
                  <a:srgbClr val="7F7F7F"/>
                </a:solidFill>
              </a:rPr>
              <a:t>resource</a:t>
            </a:r>
            <a:r>
              <a:rPr lang="fr-FR" dirty="0" smtClean="0">
                <a:solidFill>
                  <a:srgbClr val="7F7F7F"/>
                </a:solidFill>
              </a:rPr>
              <a:t> </a:t>
            </a:r>
            <a:r>
              <a:rPr lang="fr-FR" dirty="0" err="1" smtClean="0">
                <a:solidFill>
                  <a:srgbClr val="7F7F7F"/>
                </a:solidFill>
              </a:rPr>
              <a:t>availability</a:t>
            </a:r>
            <a:endParaRPr lang="fr-FR" dirty="0">
              <a:solidFill>
                <a:srgbClr val="7F7F7F"/>
              </a:solidFill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442229" y="2311401"/>
            <a:ext cx="8392415" cy="2649603"/>
            <a:chOff x="442212" y="1733550"/>
            <a:chExt cx="8392415" cy="1987202"/>
          </a:xfrm>
        </p:grpSpPr>
        <p:pic>
          <p:nvPicPr>
            <p:cNvPr id="24" name="Picture 65" descr="TRN_14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33964" y="2800350"/>
              <a:ext cx="890636" cy="782598"/>
            </a:xfrm>
            <a:prstGeom prst="rect">
              <a:avLst/>
            </a:prstGeom>
            <a:noFill/>
          </p:spPr>
        </p:pic>
        <p:sp>
          <p:nvSpPr>
            <p:cNvPr id="41" name="ZoneTexte 40"/>
            <p:cNvSpPr txBox="1"/>
            <p:nvPr/>
          </p:nvSpPr>
          <p:spPr>
            <a:xfrm>
              <a:off x="442212" y="2927786"/>
              <a:ext cx="1817406" cy="484748"/>
            </a:xfrm>
            <a:prstGeom prst="rect">
              <a:avLst/>
            </a:prstGeom>
            <a:noFill/>
            <a:ln w="28575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solidFill>
                    <a:srgbClr val="7F7F7F"/>
                  </a:solidFill>
                </a:rPr>
                <a:t>Depredating</a:t>
              </a:r>
              <a:r>
                <a:rPr lang="fr-FR" dirty="0" smtClean="0">
                  <a:solidFill>
                    <a:srgbClr val="7F7F7F"/>
                  </a:solidFill>
                </a:rPr>
                <a:t> </a:t>
              </a:r>
              <a:r>
                <a:rPr lang="fr-FR" dirty="0" err="1" smtClean="0">
                  <a:solidFill>
                    <a:srgbClr val="7F7F7F"/>
                  </a:solidFill>
                </a:rPr>
                <a:t>individuals</a:t>
              </a:r>
              <a:endParaRPr lang="fr-FR" dirty="0">
                <a:solidFill>
                  <a:srgbClr val="7F7F7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760046" y="2916019"/>
              <a:ext cx="2074581" cy="484748"/>
            </a:xfrm>
            <a:prstGeom prst="rect">
              <a:avLst/>
            </a:prstGeom>
            <a:ln w="28575" cmpd="sng">
              <a:solidFill>
                <a:srgbClr val="7F7F7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dirty="0" err="1" smtClean="0">
                  <a:solidFill>
                    <a:srgbClr val="7F7F7F"/>
                  </a:solidFill>
                </a:rPr>
                <a:t>Non-Depredating</a:t>
              </a:r>
              <a:r>
                <a:rPr lang="fr-FR" dirty="0" smtClean="0">
                  <a:solidFill>
                    <a:srgbClr val="7F7F7F"/>
                  </a:solidFill>
                </a:rPr>
                <a:t> </a:t>
              </a:r>
              <a:r>
                <a:rPr lang="fr-FR" dirty="0" err="1" smtClean="0">
                  <a:solidFill>
                    <a:srgbClr val="7F7F7F"/>
                  </a:solidFill>
                </a:rPr>
                <a:t>individuals</a:t>
              </a:r>
              <a:endParaRPr lang="fr-FR" dirty="0">
                <a:solidFill>
                  <a:srgbClr val="7F7F7F"/>
                </a:solidFill>
              </a:endParaRPr>
            </a:p>
          </p:txBody>
        </p:sp>
        <p:pic>
          <p:nvPicPr>
            <p:cNvPr id="45" name="Picture 5" descr="orca-family-l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2051713" y="1733550"/>
              <a:ext cx="1714752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8" name="Connecteur droit avec flèche 47"/>
            <p:cNvCxnSpPr/>
            <p:nvPr/>
          </p:nvCxnSpPr>
          <p:spPr>
            <a:xfrm rot="5400000">
              <a:off x="2627385" y="2771016"/>
              <a:ext cx="703332" cy="1588"/>
            </a:xfrm>
            <a:prstGeom prst="straightConnector1">
              <a:avLst/>
            </a:prstGeom>
            <a:ln w="28575" cap="flat" cmpd="sng" algn="ctr">
              <a:solidFill>
                <a:srgbClr val="7F7F7F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5" descr="TRN_14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32668" y="2773154"/>
              <a:ext cx="890636" cy="782598"/>
            </a:xfrm>
            <a:prstGeom prst="rect">
              <a:avLst/>
            </a:prstGeom>
            <a:noFill/>
          </p:spPr>
        </p:pic>
        <p:pic>
          <p:nvPicPr>
            <p:cNvPr id="67" name="Picture 5" descr="orca-family-l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4788017" y="1733550"/>
              <a:ext cx="1753700" cy="833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8" name="Connecteur droit avec flèche 67"/>
            <p:cNvCxnSpPr/>
            <p:nvPr/>
          </p:nvCxnSpPr>
          <p:spPr>
            <a:xfrm rot="5400000">
              <a:off x="5460416" y="2800747"/>
              <a:ext cx="761206" cy="1588"/>
            </a:xfrm>
            <a:prstGeom prst="straightConnector1">
              <a:avLst/>
            </a:prstGeom>
            <a:ln w="28575" cap="flat" cmpd="sng" algn="ctr">
              <a:solidFill>
                <a:srgbClr val="7F7F7F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7" name="Picture 73" descr="petite De transp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7C7C7C"/>
                </a:clrFrom>
                <a:clrTo>
                  <a:srgbClr val="7C7C7C">
                    <a:alpha val="0"/>
                  </a:srgbClr>
                </a:clrTo>
              </a:clrChange>
              <a:alphaModFix/>
            </a:blip>
            <a:srcRect/>
            <a:stretch>
              <a:fillRect/>
            </a:stretch>
          </p:blipFill>
          <p:spPr bwMode="auto">
            <a:xfrm>
              <a:off x="2617181" y="3486150"/>
              <a:ext cx="888019" cy="234602"/>
            </a:xfrm>
            <a:prstGeom prst="rect">
              <a:avLst/>
            </a:prstGeom>
            <a:noFill/>
          </p:spPr>
        </p:pic>
        <p:pic>
          <p:nvPicPr>
            <p:cNvPr id="23" name="Picture 73" descr="petite De transp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7C7C7C"/>
                </a:clrFrom>
                <a:clrTo>
                  <a:srgbClr val="7C7C7C">
                    <a:alpha val="0"/>
                  </a:srgbClr>
                </a:clrTo>
              </a:clrChange>
              <a:alphaModFix/>
            </a:blip>
            <a:srcRect/>
            <a:stretch>
              <a:fillRect/>
            </a:stretch>
          </p:blipFill>
          <p:spPr bwMode="auto">
            <a:xfrm>
              <a:off x="5436581" y="3486150"/>
              <a:ext cx="888019" cy="234602"/>
            </a:xfrm>
            <a:prstGeom prst="rect">
              <a:avLst/>
            </a:prstGeom>
            <a:noFill/>
          </p:spPr>
        </p:pic>
        <p:cxnSp>
          <p:nvCxnSpPr>
            <p:cNvPr id="26" name="Connecteur droit 25"/>
            <p:cNvCxnSpPr/>
            <p:nvPr/>
          </p:nvCxnSpPr>
          <p:spPr>
            <a:xfrm flipV="1">
              <a:off x="5630506" y="2647950"/>
              <a:ext cx="465494" cy="27983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rot="10800000">
              <a:off x="5630506" y="2647951"/>
              <a:ext cx="465494" cy="26806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ZoneTexte 30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528135" y="116632"/>
            <a:ext cx="1971857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8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2" name="Picture 2" descr="C:\Users\tixier\Documents\Tixier et al_survival\Figure 3 Tixier et al behav heterogeneity and killer whale demograph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7060" r="6218" b="8439"/>
          <a:stretch/>
        </p:blipFill>
        <p:spPr bwMode="auto">
          <a:xfrm>
            <a:off x="322934" y="1761038"/>
            <a:ext cx="6062403" cy="425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308055"/>
            <a:ext cx="9144000" cy="249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Tixier, P</a:t>
            </a:r>
            <a:r>
              <a:rPr lang="fr-FR" sz="1000" b="1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fr-FR" sz="10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N., </a:t>
            </a:r>
            <a:r>
              <a:rPr lang="fr-FR" sz="10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Authier</a:t>
            </a:r>
            <a:r>
              <a:rPr lang="fr-FR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M., </a:t>
            </a:r>
            <a:r>
              <a:rPr lang="fr-FR" sz="10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fr-FR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2015</a:t>
            </a:r>
            <a:r>
              <a:rPr lang="en-US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Influence of artificial food provisioning from fisheries on killer whale reproductive output. Animal </a:t>
            </a:r>
            <a:r>
              <a:rPr lang="en-US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Conservation</a:t>
            </a:r>
            <a:endParaRPr lang="fr-FR" sz="10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886" y="6485274"/>
            <a:ext cx="8998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0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Tixier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P</a:t>
            </a:r>
            <a:r>
              <a:rPr lang="fr-FR" sz="10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r>
              <a:rPr lang="fr-FR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fr-FR" sz="10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Pardo</a:t>
            </a:r>
            <a:r>
              <a:rPr lang="fr-FR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D., Barbraud, C., </a:t>
            </a:r>
            <a:r>
              <a:rPr lang="fr-FR" sz="10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N., </a:t>
            </a:r>
            <a:r>
              <a:rPr lang="fr-FR" sz="10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Demographic </a:t>
            </a:r>
            <a:r>
              <a:rPr lang="en-US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consequences of behavioral heterogeneity and interactions with fisheries within a generalist killer whale </a:t>
            </a:r>
            <a:r>
              <a:rPr lang="en-US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population, under review. </a:t>
            </a:r>
            <a:endParaRPr lang="fr-FR" sz="10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3733800" y="1981200"/>
            <a:ext cx="1219200" cy="3621882"/>
          </a:xfrm>
          <a:prstGeom prst="roundRect">
            <a:avLst/>
          </a:prstGeom>
          <a:solidFill>
            <a:srgbClr val="C0504D">
              <a:alpha val="37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388297" y="4327304"/>
            <a:ext cx="165066" cy="1627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647369" y="4264223"/>
            <a:ext cx="2043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</a:rPr>
              <a:t>Depredating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individuals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1388297" y="4612163"/>
            <a:ext cx="165066" cy="162779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1659498" y="4571669"/>
            <a:ext cx="2412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Non-</a:t>
            </a:r>
            <a:r>
              <a:rPr lang="fr-FR" sz="1400" b="1" dirty="0" err="1" smtClean="0">
                <a:solidFill>
                  <a:schemeClr val="bg1"/>
                </a:solidFill>
              </a:rPr>
              <a:t>Depredating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individuals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8600" y="1047690"/>
            <a:ext cx="6524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Effects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of </a:t>
            </a: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depredation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on the Crozet killer </a:t>
            </a: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whale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population</a:t>
            </a:r>
            <a:endParaRPr lang="fr-FR" sz="2000" dirty="0"/>
          </a:p>
        </p:txBody>
      </p:sp>
      <p:sp>
        <p:nvSpPr>
          <p:cNvPr id="37" name="Rectangle 123"/>
          <p:cNvSpPr>
            <a:spLocks noChangeArrowheads="1"/>
          </p:cNvSpPr>
          <p:nvPr/>
        </p:nvSpPr>
        <p:spPr bwMode="auto">
          <a:xfrm>
            <a:off x="6418775" y="1981200"/>
            <a:ext cx="27252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accent2"/>
                </a:solidFill>
                <a:latin typeface="Calibri" pitchFamily="34" charset="0"/>
              </a:rPr>
              <a:t>1996-2002</a:t>
            </a:r>
          </a:p>
          <a:p>
            <a:pPr algn="ctr"/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Over-mortality</a:t>
            </a:r>
            <a:r>
              <a:rPr lang="fr-FR" dirty="0" smtClean="0">
                <a:solidFill>
                  <a:schemeClr val="accent2"/>
                </a:solidFill>
                <a:latin typeface="Calibri" pitchFamily="34" charset="0"/>
              </a:rPr>
              <a:t> of </a:t>
            </a:r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depredating</a:t>
            </a:r>
            <a:r>
              <a:rPr lang="fr-FR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whales</a:t>
            </a:r>
            <a:endParaRPr lang="fr-FR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algn="ctr"/>
            <a:endParaRPr lang="fr-FR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algn="ctr"/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Lethal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interactions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with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illegal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fisheries</a:t>
            </a:r>
            <a:endParaRPr lang="fr-FR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algn="ctr"/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(use of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fireguns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to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repel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the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whales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)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528135" y="116632"/>
            <a:ext cx="1971857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2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2" name="Picture 2" descr="C:\Users\tixier\Documents\Tixier et al_survival\Figure 3 Tixier et al behav heterogeneity and killer whale demograph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7060" r="6218" b="8439"/>
          <a:stretch/>
        </p:blipFill>
        <p:spPr bwMode="auto">
          <a:xfrm>
            <a:off x="322934" y="1761038"/>
            <a:ext cx="6062403" cy="425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308055"/>
            <a:ext cx="9144000" cy="249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0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Tixier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P</a:t>
            </a:r>
            <a:r>
              <a:rPr lang="fr-FR" sz="1000" b="1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fr-FR" sz="10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N., </a:t>
            </a:r>
            <a:r>
              <a:rPr lang="fr-FR" sz="10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Authier</a:t>
            </a:r>
            <a:r>
              <a:rPr lang="fr-FR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M., </a:t>
            </a:r>
            <a:r>
              <a:rPr lang="fr-FR" sz="10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2014</a:t>
            </a:r>
            <a:r>
              <a:rPr lang="en-US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Influence of artificial food provisioning from fisheries on killer whale reproductive output. Animal </a:t>
            </a:r>
            <a:r>
              <a:rPr lang="en-US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Conservation</a:t>
            </a:r>
            <a:endParaRPr lang="fr-FR" sz="10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886" y="6485274"/>
            <a:ext cx="8998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0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Tixier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P</a:t>
            </a:r>
            <a:r>
              <a:rPr lang="fr-FR" sz="10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r>
              <a:rPr lang="fr-FR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fr-FR" sz="10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Pardo</a:t>
            </a:r>
            <a:r>
              <a:rPr lang="fr-FR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D., Barbraud, C., </a:t>
            </a:r>
            <a:r>
              <a:rPr lang="fr-FR" sz="10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N., </a:t>
            </a:r>
            <a:r>
              <a:rPr lang="fr-FR" sz="10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Demographic </a:t>
            </a:r>
            <a:r>
              <a:rPr lang="en-US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consequences of behavioral heterogeneity and interactions with fisheries within a generalist killer whale </a:t>
            </a:r>
            <a:r>
              <a:rPr lang="en-US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population, under review. </a:t>
            </a:r>
            <a:endParaRPr lang="fr-FR" sz="10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ZoneTexte 88"/>
          <p:cNvSpPr txBox="1">
            <a:spLocks noChangeArrowheads="1"/>
          </p:cNvSpPr>
          <p:nvPr/>
        </p:nvSpPr>
        <p:spPr bwMode="auto">
          <a:xfrm>
            <a:off x="6400800" y="3124200"/>
            <a:ext cx="2743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254061"/>
                </a:solidFill>
                <a:latin typeface="Calibri" pitchFamily="34" charset="0"/>
              </a:rPr>
              <a:t>Since</a:t>
            </a:r>
            <a:r>
              <a:rPr lang="fr-FR" sz="2000" dirty="0" smtClean="0">
                <a:solidFill>
                  <a:srgbClr val="254061"/>
                </a:solidFill>
                <a:latin typeface="Calibri" pitchFamily="34" charset="0"/>
              </a:rPr>
              <a:t> 2003</a:t>
            </a:r>
          </a:p>
          <a:p>
            <a:pPr algn="ctr"/>
            <a:r>
              <a:rPr lang="fr-FR" sz="2000" dirty="0" smtClean="0">
                <a:solidFill>
                  <a:srgbClr val="254061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fr-FR" dirty="0" err="1" smtClean="0">
                <a:solidFill>
                  <a:srgbClr val="254061"/>
                </a:solidFill>
                <a:latin typeface="Calibri" pitchFamily="34" charset="0"/>
              </a:rPr>
              <a:t>Better</a:t>
            </a:r>
            <a:r>
              <a:rPr lang="fr-FR" dirty="0" smtClean="0">
                <a:solidFill>
                  <a:srgbClr val="25406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rgbClr val="254061"/>
                </a:solidFill>
                <a:latin typeface="Calibri" pitchFamily="34" charset="0"/>
              </a:rPr>
              <a:t>survival</a:t>
            </a:r>
            <a:r>
              <a:rPr lang="fr-FR" dirty="0" smtClean="0">
                <a:solidFill>
                  <a:srgbClr val="254061"/>
                </a:solidFill>
                <a:latin typeface="Calibri" pitchFamily="34" charset="0"/>
              </a:rPr>
              <a:t> for </a:t>
            </a:r>
            <a:r>
              <a:rPr lang="fr-FR" dirty="0" err="1" smtClean="0">
                <a:solidFill>
                  <a:srgbClr val="254061"/>
                </a:solidFill>
                <a:latin typeface="Calibri" pitchFamily="34" charset="0"/>
              </a:rPr>
              <a:t>depredating</a:t>
            </a:r>
            <a:r>
              <a:rPr lang="fr-FR" dirty="0" smtClean="0">
                <a:solidFill>
                  <a:srgbClr val="25406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rgbClr val="254061"/>
                </a:solidFill>
                <a:latin typeface="Calibri" pitchFamily="34" charset="0"/>
              </a:rPr>
              <a:t>whales</a:t>
            </a:r>
            <a:endParaRPr lang="fr-FR" b="1" dirty="0" smtClean="0">
              <a:solidFill>
                <a:srgbClr val="254061"/>
              </a:solidFill>
              <a:latin typeface="Calibri" pitchFamily="34" charset="0"/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4876800" y="1981200"/>
            <a:ext cx="1219200" cy="3621882"/>
          </a:xfrm>
          <a:prstGeom prst="roundRect">
            <a:avLst/>
          </a:prstGeom>
          <a:solidFill>
            <a:schemeClr val="bg2">
              <a:alpha val="3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388297" y="4327304"/>
            <a:ext cx="165066" cy="1627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647369" y="4264223"/>
            <a:ext cx="2043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</a:rPr>
              <a:t>Depredating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individuals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1388297" y="4612163"/>
            <a:ext cx="165066" cy="162779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1659498" y="4571669"/>
            <a:ext cx="2412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Non-</a:t>
            </a:r>
            <a:r>
              <a:rPr lang="fr-FR" sz="1400" b="1" dirty="0" err="1" smtClean="0">
                <a:solidFill>
                  <a:schemeClr val="bg1"/>
                </a:solidFill>
              </a:rPr>
              <a:t>Depredating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individuals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8600" y="914400"/>
            <a:ext cx="6524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Effects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of </a:t>
            </a: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depredation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on the Crozet killer </a:t>
            </a: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whale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population</a:t>
            </a:r>
            <a:endParaRPr lang="fr-FR" sz="2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28135" y="116632"/>
            <a:ext cx="1971857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2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08055"/>
            <a:ext cx="9144000" cy="249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0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Tixier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P</a:t>
            </a:r>
            <a:r>
              <a:rPr lang="fr-FR" sz="1000" b="1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fr-FR" sz="10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N., </a:t>
            </a:r>
            <a:r>
              <a:rPr lang="fr-FR" sz="10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Authier</a:t>
            </a:r>
            <a:r>
              <a:rPr lang="fr-FR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M., </a:t>
            </a:r>
            <a:r>
              <a:rPr lang="fr-FR" sz="10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2014</a:t>
            </a:r>
            <a:r>
              <a:rPr lang="en-US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Influence of artificial food provisioning from fisheries on killer whale reproductive output. Animal </a:t>
            </a:r>
            <a:r>
              <a:rPr lang="en-US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Conservation</a:t>
            </a:r>
            <a:endParaRPr lang="fr-FR" sz="10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886" y="6485274"/>
            <a:ext cx="8998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0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Tixier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P</a:t>
            </a:r>
            <a:r>
              <a:rPr lang="fr-FR" sz="10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r>
              <a:rPr lang="fr-FR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fr-FR" sz="10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Pardo</a:t>
            </a:r>
            <a:r>
              <a:rPr lang="fr-FR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D., Barbraud, C., </a:t>
            </a:r>
            <a:r>
              <a:rPr lang="fr-FR" sz="10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N., </a:t>
            </a:r>
            <a:r>
              <a:rPr lang="fr-FR" sz="10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Demographic </a:t>
            </a:r>
            <a:r>
              <a:rPr lang="en-US" sz="1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consequences of behavioral heterogeneity and interactions with fisheries within a generalist killer whale </a:t>
            </a:r>
            <a:r>
              <a:rPr lang="en-US" sz="10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population, under review. </a:t>
            </a:r>
            <a:endParaRPr lang="fr-FR" sz="10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ZoneTexte 88"/>
          <p:cNvSpPr txBox="1">
            <a:spLocks noChangeArrowheads="1"/>
          </p:cNvSpPr>
          <p:nvPr/>
        </p:nvSpPr>
        <p:spPr bwMode="auto">
          <a:xfrm>
            <a:off x="5791200" y="2590800"/>
            <a:ext cx="27432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254061"/>
                </a:solidFill>
                <a:latin typeface="Calibri" pitchFamily="34" charset="0"/>
              </a:rPr>
              <a:t>Since</a:t>
            </a:r>
            <a:r>
              <a:rPr lang="fr-FR" sz="2000" dirty="0" smtClean="0">
                <a:solidFill>
                  <a:srgbClr val="254061"/>
                </a:solidFill>
                <a:latin typeface="Calibri" pitchFamily="34" charset="0"/>
              </a:rPr>
              <a:t> 2003</a:t>
            </a:r>
          </a:p>
          <a:p>
            <a:pPr algn="ctr"/>
            <a:r>
              <a:rPr lang="fr-FR" sz="2000" dirty="0" smtClean="0">
                <a:solidFill>
                  <a:srgbClr val="254061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fr-FR" dirty="0" err="1" smtClean="0">
                <a:solidFill>
                  <a:srgbClr val="C0504D"/>
                </a:solidFill>
                <a:latin typeface="Calibri" pitchFamily="34" charset="0"/>
              </a:rPr>
              <a:t>Higher</a:t>
            </a:r>
            <a:r>
              <a:rPr lang="fr-FR" dirty="0" smtClean="0">
                <a:solidFill>
                  <a:srgbClr val="C0504D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rgbClr val="C0504D"/>
                </a:solidFill>
                <a:latin typeface="Calibri" pitchFamily="34" charset="0"/>
              </a:rPr>
              <a:t>probability</a:t>
            </a:r>
            <a:r>
              <a:rPr lang="fr-FR" dirty="0" smtClean="0">
                <a:solidFill>
                  <a:srgbClr val="C0504D"/>
                </a:solidFill>
                <a:latin typeface="Calibri" pitchFamily="34" charset="0"/>
              </a:rPr>
              <a:t> of </a:t>
            </a:r>
            <a:r>
              <a:rPr lang="fr-FR" dirty="0" err="1" smtClean="0">
                <a:solidFill>
                  <a:srgbClr val="C0504D"/>
                </a:solidFill>
                <a:latin typeface="Calibri" pitchFamily="34" charset="0"/>
              </a:rPr>
              <a:t>calving</a:t>
            </a:r>
            <a:r>
              <a:rPr lang="fr-FR" dirty="0" smtClean="0">
                <a:solidFill>
                  <a:srgbClr val="C0504D"/>
                </a:solidFill>
                <a:latin typeface="Calibri" pitchFamily="34" charset="0"/>
              </a:rPr>
              <a:t> for </a:t>
            </a:r>
            <a:r>
              <a:rPr lang="fr-FR" dirty="0" err="1" smtClean="0">
                <a:solidFill>
                  <a:srgbClr val="C0504D"/>
                </a:solidFill>
                <a:latin typeface="Calibri" pitchFamily="34" charset="0"/>
              </a:rPr>
              <a:t>highly</a:t>
            </a:r>
            <a:r>
              <a:rPr lang="fr-FR" dirty="0" smtClean="0">
                <a:solidFill>
                  <a:srgbClr val="C0504D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rgbClr val="C0504D"/>
                </a:solidFill>
                <a:latin typeface="Calibri" pitchFamily="34" charset="0"/>
              </a:rPr>
              <a:t>depredating</a:t>
            </a:r>
            <a:r>
              <a:rPr lang="fr-FR" dirty="0" smtClean="0">
                <a:solidFill>
                  <a:srgbClr val="C0504D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rgbClr val="C0504D"/>
                </a:solidFill>
                <a:latin typeface="Calibri" pitchFamily="34" charset="0"/>
              </a:rPr>
              <a:t>females</a:t>
            </a:r>
            <a:endParaRPr lang="fr-FR" b="1" dirty="0" smtClean="0">
              <a:solidFill>
                <a:srgbClr val="C0504D"/>
              </a:solidFill>
              <a:latin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8600" y="914400"/>
            <a:ext cx="6524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Effects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of </a:t>
            </a: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depredation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on the Crozet killer </a:t>
            </a: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whale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population</a:t>
            </a:r>
            <a:endParaRPr lang="fr-FR" sz="2000" dirty="0"/>
          </a:p>
        </p:txBody>
      </p:sp>
      <p:pic>
        <p:nvPicPr>
          <p:cNvPr id="18" name="Picture 3" descr="C:\Users\tixier\Documents\Tixier et al repro\revision June 2014\Tixier_et_al_Artificial_food_provisioning_and_killer_whale_reproduction_Figure_2_revision_June_2014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55" t="2482" r="2664" b="50000"/>
          <a:stretch/>
        </p:blipFill>
        <p:spPr bwMode="auto">
          <a:xfrm>
            <a:off x="1066800" y="1524000"/>
            <a:ext cx="4029066" cy="46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28135" y="116632"/>
            <a:ext cx="1971857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2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6" y="2132856"/>
            <a:ext cx="7778343" cy="459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orca-family-l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14400"/>
            <a:ext cx="205514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88"/>
          <p:cNvSpPr txBox="1">
            <a:spLocks noChangeArrowheads="1"/>
          </p:cNvSpPr>
          <p:nvPr/>
        </p:nvSpPr>
        <p:spPr bwMode="auto">
          <a:xfrm>
            <a:off x="3563888" y="1340768"/>
            <a:ext cx="52977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Increase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 of the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depredation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probability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 for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several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 groups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6876256" y="4429172"/>
            <a:ext cx="1448493" cy="1088060"/>
          </a:xfrm>
          <a:prstGeom prst="roundRect">
            <a:avLst/>
          </a:prstGeom>
          <a:solidFill>
            <a:schemeClr val="bg2">
              <a:alpha val="3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6876255" y="3212976"/>
            <a:ext cx="1448493" cy="1088060"/>
          </a:xfrm>
          <a:prstGeom prst="roundRect">
            <a:avLst/>
          </a:prstGeom>
          <a:solidFill>
            <a:schemeClr val="bg2">
              <a:alpha val="3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6876256" y="5637428"/>
            <a:ext cx="1448493" cy="1088060"/>
          </a:xfrm>
          <a:prstGeom prst="roundRect">
            <a:avLst/>
          </a:prstGeom>
          <a:solidFill>
            <a:schemeClr val="bg2">
              <a:alpha val="3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5347421" y="5637428"/>
            <a:ext cx="1448493" cy="1088060"/>
          </a:xfrm>
          <a:prstGeom prst="roundRect">
            <a:avLst/>
          </a:prstGeom>
          <a:solidFill>
            <a:schemeClr val="bg2">
              <a:alpha val="3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347420" y="4429172"/>
            <a:ext cx="1448493" cy="1088060"/>
          </a:xfrm>
          <a:prstGeom prst="roundRect">
            <a:avLst/>
          </a:prstGeom>
          <a:solidFill>
            <a:schemeClr val="bg2">
              <a:alpha val="3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2235086" y="5653773"/>
            <a:ext cx="1448493" cy="1088060"/>
          </a:xfrm>
          <a:prstGeom prst="roundRect">
            <a:avLst/>
          </a:prstGeom>
          <a:solidFill>
            <a:schemeClr val="bg2">
              <a:alpha val="3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131840" y="908720"/>
            <a:ext cx="3005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Behavioural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heterogeneity</a:t>
            </a:r>
            <a:endParaRPr lang="fr-FR" sz="2000" dirty="0"/>
          </a:p>
        </p:txBody>
      </p:sp>
      <p:sp>
        <p:nvSpPr>
          <p:cNvPr id="30" name="ZoneTexte 29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528135" y="116632"/>
            <a:ext cx="1971857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4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81" y="2884312"/>
            <a:ext cx="1869269" cy="1892829"/>
          </a:xfrm>
          <a:prstGeom prst="rect">
            <a:avLst/>
          </a:prstGeom>
        </p:spPr>
      </p:pic>
      <p:pic>
        <p:nvPicPr>
          <p:cNvPr id="47" name="Image 4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15866" y="3575575"/>
            <a:ext cx="3976619" cy="2733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01"/>
          <a:stretch/>
        </p:blipFill>
        <p:spPr bwMode="auto">
          <a:xfrm>
            <a:off x="4915862" y="707929"/>
            <a:ext cx="3976618" cy="291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89" descr="Image1 copi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12976">
            <a:off x="809253" y="1423136"/>
            <a:ext cx="2738330" cy="85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5096373" y="5111425"/>
            <a:ext cx="19159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fr-FR"/>
              <a:t>7237 observations</a:t>
            </a:r>
          </a:p>
        </p:txBody>
      </p:sp>
      <p:pic>
        <p:nvPicPr>
          <p:cNvPr id="19" name="Picture 5" descr="KER-1004b 2010_30 0910 ILB 09 11 FAUB KER P120 20 01 FV"/>
          <p:cNvPicPr>
            <a:picLocks noChangeAspect="1" noChangeArrowheads="1"/>
          </p:cNvPicPr>
          <p:nvPr/>
        </p:nvPicPr>
        <p:blipFill>
          <a:blip r:embed="rId5"/>
          <a:srcRect l="5440" t="19688" r="2180" b="11491"/>
          <a:stretch>
            <a:fillRect/>
          </a:stretch>
        </p:blipFill>
        <p:spPr bwMode="auto">
          <a:xfrm>
            <a:off x="110966" y="2505945"/>
            <a:ext cx="2034480" cy="83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 descr="KER_60c_FD_2008_94 PI 0809 ILB 08 12 VERM KER P029 29 12 (4)"/>
          <p:cNvPicPr>
            <a:picLocks noChangeAspect="1" noChangeArrowheads="1"/>
          </p:cNvPicPr>
          <p:nvPr/>
        </p:nvPicPr>
        <p:blipFill>
          <a:blip r:embed="rId6"/>
          <a:srcRect l="5406" t="9987" r="6221" b="12187"/>
          <a:stretch>
            <a:fillRect/>
          </a:stretch>
        </p:blipFill>
        <p:spPr bwMode="auto">
          <a:xfrm>
            <a:off x="95686" y="3525011"/>
            <a:ext cx="2034480" cy="80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0" y="980728"/>
            <a:ext cx="471601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accent2"/>
                </a:solidFill>
                <a:latin typeface="Calibri" pitchFamily="34" charset="0"/>
              </a:rPr>
              <a:t>Demographic</a:t>
            </a:r>
            <a:r>
              <a:rPr lang="fr-FR" sz="1600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sz="1600" dirty="0" err="1" smtClean="0">
                <a:solidFill>
                  <a:schemeClr val="accent2"/>
                </a:solidFill>
                <a:latin typeface="Calibri" pitchFamily="34" charset="0"/>
              </a:rPr>
              <a:t>features</a:t>
            </a:r>
            <a:r>
              <a:rPr lang="fr-FR" sz="1600" dirty="0" smtClean="0">
                <a:solidFill>
                  <a:schemeClr val="accent2"/>
                </a:solidFill>
                <a:latin typeface="Calibri" pitchFamily="34" charset="0"/>
              </a:rPr>
              <a:t> of </a:t>
            </a:r>
            <a:r>
              <a:rPr lang="fr-FR" sz="1600" dirty="0" err="1" smtClean="0">
                <a:solidFill>
                  <a:schemeClr val="accent2"/>
                </a:solidFill>
                <a:latin typeface="Calibri" pitchFamily="34" charset="0"/>
              </a:rPr>
              <a:t>adult</a:t>
            </a:r>
            <a:r>
              <a:rPr lang="fr-FR" sz="1600" dirty="0" smtClean="0">
                <a:solidFill>
                  <a:schemeClr val="accent2"/>
                </a:solidFill>
                <a:latin typeface="Calibri" pitchFamily="34" charset="0"/>
              </a:rPr>
              <a:t> male </a:t>
            </a:r>
            <a:r>
              <a:rPr lang="fr-FR" sz="1600" dirty="0" err="1" smtClean="0">
                <a:solidFill>
                  <a:schemeClr val="accent2"/>
                </a:solidFill>
                <a:latin typeface="Calibri" pitchFamily="34" charset="0"/>
              </a:rPr>
              <a:t>sperm</a:t>
            </a:r>
            <a:r>
              <a:rPr lang="fr-FR" sz="1600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sz="1600" dirty="0" err="1" smtClean="0">
                <a:solidFill>
                  <a:schemeClr val="accent2"/>
                </a:solidFill>
                <a:latin typeface="Calibri" pitchFamily="34" charset="0"/>
              </a:rPr>
              <a:t>whales</a:t>
            </a:r>
            <a:r>
              <a:rPr lang="fr-FR" sz="1600" dirty="0" smtClean="0">
                <a:solidFill>
                  <a:schemeClr val="accent2"/>
                </a:solidFill>
                <a:latin typeface="Calibri" pitchFamily="34" charset="0"/>
              </a:rPr>
              <a:t> populations</a:t>
            </a:r>
            <a:endParaRPr lang="fr-FR" sz="16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 bwMode="auto">
          <a:xfrm>
            <a:off x="0" y="4293099"/>
            <a:ext cx="4896524" cy="2454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800" dirty="0">
                <a:solidFill>
                  <a:srgbClr val="7F7F7F"/>
                </a:solidFill>
              </a:rPr>
              <a:t>2005 - </a:t>
            </a:r>
            <a:r>
              <a:rPr lang="fr-FR" sz="1800" dirty="0" smtClean="0">
                <a:solidFill>
                  <a:srgbClr val="7F7F7F"/>
                </a:solidFill>
              </a:rPr>
              <a:t>2014</a:t>
            </a:r>
          </a:p>
          <a:p>
            <a:pPr algn="l"/>
            <a:r>
              <a:rPr lang="fr-FR" sz="1800" dirty="0" smtClean="0">
                <a:solidFill>
                  <a:srgbClr val="7F7F7F"/>
                </a:solidFill>
              </a:rPr>
              <a:t>Environ </a:t>
            </a:r>
            <a:r>
              <a:rPr lang="fr-FR" sz="1800" b="1" dirty="0" smtClean="0">
                <a:solidFill>
                  <a:srgbClr val="7F7F7F"/>
                </a:solidFill>
              </a:rPr>
              <a:t>29,000</a:t>
            </a:r>
            <a:r>
              <a:rPr lang="fr-FR" sz="1800" dirty="0" smtClean="0">
                <a:solidFill>
                  <a:srgbClr val="7F7F7F"/>
                </a:solidFill>
              </a:rPr>
              <a:t> photos examinées</a:t>
            </a:r>
          </a:p>
          <a:p>
            <a:pPr algn="l"/>
            <a:r>
              <a:rPr lang="fr-FR" sz="1600" b="1" dirty="0" smtClean="0">
                <a:solidFill>
                  <a:srgbClr val="7F7F7F"/>
                </a:solidFill>
              </a:rPr>
              <a:t>18,000</a:t>
            </a:r>
            <a:r>
              <a:rPr lang="fr-FR" sz="1600" dirty="0" smtClean="0">
                <a:solidFill>
                  <a:srgbClr val="7F7F7F"/>
                </a:solidFill>
              </a:rPr>
              <a:t> avec des représentations de cachalots </a:t>
            </a:r>
          </a:p>
          <a:p>
            <a:pPr algn="l"/>
            <a:r>
              <a:rPr lang="fr-FR" sz="1400" b="1" dirty="0" smtClean="0">
                <a:solidFill>
                  <a:srgbClr val="7F7F7F"/>
                </a:solidFill>
              </a:rPr>
              <a:t>50% </a:t>
            </a:r>
            <a:r>
              <a:rPr lang="fr-FR" sz="1400" dirty="0" smtClean="0">
                <a:solidFill>
                  <a:srgbClr val="7F7F7F"/>
                </a:solidFill>
              </a:rPr>
              <a:t>utilisables pour l’étude et la reconnaissance des caudales</a:t>
            </a:r>
            <a:endParaRPr lang="fr-FR" sz="1400" dirty="0">
              <a:solidFill>
                <a:srgbClr val="7F7F7F"/>
              </a:solidFill>
            </a:endParaRPr>
          </a:p>
          <a:p>
            <a:pPr algn="l"/>
            <a:r>
              <a:rPr lang="fr-FR" sz="1600" dirty="0" smtClean="0">
                <a:solidFill>
                  <a:schemeClr val="accent2"/>
                </a:solidFill>
              </a:rPr>
              <a:t>305 </a:t>
            </a:r>
            <a:r>
              <a:rPr lang="fr-FR" sz="1600" dirty="0" err="1" smtClean="0">
                <a:solidFill>
                  <a:schemeClr val="accent2"/>
                </a:solidFill>
              </a:rPr>
              <a:t>individuals</a:t>
            </a:r>
            <a:r>
              <a:rPr lang="fr-FR" sz="1600" dirty="0" smtClean="0">
                <a:solidFill>
                  <a:schemeClr val="accent2"/>
                </a:solidFill>
              </a:rPr>
              <a:t> </a:t>
            </a:r>
            <a:r>
              <a:rPr lang="fr-FR" sz="1600" dirty="0" err="1" smtClean="0">
                <a:solidFill>
                  <a:schemeClr val="accent2"/>
                </a:solidFill>
              </a:rPr>
              <a:t>identified</a:t>
            </a:r>
            <a:endParaRPr lang="fr-FR" sz="1600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66" y="1988840"/>
            <a:ext cx="26578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7F7F7F"/>
                </a:solidFill>
              </a:rPr>
              <a:t>Photo-identification monitoring </a:t>
            </a:r>
            <a:r>
              <a:rPr lang="fr-FR" sz="1600" dirty="0" err="1">
                <a:solidFill>
                  <a:srgbClr val="7F7F7F"/>
                </a:solidFill>
              </a:rPr>
              <a:t>from</a:t>
            </a:r>
            <a:r>
              <a:rPr lang="fr-FR" sz="1600" dirty="0">
                <a:solidFill>
                  <a:srgbClr val="7F7F7F"/>
                </a:solidFill>
              </a:rPr>
              <a:t> </a:t>
            </a:r>
            <a:r>
              <a:rPr lang="fr-FR" sz="1600" dirty="0" err="1">
                <a:solidFill>
                  <a:srgbClr val="7F7F7F"/>
                </a:solidFill>
              </a:rPr>
              <a:t>fishing</a:t>
            </a:r>
            <a:r>
              <a:rPr lang="fr-FR" sz="1600" dirty="0">
                <a:solidFill>
                  <a:srgbClr val="7F7F7F"/>
                </a:solidFill>
              </a:rPr>
              <a:t> </a:t>
            </a:r>
            <a:r>
              <a:rPr lang="fr-FR" sz="1600" dirty="0" err="1" smtClean="0">
                <a:solidFill>
                  <a:srgbClr val="7F7F7F"/>
                </a:solidFill>
              </a:rPr>
              <a:t>vessels</a:t>
            </a:r>
            <a:r>
              <a:rPr lang="fr-FR" sz="1600" dirty="0" smtClean="0">
                <a:solidFill>
                  <a:srgbClr val="7F7F7F"/>
                </a:solidFill>
              </a:rPr>
              <a:t> </a:t>
            </a:r>
            <a:r>
              <a:rPr lang="fr-FR" sz="1600" dirty="0" err="1" smtClean="0">
                <a:solidFill>
                  <a:srgbClr val="7F7F7F"/>
                </a:solidFill>
              </a:rPr>
              <a:t>since</a:t>
            </a:r>
            <a:r>
              <a:rPr lang="fr-FR" sz="1600" dirty="0" smtClean="0">
                <a:solidFill>
                  <a:srgbClr val="7F7F7F"/>
                </a:solidFill>
              </a:rPr>
              <a:t> 2005</a:t>
            </a:r>
          </a:p>
          <a:p>
            <a:pPr algn="ctr"/>
            <a:endParaRPr lang="fr-FR" sz="1600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6840" y="6309324"/>
            <a:ext cx="8903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r">
              <a:buNone/>
            </a:pP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Labadie, G., </a:t>
            </a:r>
            <a:r>
              <a:rPr lang="fr-FR" sz="12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Tixier</a:t>
            </a:r>
            <a:r>
              <a:rPr lang="fr-FR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P</a:t>
            </a:r>
            <a:r>
              <a:rPr lang="fr-FR" sz="12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Trudelle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L.,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Vacquie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-Garcia, J.,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N., </a:t>
            </a:r>
            <a:r>
              <a:rPr lang="fr-FR" sz="12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2015. Sperm whales of the Crozet and Kerguelen islands - Photo-identification catalogue 2014. 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Figshare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. &lt;http://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dx.doi.org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/10.6084/m9.figshare.1414472&gt; .</a:t>
            </a:r>
            <a:endParaRPr lang="fr-FR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528135" y="116632"/>
            <a:ext cx="1971857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572000" y="116632"/>
            <a:ext cx="1944216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7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555787" y="6516055"/>
            <a:ext cx="65997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Labadie, G., </a:t>
            </a:r>
            <a:r>
              <a:rPr lang="fr-FR" sz="12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Tixier</a:t>
            </a:r>
            <a:r>
              <a:rPr lang="fr-FR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P</a:t>
            </a:r>
            <a:r>
              <a:rPr lang="fr-FR" sz="12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Fay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R., Barbraud, C.,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N., </a:t>
            </a:r>
            <a:r>
              <a:rPr lang="fr-FR" sz="12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In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Prep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J.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Mammalogy</a:t>
            </a:r>
            <a:r>
              <a:rPr lang="en-US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</a:t>
            </a:r>
            <a:endParaRPr lang="fr-FR" sz="12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79451" y="1285589"/>
            <a:ext cx="2948195" cy="20328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007430" y="1429617"/>
            <a:ext cx="3020202" cy="1894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01"/>
          <a:stretch/>
        </p:blipFill>
        <p:spPr bwMode="auto">
          <a:xfrm>
            <a:off x="2695985" y="1285589"/>
            <a:ext cx="3383467" cy="203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89" descr="Image1 copi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12976">
            <a:off x="-79841" y="931160"/>
            <a:ext cx="2738330" cy="85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KER-1004b 2010_30 0910 ILB 09 11 FAUB KER P120 20 01 FV"/>
          <p:cNvPicPr>
            <a:picLocks noChangeAspect="1" noChangeArrowheads="1"/>
          </p:cNvPicPr>
          <p:nvPr/>
        </p:nvPicPr>
        <p:blipFill>
          <a:blip r:embed="rId4"/>
          <a:srcRect l="5440" t="19688" r="2180" b="11491"/>
          <a:stretch>
            <a:fillRect/>
          </a:stretch>
        </p:blipFill>
        <p:spPr bwMode="auto">
          <a:xfrm>
            <a:off x="669175" y="1882670"/>
            <a:ext cx="1656184" cy="68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 descr="KER_60c_FD_2008_94 PI 0809 ILB 08 12 VERM KER P029 29 12 (4)"/>
          <p:cNvPicPr>
            <a:picLocks noChangeAspect="1" noChangeArrowheads="1"/>
          </p:cNvPicPr>
          <p:nvPr/>
        </p:nvPicPr>
        <p:blipFill>
          <a:blip r:embed="rId5"/>
          <a:srcRect l="5406" t="9987" r="6221" b="12187"/>
          <a:stretch>
            <a:fillRect/>
          </a:stretch>
        </p:blipFill>
        <p:spPr bwMode="auto">
          <a:xfrm>
            <a:off x="669175" y="2595585"/>
            <a:ext cx="1656184" cy="65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2699792" y="908720"/>
            <a:ext cx="6196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accent2"/>
                </a:solidFill>
                <a:latin typeface="Calibri" pitchFamily="34" charset="0"/>
              </a:rPr>
              <a:t>Demographic</a:t>
            </a:r>
            <a:r>
              <a:rPr lang="fr-FR" sz="1600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sz="1600" dirty="0" err="1" smtClean="0">
                <a:solidFill>
                  <a:schemeClr val="accent2"/>
                </a:solidFill>
                <a:latin typeface="Calibri" pitchFamily="34" charset="0"/>
              </a:rPr>
              <a:t>features</a:t>
            </a:r>
            <a:r>
              <a:rPr lang="fr-FR" sz="1600" dirty="0" smtClean="0">
                <a:solidFill>
                  <a:schemeClr val="accent2"/>
                </a:solidFill>
                <a:latin typeface="Calibri" pitchFamily="34" charset="0"/>
              </a:rPr>
              <a:t> of </a:t>
            </a:r>
            <a:r>
              <a:rPr lang="fr-FR" sz="1600" dirty="0" err="1" smtClean="0">
                <a:solidFill>
                  <a:schemeClr val="accent2"/>
                </a:solidFill>
                <a:latin typeface="Calibri" pitchFamily="34" charset="0"/>
              </a:rPr>
              <a:t>adult</a:t>
            </a:r>
            <a:r>
              <a:rPr lang="fr-FR" sz="1600" dirty="0" smtClean="0">
                <a:solidFill>
                  <a:schemeClr val="accent2"/>
                </a:solidFill>
                <a:latin typeface="Calibri" pitchFamily="34" charset="0"/>
              </a:rPr>
              <a:t> male </a:t>
            </a:r>
            <a:r>
              <a:rPr lang="fr-FR" sz="1600" dirty="0" err="1" smtClean="0">
                <a:solidFill>
                  <a:schemeClr val="accent2"/>
                </a:solidFill>
                <a:latin typeface="Calibri" pitchFamily="34" charset="0"/>
              </a:rPr>
              <a:t>sperm</a:t>
            </a:r>
            <a:r>
              <a:rPr lang="fr-FR" sz="1600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sz="1600" dirty="0" err="1" smtClean="0">
                <a:solidFill>
                  <a:schemeClr val="accent2"/>
                </a:solidFill>
                <a:latin typeface="Calibri" pitchFamily="34" charset="0"/>
              </a:rPr>
              <a:t>whales</a:t>
            </a:r>
            <a:r>
              <a:rPr lang="fr-FR" sz="1600" dirty="0" smtClean="0">
                <a:solidFill>
                  <a:schemeClr val="accent2"/>
                </a:solidFill>
                <a:latin typeface="Calibri" pitchFamily="34" charset="0"/>
              </a:rPr>
              <a:t> populations</a:t>
            </a:r>
            <a:endParaRPr lang="fr-FR" sz="16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12" y="3501008"/>
            <a:ext cx="52289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solidFill>
                  <a:srgbClr val="7F7F7F"/>
                </a:solidFill>
              </a:rPr>
              <a:t>Site </a:t>
            </a:r>
            <a:r>
              <a:rPr lang="fr-FR" sz="1600" b="1" dirty="0" err="1" smtClean="0">
                <a:solidFill>
                  <a:srgbClr val="7F7F7F"/>
                </a:solidFill>
              </a:rPr>
              <a:t>fidelity</a:t>
            </a:r>
            <a:r>
              <a:rPr lang="fr-FR" sz="1600" b="1" dirty="0" smtClean="0">
                <a:solidFill>
                  <a:srgbClr val="7F7F7F"/>
                </a:solidFill>
              </a:rPr>
              <a:t>:</a:t>
            </a:r>
            <a:endParaRPr lang="fr-FR" sz="1600" b="1" dirty="0">
              <a:solidFill>
                <a:srgbClr val="7F7F7F"/>
              </a:solidFill>
            </a:endParaRPr>
          </a:p>
          <a:p>
            <a:pPr lvl="1"/>
            <a:endParaRPr lang="fr-FR" sz="1600" dirty="0" smtClean="0">
              <a:solidFill>
                <a:srgbClr val="7F7F7F"/>
              </a:solidFill>
            </a:endParaRPr>
          </a:p>
          <a:p>
            <a:pPr lvl="1"/>
            <a:r>
              <a:rPr lang="fr-FR" sz="1600" dirty="0" err="1" smtClean="0">
                <a:solidFill>
                  <a:schemeClr val="accent2"/>
                </a:solidFill>
              </a:rPr>
              <a:t>Negligible</a:t>
            </a:r>
            <a:r>
              <a:rPr lang="fr-FR" sz="1600" dirty="0" smtClean="0">
                <a:solidFill>
                  <a:schemeClr val="accent2"/>
                </a:solidFill>
              </a:rPr>
              <a:t> exchanges </a:t>
            </a:r>
            <a:r>
              <a:rPr lang="fr-FR" sz="1600" dirty="0" err="1" smtClean="0">
                <a:solidFill>
                  <a:schemeClr val="accent2"/>
                </a:solidFill>
              </a:rPr>
              <a:t>between</a:t>
            </a:r>
            <a:r>
              <a:rPr lang="fr-FR" sz="1600" dirty="0" smtClean="0">
                <a:solidFill>
                  <a:schemeClr val="accent2"/>
                </a:solidFill>
              </a:rPr>
              <a:t> Crozet and Kerguelen</a:t>
            </a:r>
          </a:p>
          <a:p>
            <a:pPr lvl="1"/>
            <a:r>
              <a:rPr lang="fr-FR" sz="1600" dirty="0" smtClean="0">
                <a:solidFill>
                  <a:srgbClr val="7F7F7F"/>
                </a:solidFill>
              </a:rPr>
              <a:t>9 </a:t>
            </a:r>
            <a:r>
              <a:rPr lang="fr-FR" sz="1600" dirty="0" err="1" smtClean="0">
                <a:solidFill>
                  <a:srgbClr val="7F7F7F"/>
                </a:solidFill>
              </a:rPr>
              <a:t>individuals</a:t>
            </a:r>
            <a:r>
              <a:rPr lang="fr-FR" sz="1600" dirty="0" smtClean="0">
                <a:solidFill>
                  <a:srgbClr val="7F7F7F"/>
                </a:solidFill>
              </a:rPr>
              <a:t> </a:t>
            </a:r>
            <a:r>
              <a:rPr lang="fr-FR" sz="1600" dirty="0" err="1" smtClean="0">
                <a:solidFill>
                  <a:srgbClr val="7F7F7F"/>
                </a:solidFill>
              </a:rPr>
              <a:t>sighted</a:t>
            </a:r>
            <a:r>
              <a:rPr lang="fr-FR" sz="1600" dirty="0" smtClean="0">
                <a:solidFill>
                  <a:srgbClr val="7F7F7F"/>
                </a:solidFill>
              </a:rPr>
              <a:t> in </a:t>
            </a:r>
            <a:r>
              <a:rPr lang="fr-FR" sz="1600" dirty="0" err="1" smtClean="0">
                <a:solidFill>
                  <a:srgbClr val="7F7F7F"/>
                </a:solidFill>
              </a:rPr>
              <a:t>both</a:t>
            </a:r>
            <a:r>
              <a:rPr lang="fr-FR" sz="1600" dirty="0" smtClean="0">
                <a:solidFill>
                  <a:srgbClr val="7F7F7F"/>
                </a:solidFill>
              </a:rPr>
              <a:t> sites</a:t>
            </a:r>
          </a:p>
          <a:p>
            <a:pPr lvl="1"/>
            <a:endParaRPr lang="fr-FR" sz="1600" dirty="0">
              <a:solidFill>
                <a:srgbClr val="7F7F7F"/>
              </a:solidFill>
            </a:endParaRPr>
          </a:p>
          <a:p>
            <a:pPr lvl="1"/>
            <a:r>
              <a:rPr lang="fr-FR" sz="1600" dirty="0" smtClean="0">
                <a:solidFill>
                  <a:srgbClr val="C0504D"/>
                </a:solidFill>
              </a:rPr>
              <a:t>Limited distance </a:t>
            </a:r>
            <a:r>
              <a:rPr lang="fr-FR" sz="1600" dirty="0" err="1" smtClean="0">
                <a:solidFill>
                  <a:srgbClr val="C0504D"/>
                </a:solidFill>
              </a:rPr>
              <a:t>travlled</a:t>
            </a:r>
            <a:r>
              <a:rPr lang="fr-FR" sz="1600" dirty="0" smtClean="0">
                <a:solidFill>
                  <a:srgbClr val="C0504D"/>
                </a:solidFill>
              </a:rPr>
              <a:t> </a:t>
            </a:r>
            <a:r>
              <a:rPr lang="fr-FR" sz="1600" dirty="0" err="1" smtClean="0">
                <a:solidFill>
                  <a:srgbClr val="C0504D"/>
                </a:solidFill>
              </a:rPr>
              <a:t>from</a:t>
            </a:r>
            <a:r>
              <a:rPr lang="fr-FR" sz="1600" dirty="0" smtClean="0">
                <a:solidFill>
                  <a:srgbClr val="C0504D"/>
                </a:solidFill>
              </a:rPr>
              <a:t> location of 1st </a:t>
            </a:r>
            <a:r>
              <a:rPr lang="fr-FR" sz="1600" dirty="0" err="1" smtClean="0">
                <a:solidFill>
                  <a:srgbClr val="C0504D"/>
                </a:solidFill>
              </a:rPr>
              <a:t>sighting</a:t>
            </a:r>
            <a:endParaRPr lang="fr-FR" sz="1600" dirty="0">
              <a:solidFill>
                <a:srgbClr val="C0504D"/>
              </a:solidFill>
            </a:endParaRPr>
          </a:p>
          <a:p>
            <a:pPr lvl="1"/>
            <a:r>
              <a:rPr lang="fr-FR" sz="1600" dirty="0" smtClean="0">
                <a:solidFill>
                  <a:srgbClr val="7F7F7F"/>
                </a:solidFill>
              </a:rPr>
              <a:t>75</a:t>
            </a:r>
            <a:r>
              <a:rPr lang="fr-FR" sz="1600" dirty="0">
                <a:solidFill>
                  <a:srgbClr val="7F7F7F"/>
                </a:solidFill>
              </a:rPr>
              <a:t>% </a:t>
            </a:r>
            <a:r>
              <a:rPr lang="fr-FR" sz="1600" dirty="0" smtClean="0">
                <a:solidFill>
                  <a:srgbClr val="7F7F7F"/>
                </a:solidFill>
              </a:rPr>
              <a:t>of </a:t>
            </a:r>
            <a:r>
              <a:rPr lang="fr-FR" sz="1600" dirty="0" err="1" smtClean="0">
                <a:solidFill>
                  <a:srgbClr val="7F7F7F"/>
                </a:solidFill>
              </a:rPr>
              <a:t>individuals</a:t>
            </a:r>
            <a:r>
              <a:rPr lang="fr-FR" sz="1600" dirty="0" smtClean="0">
                <a:solidFill>
                  <a:srgbClr val="7F7F7F"/>
                </a:solidFill>
              </a:rPr>
              <a:t> </a:t>
            </a:r>
            <a:r>
              <a:rPr lang="fr-FR" sz="1600" dirty="0" err="1" smtClean="0">
                <a:solidFill>
                  <a:srgbClr val="7F7F7F"/>
                </a:solidFill>
              </a:rPr>
              <a:t>remain</a:t>
            </a:r>
            <a:r>
              <a:rPr lang="fr-FR" sz="1600" dirty="0" smtClean="0">
                <a:solidFill>
                  <a:srgbClr val="7F7F7F"/>
                </a:solidFill>
              </a:rPr>
              <a:t> &lt; </a:t>
            </a:r>
            <a:r>
              <a:rPr lang="fr-FR" sz="1600" dirty="0">
                <a:solidFill>
                  <a:srgbClr val="7F7F7F"/>
                </a:solidFill>
              </a:rPr>
              <a:t>60 km (Crozet) and </a:t>
            </a:r>
            <a:r>
              <a:rPr lang="fr-FR" sz="1600" dirty="0" smtClean="0">
                <a:solidFill>
                  <a:srgbClr val="7F7F7F"/>
                </a:solidFill>
              </a:rPr>
              <a:t>&lt; 200 </a:t>
            </a:r>
            <a:r>
              <a:rPr lang="fr-FR" sz="1600" dirty="0">
                <a:solidFill>
                  <a:srgbClr val="7F7F7F"/>
                </a:solidFill>
              </a:rPr>
              <a:t>km (Kerguelen</a:t>
            </a:r>
            <a:r>
              <a:rPr lang="fr-FR" sz="1600" dirty="0" smtClean="0">
                <a:solidFill>
                  <a:srgbClr val="7F7F7F"/>
                </a:solidFill>
              </a:rPr>
              <a:t>) </a:t>
            </a:r>
            <a:r>
              <a:rPr lang="fr-FR" sz="1600" dirty="0" err="1" smtClean="0">
                <a:solidFill>
                  <a:srgbClr val="7F7F7F"/>
                </a:solidFill>
              </a:rPr>
              <a:t>from</a:t>
            </a:r>
            <a:r>
              <a:rPr lang="fr-FR" sz="1600" dirty="0" smtClean="0">
                <a:solidFill>
                  <a:srgbClr val="7F7F7F"/>
                </a:solidFill>
              </a:rPr>
              <a:t> 1st </a:t>
            </a:r>
            <a:r>
              <a:rPr lang="fr-FR" sz="1600" dirty="0" err="1" smtClean="0">
                <a:solidFill>
                  <a:srgbClr val="7F7F7F"/>
                </a:solidFill>
              </a:rPr>
              <a:t>sighting</a:t>
            </a:r>
            <a:r>
              <a:rPr lang="fr-FR" sz="1600" dirty="0" smtClean="0">
                <a:solidFill>
                  <a:srgbClr val="7F7F7F"/>
                </a:solidFill>
              </a:rPr>
              <a:t> over </a:t>
            </a:r>
            <a:r>
              <a:rPr lang="fr-FR" sz="1600" dirty="0" err="1" smtClean="0">
                <a:solidFill>
                  <a:srgbClr val="7F7F7F"/>
                </a:solidFill>
              </a:rPr>
              <a:t>period</a:t>
            </a:r>
            <a:r>
              <a:rPr lang="fr-FR" sz="1600" dirty="0" smtClean="0">
                <a:solidFill>
                  <a:srgbClr val="7F7F7F"/>
                </a:solidFill>
              </a:rPr>
              <a:t> of </a:t>
            </a:r>
            <a:r>
              <a:rPr lang="fr-FR" sz="1600" dirty="0" err="1" smtClean="0">
                <a:solidFill>
                  <a:srgbClr val="7F7F7F"/>
                </a:solidFill>
              </a:rPr>
              <a:t>years</a:t>
            </a:r>
            <a:endParaRPr lang="fr-FR" sz="1600" dirty="0">
              <a:solidFill>
                <a:srgbClr val="7F7F7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528135" y="116632"/>
            <a:ext cx="1971857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572000" y="116632"/>
            <a:ext cx="1944216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3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492896"/>
            <a:ext cx="7521346" cy="4255693"/>
          </a:xfrm>
          <a:prstGeom prst="rect">
            <a:avLst/>
          </a:prstGeom>
        </p:spPr>
      </p:pic>
      <p:pic>
        <p:nvPicPr>
          <p:cNvPr id="56" name="Image 29" descr="2000px-World_map_blank_without_borders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1963737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3" name="Connecteur droit 62"/>
          <p:cNvCxnSpPr/>
          <p:nvPr/>
        </p:nvCxnSpPr>
        <p:spPr>
          <a:xfrm rot="5400000">
            <a:off x="5109369" y="2818606"/>
            <a:ext cx="0" cy="158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/>
          <p:nvPr/>
        </p:nvCxnSpPr>
        <p:spPr>
          <a:xfrm flipH="1">
            <a:off x="827584" y="1916832"/>
            <a:ext cx="504056" cy="576064"/>
          </a:xfrm>
          <a:prstGeom prst="line">
            <a:avLst/>
          </a:prstGeom>
          <a:ln w="1270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/>
          <p:cNvCxnSpPr/>
          <p:nvPr/>
        </p:nvCxnSpPr>
        <p:spPr>
          <a:xfrm flipH="1" flipV="1">
            <a:off x="1547664" y="1916834"/>
            <a:ext cx="6696744" cy="504054"/>
          </a:xfrm>
          <a:prstGeom prst="line">
            <a:avLst/>
          </a:prstGeom>
          <a:ln w="12700" cap="flat" cmpd="sng" algn="ctr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683568" y="116632"/>
            <a:ext cx="1752600" cy="44267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8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2528135" y="116632"/>
            <a:ext cx="1971857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4" name="ZoneTexte 57"/>
          <p:cNvSpPr txBox="1">
            <a:spLocks noChangeArrowheads="1"/>
          </p:cNvSpPr>
          <p:nvPr/>
        </p:nvSpPr>
        <p:spPr bwMode="auto">
          <a:xfrm>
            <a:off x="3851920" y="1052736"/>
            <a:ext cx="38884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Study</a:t>
            </a:r>
            <a:r>
              <a:rPr lang="fr-FR" dirty="0" smtClean="0">
                <a:solidFill>
                  <a:schemeClr val="accent2"/>
                </a:solidFill>
                <a:latin typeface="Calibri" pitchFamily="34" charset="0"/>
              </a:rPr>
              <a:t> areas</a:t>
            </a:r>
          </a:p>
          <a:p>
            <a:pPr algn="ctr"/>
            <a:r>
              <a:rPr lang="fr-FR" dirty="0" smtClean="0">
                <a:solidFill>
                  <a:schemeClr val="accent2"/>
                </a:solidFill>
                <a:latin typeface="Calibri" pitchFamily="34" charset="0"/>
              </a:rPr>
              <a:t>Crozet and Kerguelen </a:t>
            </a:r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EEZs</a:t>
            </a:r>
            <a:endParaRPr lang="fr-FR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331640" y="1844824"/>
            <a:ext cx="216023" cy="72008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fr-FR" sz="1800">
              <a:solidFill>
                <a:srgbClr val="7F7F7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9" name="Picture 5" descr="orca-family-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712" y="4509120"/>
            <a:ext cx="1152128" cy="64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Image 89" descr="Image1 copi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12976">
            <a:off x="5756502" y="5137416"/>
            <a:ext cx="2251423" cy="70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Image 89" descr="Image1 copi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12976">
            <a:off x="1147991" y="4993400"/>
            <a:ext cx="2251423" cy="70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ZoneTexte 81"/>
          <p:cNvSpPr txBox="1"/>
          <p:nvPr/>
        </p:nvSpPr>
        <p:spPr>
          <a:xfrm>
            <a:off x="2987824" y="3140968"/>
            <a:ext cx="1445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CROZET </a:t>
            </a:r>
            <a:r>
              <a:rPr lang="fr-FR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EEZ</a:t>
            </a:r>
            <a:endParaRPr lang="fr-FR" b="1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CCAMLR 58.6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6300192" y="3501008"/>
            <a:ext cx="1713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KERGUELEN </a:t>
            </a:r>
            <a:r>
              <a:rPr lang="fr-FR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EEZ</a:t>
            </a:r>
            <a:endParaRPr lang="fr-FR" b="1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CCAMLR 58.5.1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1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89" descr="Image1 copi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212976">
            <a:off x="-141152" y="627780"/>
            <a:ext cx="2738330" cy="85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611561" y="2132856"/>
            <a:ext cx="19442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</a:rPr>
              <a:t>Site </a:t>
            </a:r>
            <a:r>
              <a:rPr lang="fr-FR" sz="1600" b="1" dirty="0" err="1">
                <a:solidFill>
                  <a:schemeClr val="accent2"/>
                </a:solidFill>
              </a:rPr>
              <a:t>fidelity</a:t>
            </a:r>
            <a:r>
              <a:rPr lang="fr-FR" sz="1600" b="1" dirty="0">
                <a:solidFill>
                  <a:schemeClr val="accent2"/>
                </a:solidFill>
              </a:rPr>
              <a:t>:</a:t>
            </a:r>
            <a:endParaRPr lang="fr-FR" sz="1600" b="1" dirty="0">
              <a:solidFill>
                <a:schemeClr val="accent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528135" y="116632"/>
            <a:ext cx="1971857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572000" y="116632"/>
            <a:ext cx="1944216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Image 4" descr="std 0003 milles total dist      for CRO_056   observed 4 times in 2273 day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28" y="980728"/>
            <a:ext cx="5976664" cy="3382004"/>
          </a:xfrm>
          <a:prstGeom prst="rect">
            <a:avLst/>
          </a:prstGeom>
        </p:spPr>
      </p:pic>
      <p:pic>
        <p:nvPicPr>
          <p:cNvPr id="4" name="Image 3" descr="std 0021 milles total dist      for KER_034   observed 8 times in 2909 day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3252"/>
            <a:ext cx="598085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1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89" descr="Image1 copi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212976">
            <a:off x="-79841" y="931160"/>
            <a:ext cx="2738330" cy="85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4088259" y="4472121"/>
            <a:ext cx="19159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fr-FR"/>
              <a:t>7237 observations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4499997" y="1742621"/>
            <a:ext cx="2365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rPr>
              <a:t>Robust</a:t>
            </a:r>
            <a:r>
              <a:rPr lang="fr-FR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rPr>
              <a:t> Design </a:t>
            </a:r>
            <a:r>
              <a:rPr lang="fr-FR" b="1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rPr>
              <a:t>analysis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  <a:latin typeface="+mj-lt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607441"/>
              </p:ext>
            </p:extLst>
          </p:nvPr>
        </p:nvGraphicFramePr>
        <p:xfrm>
          <a:off x="80049" y="2948947"/>
          <a:ext cx="8812443" cy="3078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7481"/>
                <a:gridCol w="2937481"/>
                <a:gridCol w="2937481"/>
              </a:tblGrid>
              <a:tr h="772160">
                <a:tc>
                  <a:txBody>
                    <a:bodyPr/>
                    <a:lstStyle/>
                    <a:p>
                      <a:pPr algn="ctr"/>
                      <a:endParaRPr lang="fr-FR" sz="210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60960" marB="60960"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kern="12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Crozet </a:t>
                      </a:r>
                    </a:p>
                    <a:p>
                      <a:pPr algn="ctr"/>
                      <a:r>
                        <a:rPr lang="fr-FR" sz="2100" kern="12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2005 - 2014</a:t>
                      </a:r>
                      <a:endParaRPr lang="fr-FR" sz="2100" b="1" kern="120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kern="12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Kerguelen</a:t>
                      </a:r>
                    </a:p>
                    <a:p>
                      <a:pPr algn="ctr"/>
                      <a:r>
                        <a:rPr lang="fr-FR" sz="2100" kern="12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2005 - 2014</a:t>
                      </a:r>
                      <a:endParaRPr lang="fr-FR" sz="2100" b="1" kern="1200" dirty="0" smtClean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2160">
                <a:tc>
                  <a:txBody>
                    <a:bodyPr/>
                    <a:lstStyle/>
                    <a:p>
                      <a:pPr algn="ctr"/>
                      <a:r>
                        <a:rPr lang="fr-FR" sz="2100" kern="1200" dirty="0" err="1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Abundance</a:t>
                      </a:r>
                      <a:r>
                        <a:rPr lang="fr-FR" sz="2100" kern="1200" baseline="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fr-FR" sz="2100" kern="12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2014</a:t>
                      </a:r>
                      <a:endParaRPr lang="fr-FR" sz="2100" kern="1200" dirty="0" smtClean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82</a:t>
                      </a:r>
                      <a:endParaRPr lang="en-GB" sz="2100" kern="1200" dirty="0" smtClean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GB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[</a:t>
                      </a:r>
                      <a:r>
                        <a:rPr lang="en-GB" sz="2100" kern="12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95% CI: 61-117]</a:t>
                      </a:r>
                      <a:r>
                        <a:rPr lang="fr-FR" sz="2100" kern="12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endParaRPr lang="fr-FR" sz="2100" kern="1200" dirty="0" smtClean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kern="12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97</a:t>
                      </a:r>
                    </a:p>
                    <a:p>
                      <a:pPr algn="ctr"/>
                      <a:r>
                        <a:rPr lang="en-GB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[</a:t>
                      </a:r>
                      <a:r>
                        <a:rPr lang="en-GB" sz="2100" kern="12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95% CI: 78-127]</a:t>
                      </a:r>
                      <a:r>
                        <a:rPr lang="fr-FR" sz="2100" kern="12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endParaRPr lang="fr-FR" sz="2100" kern="1200" dirty="0" smtClean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21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kern="12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Apparent </a:t>
                      </a:r>
                      <a:r>
                        <a:rPr lang="fr-FR" sz="2100" kern="1200" dirty="0" err="1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survival</a:t>
                      </a:r>
                      <a:r>
                        <a:rPr lang="fr-FR" sz="2100" kern="12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 (</a:t>
                      </a:r>
                      <a:r>
                        <a:rPr lang="fr-FR" sz="2100" dirty="0" err="1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ϕ</a:t>
                      </a:r>
                      <a:r>
                        <a:rPr lang="fr-FR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  <a:endParaRPr lang="fr-FR" sz="2100" kern="1200" dirty="0" smtClean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0.971 </a:t>
                      </a:r>
                    </a:p>
                    <a:p>
                      <a:pPr algn="ctr"/>
                      <a:r>
                        <a:rPr lang="en-GB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[</a:t>
                      </a:r>
                      <a:r>
                        <a:rPr lang="en-US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95% CI: 0.928-0.996</a:t>
                      </a:r>
                      <a:r>
                        <a:rPr lang="en-GB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]</a:t>
                      </a:r>
                      <a:r>
                        <a:rPr lang="en-US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endParaRPr lang="fr-FR" sz="2100" dirty="0" smtClean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0.946 </a:t>
                      </a:r>
                    </a:p>
                    <a:p>
                      <a:pPr algn="ctr"/>
                      <a:r>
                        <a:rPr lang="en-GB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[</a:t>
                      </a:r>
                      <a:r>
                        <a:rPr lang="en-US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95% CI: 0.869-0.993</a:t>
                      </a:r>
                      <a:r>
                        <a:rPr lang="en-GB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]</a:t>
                      </a:r>
                      <a:r>
                        <a:rPr lang="en-US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endParaRPr lang="fr-FR" sz="2100" dirty="0" smtClean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fr-FR" sz="2100" kern="12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Population </a:t>
                      </a:r>
                      <a:r>
                        <a:rPr lang="fr-FR" sz="2100" kern="1200" dirty="0" err="1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Growth</a:t>
                      </a:r>
                      <a:r>
                        <a:rPr lang="fr-FR" sz="2100" kern="12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 Rate (</a:t>
                      </a:r>
                      <a:r>
                        <a:rPr lang="en-US" sz="2100" dirty="0" err="1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λ</a:t>
                      </a:r>
                      <a:r>
                        <a:rPr lang="en-US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  <a:endParaRPr lang="fr-FR" sz="2100" kern="1200" dirty="0" smtClean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0.995</a:t>
                      </a:r>
                      <a:endParaRPr lang="fr-FR" sz="2100" dirty="0" smtClean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1.002</a:t>
                      </a:r>
                      <a:endParaRPr lang="fr-FR" sz="2100" dirty="0" smtClean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2699792" y="1052736"/>
            <a:ext cx="6196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accent2"/>
                </a:solidFill>
                <a:latin typeface="Calibri" pitchFamily="34" charset="0"/>
              </a:rPr>
              <a:t>Demographic</a:t>
            </a:r>
            <a:r>
              <a:rPr lang="fr-FR" sz="1600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sz="1600" dirty="0" err="1" smtClean="0">
                <a:solidFill>
                  <a:schemeClr val="accent2"/>
                </a:solidFill>
                <a:latin typeface="Calibri" pitchFamily="34" charset="0"/>
              </a:rPr>
              <a:t>features</a:t>
            </a:r>
            <a:r>
              <a:rPr lang="fr-FR" sz="1600" dirty="0" smtClean="0">
                <a:solidFill>
                  <a:schemeClr val="accent2"/>
                </a:solidFill>
                <a:latin typeface="Calibri" pitchFamily="34" charset="0"/>
              </a:rPr>
              <a:t> of </a:t>
            </a:r>
            <a:r>
              <a:rPr lang="fr-FR" sz="1600" dirty="0" err="1" smtClean="0">
                <a:solidFill>
                  <a:schemeClr val="accent2"/>
                </a:solidFill>
                <a:latin typeface="Calibri" pitchFamily="34" charset="0"/>
              </a:rPr>
              <a:t>adult</a:t>
            </a:r>
            <a:r>
              <a:rPr lang="fr-FR" sz="1600" dirty="0" smtClean="0">
                <a:solidFill>
                  <a:schemeClr val="accent2"/>
                </a:solidFill>
                <a:latin typeface="Calibri" pitchFamily="34" charset="0"/>
              </a:rPr>
              <a:t> male </a:t>
            </a:r>
            <a:r>
              <a:rPr lang="fr-FR" sz="1600" dirty="0" err="1" smtClean="0">
                <a:solidFill>
                  <a:schemeClr val="accent2"/>
                </a:solidFill>
                <a:latin typeface="Calibri" pitchFamily="34" charset="0"/>
              </a:rPr>
              <a:t>sperm</a:t>
            </a:r>
            <a:r>
              <a:rPr lang="fr-FR" sz="1600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sz="1600" dirty="0" err="1" smtClean="0">
                <a:solidFill>
                  <a:schemeClr val="accent2"/>
                </a:solidFill>
                <a:latin typeface="Calibri" pitchFamily="34" charset="0"/>
              </a:rPr>
              <a:t>whales</a:t>
            </a:r>
            <a:r>
              <a:rPr lang="fr-FR" sz="1600" dirty="0" smtClean="0">
                <a:solidFill>
                  <a:schemeClr val="accent2"/>
                </a:solidFill>
                <a:latin typeface="Calibri" pitchFamily="34" charset="0"/>
              </a:rPr>
              <a:t> populations</a:t>
            </a:r>
            <a:endParaRPr lang="fr-FR" sz="16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40675" y="6468018"/>
            <a:ext cx="65997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Labadie, G., </a:t>
            </a:r>
            <a:r>
              <a:rPr lang="fr-FR" sz="12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Tixier</a:t>
            </a:r>
            <a:r>
              <a:rPr lang="fr-FR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P</a:t>
            </a:r>
            <a:r>
              <a:rPr lang="fr-FR" sz="1200" b="1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Fay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R., Barbraud, C.,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N., </a:t>
            </a:r>
            <a:r>
              <a:rPr lang="fr-FR" sz="12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In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Prep</a:t>
            </a:r>
            <a:r>
              <a:rPr lang="fr-FR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J. </a:t>
            </a:r>
            <a:r>
              <a:rPr lang="fr-FR" sz="120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Mammalogy</a:t>
            </a:r>
            <a:r>
              <a:rPr lang="en-US" sz="120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</a:t>
            </a:r>
            <a:endParaRPr lang="fr-FR" sz="12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Picture 5" descr="KER-1004b 2010_30 0910 ILB 09 11 FAUB KER P120 20 01 FV"/>
          <p:cNvPicPr>
            <a:picLocks noChangeAspect="1" noChangeArrowheads="1"/>
          </p:cNvPicPr>
          <p:nvPr/>
        </p:nvPicPr>
        <p:blipFill>
          <a:blip r:embed="rId3"/>
          <a:srcRect l="5440" t="19688" r="2180" b="11491"/>
          <a:stretch>
            <a:fillRect/>
          </a:stretch>
        </p:blipFill>
        <p:spPr bwMode="auto">
          <a:xfrm>
            <a:off x="669175" y="1882670"/>
            <a:ext cx="1656184" cy="68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KER_60c_FD_2008_94 PI 0809 ILB 08 12 VERM KER P029 29 12 (4)"/>
          <p:cNvPicPr>
            <a:picLocks noChangeAspect="1" noChangeArrowheads="1"/>
          </p:cNvPicPr>
          <p:nvPr/>
        </p:nvPicPr>
        <p:blipFill>
          <a:blip r:embed="rId4"/>
          <a:srcRect l="5406" t="9987" r="6221" b="12187"/>
          <a:stretch>
            <a:fillRect/>
          </a:stretch>
        </p:blipFill>
        <p:spPr bwMode="auto">
          <a:xfrm>
            <a:off x="669175" y="2595585"/>
            <a:ext cx="1656184" cy="65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28135" y="116632"/>
            <a:ext cx="1971857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572000" y="116632"/>
            <a:ext cx="1944216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1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37"/>
          <p:cNvSpPr txBox="1">
            <a:spLocks noChangeArrowheads="1"/>
          </p:cNvSpPr>
          <p:nvPr/>
        </p:nvSpPr>
        <p:spPr bwMode="auto">
          <a:xfrm>
            <a:off x="746125" y="2035175"/>
            <a:ext cx="3292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dirty="0" smtClean="0">
                <a:solidFill>
                  <a:schemeClr val="bg2"/>
                </a:solidFill>
                <a:latin typeface="Calibri" pitchFamily="34" charset="0"/>
              </a:rPr>
              <a:t>Extensive </a:t>
            </a:r>
            <a:r>
              <a:rPr lang="fr-FR" sz="2000" dirty="0" err="1" smtClean="0">
                <a:solidFill>
                  <a:schemeClr val="bg2"/>
                </a:solidFill>
                <a:latin typeface="Calibri" pitchFamily="34" charset="0"/>
              </a:rPr>
              <a:t>fishing</a:t>
            </a:r>
            <a:r>
              <a:rPr lang="fr-FR" sz="2000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2000" dirty="0" err="1" smtClean="0">
                <a:solidFill>
                  <a:schemeClr val="bg2"/>
                </a:solidFill>
                <a:latin typeface="Calibri" pitchFamily="34" charset="0"/>
              </a:rPr>
              <a:t>datasets</a:t>
            </a:r>
            <a:endParaRPr lang="fr-FR" sz="20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7" name="ZoneTexte 38"/>
          <p:cNvSpPr txBox="1">
            <a:spLocks noChangeArrowheads="1"/>
          </p:cNvSpPr>
          <p:nvPr/>
        </p:nvSpPr>
        <p:spPr bwMode="auto">
          <a:xfrm>
            <a:off x="5715000" y="2035175"/>
            <a:ext cx="289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dirty="0" err="1">
                <a:solidFill>
                  <a:schemeClr val="bg2"/>
                </a:solidFill>
                <a:latin typeface="Calibri" pitchFamily="34" charset="0"/>
              </a:rPr>
              <a:t>Longterm</a:t>
            </a:r>
            <a:r>
              <a:rPr lang="fr-FR" sz="2000" dirty="0">
                <a:solidFill>
                  <a:schemeClr val="bg2"/>
                </a:solidFill>
                <a:latin typeface="Calibri" pitchFamily="34" charset="0"/>
              </a:rPr>
              <a:t> monitoring </a:t>
            </a:r>
          </a:p>
          <a:p>
            <a:pPr algn="ctr"/>
            <a:r>
              <a:rPr lang="fr-FR" sz="2000" dirty="0">
                <a:solidFill>
                  <a:schemeClr val="bg2"/>
                </a:solidFill>
                <a:latin typeface="Calibri" pitchFamily="34" charset="0"/>
              </a:rPr>
              <a:t>of </a:t>
            </a:r>
            <a:r>
              <a:rPr lang="fr-FR" sz="2000" dirty="0" err="1" smtClean="0">
                <a:solidFill>
                  <a:schemeClr val="bg2"/>
                </a:solidFill>
                <a:latin typeface="Calibri" pitchFamily="34" charset="0"/>
              </a:rPr>
              <a:t>whale</a:t>
            </a:r>
            <a:r>
              <a:rPr lang="fr-FR" sz="2000" dirty="0" smtClean="0">
                <a:solidFill>
                  <a:schemeClr val="bg2"/>
                </a:solidFill>
                <a:latin typeface="Calibri" pitchFamily="34" charset="0"/>
              </a:rPr>
              <a:t> populations</a:t>
            </a:r>
            <a:endParaRPr lang="fr-FR" sz="20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3400" y="1981200"/>
            <a:ext cx="3733800" cy="8382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2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59388" y="1981200"/>
            <a:ext cx="3733800" cy="8382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2"/>
              </a:solidFill>
            </a:endParaRPr>
          </a:p>
        </p:txBody>
      </p:sp>
      <p:grpSp>
        <p:nvGrpSpPr>
          <p:cNvPr id="30" name="Grouper 32"/>
          <p:cNvGrpSpPr>
            <a:grpSpLocks/>
          </p:cNvGrpSpPr>
          <p:nvPr/>
        </p:nvGrpSpPr>
        <p:grpSpPr bwMode="auto">
          <a:xfrm>
            <a:off x="2400299" y="2808287"/>
            <a:ext cx="4725988" cy="1001713"/>
            <a:chOff x="2400299" y="2819186"/>
            <a:chExt cx="4726270" cy="1002270"/>
          </a:xfrm>
        </p:grpSpPr>
        <p:sp>
          <p:nvSpPr>
            <p:cNvPr id="31" name="ZoneTexte 30"/>
            <p:cNvSpPr txBox="1"/>
            <p:nvPr/>
          </p:nvSpPr>
          <p:spPr>
            <a:xfrm>
              <a:off x="3910103" y="3147982"/>
              <a:ext cx="1728890" cy="3685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solidFill>
                    <a:schemeClr val="bg2"/>
                  </a:solidFill>
                  <a:latin typeface="+mn-lt"/>
                </a:rPr>
                <a:t>Key   Conditions</a:t>
              </a:r>
            </a:p>
          </p:txBody>
        </p:sp>
        <p:cxnSp>
          <p:nvCxnSpPr>
            <p:cNvPr id="32" name="Connecteur droit avec flèche 31"/>
            <p:cNvCxnSpPr>
              <a:stCxn id="28" idx="2"/>
            </p:cNvCxnSpPr>
            <p:nvPr/>
          </p:nvCxnSpPr>
          <p:spPr>
            <a:xfrm rot="16200000" flipH="1">
              <a:off x="2832670" y="2386815"/>
              <a:ext cx="1002270" cy="1867011"/>
            </a:xfrm>
            <a:prstGeom prst="straightConnector1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>
              <a:stCxn id="29" idx="2"/>
            </p:cNvCxnSpPr>
            <p:nvPr/>
          </p:nvCxnSpPr>
          <p:spPr>
            <a:xfrm rot="5400000">
              <a:off x="5691929" y="2386815"/>
              <a:ext cx="1002270" cy="1867011"/>
            </a:xfrm>
            <a:prstGeom prst="straightConnector1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r 25"/>
          <p:cNvGrpSpPr>
            <a:grpSpLocks/>
          </p:cNvGrpSpPr>
          <p:nvPr/>
        </p:nvGrpSpPr>
        <p:grpSpPr bwMode="auto">
          <a:xfrm>
            <a:off x="2483340" y="3962400"/>
            <a:ext cx="4648470" cy="923330"/>
            <a:chOff x="2362200" y="4925498"/>
            <a:chExt cx="4648201" cy="923330"/>
          </a:xfrm>
        </p:grpSpPr>
        <p:sp>
          <p:nvSpPr>
            <p:cNvPr id="35" name="ZoneTexte 34"/>
            <p:cNvSpPr txBox="1"/>
            <p:nvPr/>
          </p:nvSpPr>
          <p:spPr>
            <a:xfrm>
              <a:off x="3231609" y="4925498"/>
              <a:ext cx="2927181" cy="923330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 err="1">
                  <a:solidFill>
                    <a:schemeClr val="bg2"/>
                  </a:solidFill>
                  <a:latin typeface="+mn-lt"/>
                </a:rPr>
                <a:t>Multidisciplinary</a:t>
              </a:r>
              <a:r>
                <a:rPr lang="fr-FR" b="1" dirty="0">
                  <a:solidFill>
                    <a:schemeClr val="bg2"/>
                  </a:solidFill>
                  <a:latin typeface="+mn-lt"/>
                </a:rPr>
                <a:t> </a:t>
              </a:r>
              <a:r>
                <a:rPr lang="fr-FR" b="1" dirty="0" err="1">
                  <a:solidFill>
                    <a:schemeClr val="bg2"/>
                  </a:solidFill>
                  <a:latin typeface="+mn-lt"/>
                </a:rPr>
                <a:t>study</a:t>
              </a:r>
              <a:r>
                <a:rPr lang="fr-FR" b="1" dirty="0">
                  <a:solidFill>
                    <a:schemeClr val="bg2"/>
                  </a:solidFill>
                  <a:latin typeface="+mn-lt"/>
                </a:rPr>
                <a:t> of</a:t>
              </a:r>
              <a:r>
                <a:rPr lang="fr-FR" b="1" dirty="0" smtClean="0">
                  <a:solidFill>
                    <a:schemeClr val="bg2"/>
                  </a:solidFill>
                  <a:latin typeface="+mn-lt"/>
                </a:rPr>
                <a:t> </a:t>
              </a:r>
              <a:r>
                <a:rPr lang="fr-FR" b="1" dirty="0" err="1" smtClean="0">
                  <a:solidFill>
                    <a:schemeClr val="bg2"/>
                  </a:solidFill>
                  <a:latin typeface="+mn-lt"/>
                </a:rPr>
                <a:t>Fisheries</a:t>
              </a:r>
              <a:r>
                <a:rPr lang="fr-FR" b="1" dirty="0" smtClean="0">
                  <a:solidFill>
                    <a:schemeClr val="bg2"/>
                  </a:solidFill>
                  <a:latin typeface="+mn-lt"/>
                </a:rPr>
                <a:t>/marine </a:t>
              </a:r>
              <a:r>
                <a:rPr lang="fr-FR" b="1" dirty="0" err="1" smtClean="0">
                  <a:solidFill>
                    <a:schemeClr val="bg2"/>
                  </a:solidFill>
                  <a:latin typeface="+mn-lt"/>
                </a:rPr>
                <a:t>mammal</a:t>
              </a:r>
              <a:r>
                <a:rPr lang="fr-FR" b="1" dirty="0" smtClean="0">
                  <a:solidFill>
                    <a:schemeClr val="bg2"/>
                  </a:solidFill>
                  <a:latin typeface="+mn-lt"/>
                </a:rPr>
                <a:t> interactions</a:t>
              </a:r>
              <a:endParaRPr lang="fr-FR" b="1" dirty="0">
                <a:solidFill>
                  <a:schemeClr val="bg2"/>
                </a:solidFill>
                <a:latin typeface="+mn-lt"/>
              </a:endParaRPr>
            </a:p>
          </p:txBody>
        </p:sp>
        <p:cxnSp>
          <p:nvCxnSpPr>
            <p:cNvPr id="39" name="Connecteur droit 38"/>
            <p:cNvCxnSpPr>
              <a:endCxn id="35" idx="1"/>
            </p:cNvCxnSpPr>
            <p:nvPr/>
          </p:nvCxnSpPr>
          <p:spPr>
            <a:xfrm>
              <a:off x="2362200" y="5131613"/>
              <a:ext cx="869409" cy="25555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>
              <a:stCxn id="35" idx="3"/>
            </p:cNvCxnSpPr>
            <p:nvPr/>
          </p:nvCxnSpPr>
          <p:spPr>
            <a:xfrm flipV="1">
              <a:off x="6158790" y="5131613"/>
              <a:ext cx="851611" cy="25555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oneTexte 43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2528135" y="116632"/>
            <a:ext cx="1971857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6588224" y="116632"/>
            <a:ext cx="1656184" cy="44267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8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/>
          <p:cNvSpPr txBox="1"/>
          <p:nvPr/>
        </p:nvSpPr>
        <p:spPr>
          <a:xfrm>
            <a:off x="533400" y="228600"/>
            <a:ext cx="3429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 err="1">
                <a:solidFill>
                  <a:schemeClr val="accent2"/>
                </a:solidFill>
                <a:latin typeface="+mn-lt"/>
              </a:rPr>
              <a:t>Acknowledgements</a:t>
            </a:r>
            <a:endParaRPr lang="fr-FR" sz="28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5" name="Picture 5" descr="Image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2514600"/>
            <a:ext cx="90577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0" descr="mnh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514600"/>
            <a:ext cx="94952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28600" y="5029200"/>
            <a:ext cx="861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1400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Photographers</a:t>
            </a:r>
            <a:endParaRPr lang="fr-FR" sz="1000" b="1">
              <a:solidFill>
                <a:schemeClr val="bg2"/>
              </a:solidFill>
              <a:latin typeface="Calibri" pitchFamily="34" charset="0"/>
              <a:ea typeface="ＭＳ Ｐゴシック"/>
              <a:cs typeface="ＭＳ Ｐゴシック"/>
            </a:endParaRPr>
          </a:p>
          <a:p>
            <a:pPr algn="just" eaLnBrk="0" hangingPunct="0"/>
            <a:r>
              <a:rPr lang="fr-FR" sz="1000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AUBERT Jean Luc; BARRETT-LENNARD Lance; BEILLOEIL; BELBEYC'H Bruno; BERTHET Philippe; BERTRAND Geoffrey; BLANCHARD Pierrick; BOITEAU Christophe;</a:t>
            </a:r>
          </a:p>
          <a:p>
            <a:pPr algn="just" eaLnBrk="0" hangingPunct="0"/>
            <a:r>
              <a:rPr lang="fr-FR" sz="1000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BONNET Joël; BOST Charles-André; BURLE Marie-Hélène; CARCAILLET Christopher; CARDOT Gilles; CHEVRIER Claude; DE STEPHANIS Renaud; DERVAUX Antoine;</a:t>
            </a:r>
          </a:p>
          <a:p>
            <a:pPr algn="just" eaLnBrk="0" hangingPunct="0"/>
            <a:r>
              <a:rPr lang="fr-FR" sz="1000">
                <a:solidFill>
                  <a:schemeClr val="bg2"/>
                </a:solidFill>
                <a:latin typeface="Calibri" pitchFamily="34" charset="0"/>
                <a:ea typeface="ＭＳ Ｐゴシック"/>
                <a:cs typeface="ＭＳ Ｐゴシック"/>
              </a:rPr>
              <a:t>DESMARET Rolland; DESPIN Bernard; DONDELINGER Caroline; DOREMUS Ghislain; DUFRENE Rémy; FERNANDEZ Eric; FOURNIER Jean-Charles; GASCO Nicolas GAUTHIER-CLERC Michel; GOUEDARD Yvon; GUINET Christophe; HANDRICH Yves; HANUISE Nicolas; HOARAU Eric; LANGUENOU Roger; LE CORRE Yann; LEGRAN Jérôme; LEMARCHAN Christian; LEQUETTE Benoît; LERIDON Jean; LEROUX Eric; LESCAROUX Jean-Michel; LOUBON Maxime; MAISON Jérome; MANGIN Stéphane; MANILEVE Patrick; MARECHAL Pierre; MELLEE Jean-Luc; MOURIES Jacques; NOORKHAN Alain; NOYAN Patrick; PAULIN Rémy; PAWLOWSKI Frédéric; PERROT Yohann; PETER Jean; RIDOUX Vincent; RINGOT Frédéric; SCHWEBEL Luc; SORIN Dominique; STENBERGER Ludovic;THERON Franck;  TIXIER Paul; VERLAND Henri; VERMANDE Hugues; VILLEMIN Catherine; WEIMERSKIRCH Henri</a:t>
            </a:r>
          </a:p>
        </p:txBody>
      </p:sp>
      <p:pic>
        <p:nvPicPr>
          <p:cNvPr id="41" name="Imag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2667000"/>
            <a:ext cx="12954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ZoneTexte 11"/>
          <p:cNvSpPr txBox="1">
            <a:spLocks noChangeArrowheads="1"/>
          </p:cNvSpPr>
          <p:nvPr/>
        </p:nvSpPr>
        <p:spPr bwMode="auto">
          <a:xfrm>
            <a:off x="304800" y="1752600"/>
            <a:ext cx="1371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Terres Australes et Antarctiques Françaises</a:t>
            </a:r>
          </a:p>
        </p:txBody>
      </p:sp>
      <p:pic>
        <p:nvPicPr>
          <p:cNvPr id="43" name="Imag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646363"/>
            <a:ext cx="12827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ZoneTexte 13"/>
          <p:cNvSpPr txBox="1">
            <a:spLocks noChangeArrowheads="1"/>
          </p:cNvSpPr>
          <p:nvPr/>
        </p:nvSpPr>
        <p:spPr bwMode="auto">
          <a:xfrm>
            <a:off x="1676400" y="1752600"/>
            <a:ext cx="1371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Réserve Naturelle des TAAF</a:t>
            </a:r>
          </a:p>
        </p:txBody>
      </p:sp>
      <p:sp>
        <p:nvSpPr>
          <p:cNvPr id="45" name="ZoneTexte 14"/>
          <p:cNvSpPr txBox="1">
            <a:spLocks noChangeArrowheads="1"/>
          </p:cNvSpPr>
          <p:nvPr/>
        </p:nvSpPr>
        <p:spPr bwMode="auto">
          <a:xfrm>
            <a:off x="2971800" y="1752600"/>
            <a:ext cx="1676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Muséum National d’Histoire Naturelle de Paris</a:t>
            </a:r>
          </a:p>
        </p:txBody>
      </p:sp>
      <p:sp>
        <p:nvSpPr>
          <p:cNvPr id="48" name="ZoneTexte 15"/>
          <p:cNvSpPr txBox="1">
            <a:spLocks noChangeArrowheads="1"/>
          </p:cNvSpPr>
          <p:nvPr/>
        </p:nvSpPr>
        <p:spPr bwMode="auto">
          <a:xfrm>
            <a:off x="5715000" y="1828800"/>
            <a:ext cx="1676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Institut Polaire Français</a:t>
            </a:r>
          </a:p>
        </p:txBody>
      </p:sp>
      <p:pic>
        <p:nvPicPr>
          <p:cNvPr id="49" name="Image 16"/>
          <p:cNvPicPr>
            <a:picLocks noChangeAspect="1"/>
          </p:cNvPicPr>
          <p:nvPr/>
        </p:nvPicPr>
        <p:blipFill>
          <a:blip r:embed="rId6"/>
          <a:srcRect l="29784" t="41296" r="31950"/>
          <a:stretch>
            <a:fillRect/>
          </a:stretch>
        </p:blipFill>
        <p:spPr bwMode="auto">
          <a:xfrm>
            <a:off x="4495800" y="2590800"/>
            <a:ext cx="14478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ZoneTexte 17"/>
          <p:cNvSpPr txBox="1">
            <a:spLocks noChangeArrowheads="1"/>
          </p:cNvSpPr>
          <p:nvPr/>
        </p:nvSpPr>
        <p:spPr bwMode="auto">
          <a:xfrm>
            <a:off x="4383087" y="1752600"/>
            <a:ext cx="17129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Armements de pêche  à la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légine</a:t>
            </a:r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réunionais</a:t>
            </a:r>
            <a:endParaRPr lang="fr-FR" sz="14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51" name="ZoneTexte 18"/>
          <p:cNvSpPr txBox="1">
            <a:spLocks noChangeArrowheads="1"/>
          </p:cNvSpPr>
          <p:nvPr/>
        </p:nvSpPr>
        <p:spPr bwMode="auto">
          <a:xfrm>
            <a:off x="228600" y="1371600"/>
            <a:ext cx="2566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2"/>
                </a:solidFill>
                <a:latin typeface="Calibri" pitchFamily="34" charset="0"/>
              </a:rPr>
              <a:t>Fundings and Partnership</a:t>
            </a:r>
          </a:p>
        </p:txBody>
      </p:sp>
      <p:sp>
        <p:nvSpPr>
          <p:cNvPr id="52" name="ZoneTexte 19"/>
          <p:cNvSpPr txBox="1">
            <a:spLocks noChangeArrowheads="1"/>
          </p:cNvSpPr>
          <p:nvPr/>
        </p:nvSpPr>
        <p:spPr bwMode="auto">
          <a:xfrm>
            <a:off x="228600" y="3657600"/>
            <a:ext cx="1395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2"/>
                </a:solidFill>
                <a:latin typeface="Calibri" pitchFamily="34" charset="0"/>
              </a:rPr>
              <a:t>Coordinators</a:t>
            </a:r>
          </a:p>
        </p:txBody>
      </p:sp>
      <p:sp>
        <p:nvSpPr>
          <p:cNvPr id="53" name="ZoneTexte 20"/>
          <p:cNvSpPr txBox="1">
            <a:spLocks noChangeArrowheads="1"/>
          </p:cNvSpPr>
          <p:nvPr/>
        </p:nvSpPr>
        <p:spPr bwMode="auto">
          <a:xfrm>
            <a:off x="1944688" y="3702050"/>
            <a:ext cx="5241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solidFill>
                  <a:schemeClr val="bg2"/>
                </a:solidFill>
                <a:latin typeface="Calibri" pitchFamily="34" charset="0"/>
              </a:rPr>
              <a:t>Dr Christophe Guinet  Cédric Marteau   Pr. Guy Duhamel   Thierry Clot</a:t>
            </a:r>
          </a:p>
        </p:txBody>
      </p:sp>
      <p:sp>
        <p:nvSpPr>
          <p:cNvPr id="54" name="ZoneTexte 22"/>
          <p:cNvSpPr txBox="1">
            <a:spLocks noChangeArrowheads="1"/>
          </p:cNvSpPr>
          <p:nvPr/>
        </p:nvSpPr>
        <p:spPr bwMode="auto">
          <a:xfrm>
            <a:off x="228600" y="4038600"/>
            <a:ext cx="1606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2"/>
                </a:solidFill>
                <a:latin typeface="Calibri" pitchFamily="34" charset="0"/>
              </a:rPr>
              <a:t>Data Collection</a:t>
            </a:r>
          </a:p>
        </p:txBody>
      </p:sp>
      <p:sp>
        <p:nvSpPr>
          <p:cNvPr id="55" name="ZoneTexte 23"/>
          <p:cNvSpPr txBox="1">
            <a:spLocks noChangeArrowheads="1"/>
          </p:cNvSpPr>
          <p:nvPr/>
        </p:nvSpPr>
        <p:spPr bwMode="auto">
          <a:xfrm>
            <a:off x="1981200" y="4100513"/>
            <a:ext cx="6670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Fishery</a:t>
            </a:r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observers</a:t>
            </a:r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 and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field</a:t>
            </a:r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workers</a:t>
            </a:r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 of Possession Island –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special</a:t>
            </a:r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thanks</a:t>
            </a:r>
            <a:r>
              <a:rPr lang="fr-FR" sz="1400" dirty="0">
                <a:solidFill>
                  <a:schemeClr val="bg2"/>
                </a:solidFill>
                <a:latin typeface="Calibri" pitchFamily="34" charset="0"/>
              </a:rPr>
              <a:t> to Nicolas </a:t>
            </a:r>
            <a:r>
              <a:rPr lang="fr-FR" sz="1400" dirty="0" err="1">
                <a:solidFill>
                  <a:schemeClr val="bg2"/>
                </a:solidFill>
                <a:latin typeface="Calibri" pitchFamily="34" charset="0"/>
              </a:rPr>
              <a:t>Gasco</a:t>
            </a:r>
            <a:endParaRPr lang="fr-FR" sz="1400" dirty="0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56" name="Image 24" descr="logo cebc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r="53847"/>
          <a:stretch>
            <a:fillRect/>
          </a:stretch>
        </p:blipFill>
        <p:spPr bwMode="auto">
          <a:xfrm>
            <a:off x="4953000" y="695325"/>
            <a:ext cx="762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19" descr="cnrs_ine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3113" y="838200"/>
            <a:ext cx="928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ZoneTexte 26"/>
          <p:cNvSpPr txBox="1">
            <a:spLocks noChangeArrowheads="1"/>
          </p:cNvSpPr>
          <p:nvPr/>
        </p:nvSpPr>
        <p:spPr bwMode="auto">
          <a:xfrm>
            <a:off x="6629400" y="1063625"/>
            <a:ext cx="167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>
                <a:solidFill>
                  <a:schemeClr val="bg2"/>
                </a:solidFill>
                <a:latin typeface="Calibri" pitchFamily="34" charset="0"/>
              </a:rPr>
              <a:t>CEBC - CNRS</a:t>
            </a:r>
          </a:p>
        </p:txBody>
      </p:sp>
      <p:sp>
        <p:nvSpPr>
          <p:cNvPr id="59" name="ZoneTexte 27"/>
          <p:cNvSpPr txBox="1">
            <a:spLocks noChangeArrowheads="1"/>
          </p:cNvSpPr>
          <p:nvPr/>
        </p:nvSpPr>
        <p:spPr bwMode="auto">
          <a:xfrm>
            <a:off x="228600" y="4430713"/>
            <a:ext cx="168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2"/>
                </a:solidFill>
                <a:latin typeface="Calibri" pitchFamily="34" charset="0"/>
              </a:rPr>
              <a:t>Help in analyses</a:t>
            </a:r>
          </a:p>
        </p:txBody>
      </p:sp>
      <p:sp>
        <p:nvSpPr>
          <p:cNvPr id="60" name="ZoneTexte 28"/>
          <p:cNvSpPr txBox="1">
            <a:spLocks noChangeArrowheads="1"/>
          </p:cNvSpPr>
          <p:nvPr/>
        </p:nvSpPr>
        <p:spPr bwMode="auto">
          <a:xfrm>
            <a:off x="1981200" y="4492625"/>
            <a:ext cx="701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>
                <a:solidFill>
                  <a:schemeClr val="bg2"/>
                </a:solidFill>
                <a:latin typeface="Calibri" pitchFamily="34" charset="0"/>
              </a:rPr>
              <a:t>M. Authier, M. Viviant, C. Barbraud, D. Pardo, D. Pinaud, J. Vacquie Garcia, T. Jeaniard Dudot, P.Monestiez</a:t>
            </a:r>
          </a:p>
        </p:txBody>
      </p:sp>
      <p:pic>
        <p:nvPicPr>
          <p:cNvPr id="27" name="Image 26"/>
          <p:cNvPicPr/>
          <p:nvPr/>
        </p:nvPicPr>
        <p:blipFill>
          <a:blip r:embed="rId9"/>
          <a:stretch>
            <a:fillRect/>
          </a:stretch>
        </p:blipFill>
        <p:spPr>
          <a:xfrm>
            <a:off x="7315200" y="2438400"/>
            <a:ext cx="1676400" cy="838200"/>
          </a:xfrm>
          <a:prstGeom prst="rect">
            <a:avLst/>
          </a:prstGeom>
        </p:spPr>
      </p:pic>
      <p:sp>
        <p:nvSpPr>
          <p:cNvPr id="28" name="ZoneTexte 15"/>
          <p:cNvSpPr txBox="1">
            <a:spLocks noChangeArrowheads="1"/>
          </p:cNvSpPr>
          <p:nvPr/>
        </p:nvSpPr>
        <p:spPr bwMode="auto">
          <a:xfrm>
            <a:off x="7315200" y="1775936"/>
            <a:ext cx="1676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 smtClean="0">
                <a:solidFill>
                  <a:schemeClr val="bg2"/>
                </a:solidFill>
                <a:latin typeface="Calibri" pitchFamily="34" charset="0"/>
              </a:rPr>
              <a:t>Fondation d’entreprises des mers australes</a:t>
            </a:r>
            <a:endParaRPr lang="fr-FR" sz="1400" dirty="0">
              <a:solidFill>
                <a:schemeClr val="bg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9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5424" y="1195360"/>
            <a:ext cx="2462480" cy="136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95"/>
          <p:cNvSpPr txBox="1">
            <a:spLocks noChangeArrowheads="1"/>
          </p:cNvSpPr>
          <p:nvPr/>
        </p:nvSpPr>
        <p:spPr bwMode="auto">
          <a:xfrm>
            <a:off x="902004" y="764704"/>
            <a:ext cx="1847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fr-FR" sz="2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98" y="6452319"/>
            <a:ext cx="910850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Tixier</a:t>
            </a:r>
            <a:r>
              <a:rPr lang="en-US" sz="105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P., </a:t>
            </a:r>
            <a:r>
              <a:rPr lang="en-US" sz="105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en-US" sz="105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N., and </a:t>
            </a:r>
            <a:r>
              <a:rPr lang="en-US" sz="105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en-US" sz="105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C. 2014. Killer whales of the Crozet islands, photo-identification catalogue 2014. </a:t>
            </a:r>
            <a:r>
              <a:rPr lang="en-US" sz="105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05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105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10.6084/m9.figshare.1060247</a:t>
            </a:r>
          </a:p>
          <a:p>
            <a:pPr algn="r"/>
            <a:r>
              <a:rPr lang="fr-FR" sz="105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Tixier</a:t>
            </a:r>
            <a:r>
              <a:rPr lang="fr-FR" sz="105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P., </a:t>
            </a:r>
            <a:r>
              <a:rPr lang="fr-FR" sz="105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fr-FR" sz="105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N., Poupart T., </a:t>
            </a:r>
            <a:r>
              <a:rPr lang="fr-FR" sz="105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fr-FR" sz="105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C. 2014. </a:t>
            </a:r>
            <a:r>
              <a:rPr lang="en-US" sz="105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Type-D killer whales of the Crozet Islands. </a:t>
            </a:r>
            <a:r>
              <a:rPr lang="en-US" sz="105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05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 10.6084/m9.figshare.1060259</a:t>
            </a:r>
            <a:r>
              <a:rPr lang="en-US" sz="105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  <a:endParaRPr lang="fr-FR" sz="105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Image 432" descr="Image5.psd"/>
          <p:cNvPicPr>
            <a:picLocks noChangeAspect="1"/>
          </p:cNvPicPr>
          <p:nvPr/>
        </p:nvPicPr>
        <p:blipFill>
          <a:blip r:embed="rId3">
            <a:lum bright="-4000" contrast="6000"/>
            <a:grayscl/>
          </a:blip>
          <a:srcRect/>
          <a:stretch>
            <a:fillRect/>
          </a:stretch>
        </p:blipFill>
        <p:spPr bwMode="auto">
          <a:xfrm>
            <a:off x="5652120" y="1081540"/>
            <a:ext cx="23558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Fig"/>
          <p:cNvPicPr>
            <a:picLocks noChangeAspect="1" noChangeArrowheads="1"/>
          </p:cNvPicPr>
          <p:nvPr/>
        </p:nvPicPr>
        <p:blipFill rotWithShape="1">
          <a:blip r:embed="rId4"/>
          <a:srcRect t="16938" r="18080" b="49030"/>
          <a:stretch/>
        </p:blipFill>
        <p:spPr bwMode="auto">
          <a:xfrm>
            <a:off x="4644008" y="2489216"/>
            <a:ext cx="4243886" cy="90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I:\DOCS\PHOTOS\CROZET 2011\IMG_7421r.jpg"/>
          <p:cNvPicPr>
            <a:picLocks noChangeAspect="1" noChangeArrowheads="1"/>
          </p:cNvPicPr>
          <p:nvPr/>
        </p:nvPicPr>
        <p:blipFill rotWithShape="1">
          <a:blip r:embed="rId5"/>
          <a:srcRect l="4324" t="48871" r="19531" b="25308"/>
          <a:stretch/>
        </p:blipFill>
        <p:spPr bwMode="auto">
          <a:xfrm>
            <a:off x="179513" y="2489216"/>
            <a:ext cx="4259262" cy="90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ZoneTexte 65"/>
          <p:cNvSpPr txBox="1">
            <a:spLocks noChangeArrowheads="1"/>
          </p:cNvSpPr>
          <p:nvPr/>
        </p:nvSpPr>
        <p:spPr bwMode="auto">
          <a:xfrm>
            <a:off x="3347864" y="1052736"/>
            <a:ext cx="2451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 dirty="0">
                <a:solidFill>
                  <a:schemeClr val="bg2"/>
                </a:solidFill>
                <a:latin typeface="Calibri" pitchFamily="34" charset="0"/>
              </a:rPr>
              <a:t>2 </a:t>
            </a:r>
            <a:r>
              <a:rPr lang="fr-FR" sz="2000" b="1" dirty="0" smtClean="0">
                <a:solidFill>
                  <a:schemeClr val="bg2"/>
                </a:solidFill>
                <a:latin typeface="Calibri" pitchFamily="34" charset="0"/>
              </a:rPr>
              <a:t>morphotypes</a:t>
            </a:r>
            <a:endParaRPr lang="fr-FR" sz="2000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7" name="ZoneTexte 65"/>
          <p:cNvSpPr txBox="1">
            <a:spLocks noChangeArrowheads="1"/>
          </p:cNvSpPr>
          <p:nvPr/>
        </p:nvSpPr>
        <p:spPr bwMode="auto">
          <a:xfrm>
            <a:off x="154320" y="1081540"/>
            <a:ext cx="1943479" cy="442674"/>
          </a:xfrm>
          <a:prstGeom prst="round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Crozet type</a:t>
            </a:r>
            <a:endParaRPr lang="fr-FR" sz="2000" dirty="0">
              <a:solidFill>
                <a:schemeClr val="bg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8" name="ZoneTexte 65"/>
          <p:cNvSpPr txBox="1">
            <a:spLocks noChangeArrowheads="1"/>
          </p:cNvSpPr>
          <p:nvPr/>
        </p:nvSpPr>
        <p:spPr bwMode="auto">
          <a:xfrm>
            <a:off x="7114573" y="1124744"/>
            <a:ext cx="1943479" cy="442674"/>
          </a:xfrm>
          <a:prstGeom prst="round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Type-D</a:t>
            </a:r>
            <a:endParaRPr lang="fr-FR" sz="2000" dirty="0">
              <a:solidFill>
                <a:schemeClr val="bg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28135" y="116632"/>
            <a:ext cx="1971857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4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5424" y="1195360"/>
            <a:ext cx="2462480" cy="136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6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300" y="3429000"/>
            <a:ext cx="2070684" cy="1566898"/>
          </a:xfrm>
          <a:prstGeom prst="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3" y="5867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2014</a:t>
            </a:r>
          </a:p>
          <a:p>
            <a:pPr algn="ctr"/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74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regularly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observed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individuals</a:t>
            </a:r>
            <a:endParaRPr lang="fr-FR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fr-F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19</a:t>
            </a:r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social groups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oneTexte 95"/>
          <p:cNvSpPr txBox="1">
            <a:spLocks noChangeArrowheads="1"/>
          </p:cNvSpPr>
          <p:nvPr/>
        </p:nvSpPr>
        <p:spPr bwMode="auto">
          <a:xfrm>
            <a:off x="902004" y="764704"/>
            <a:ext cx="1847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fr-FR" sz="2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5468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32440"/>
            <a:ext cx="2083646" cy="1563458"/>
          </a:xfrm>
          <a:prstGeom prst="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68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429000"/>
            <a:ext cx="2088232" cy="1566898"/>
          </a:xfrm>
          <a:prstGeom prst="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age 432" descr="Image5.psd"/>
          <p:cNvPicPr>
            <a:picLocks noChangeAspect="1"/>
          </p:cNvPicPr>
          <p:nvPr/>
        </p:nvPicPr>
        <p:blipFill>
          <a:blip r:embed="rId6">
            <a:lum bright="-4000" contrast="6000"/>
            <a:grayscl/>
          </a:blip>
          <a:srcRect/>
          <a:stretch>
            <a:fillRect/>
          </a:stretch>
        </p:blipFill>
        <p:spPr bwMode="auto">
          <a:xfrm>
            <a:off x="5652120" y="1081540"/>
            <a:ext cx="23558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682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3432440"/>
            <a:ext cx="2083647" cy="1563458"/>
          </a:xfrm>
          <a:prstGeom prst="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 descr="Fig"/>
          <p:cNvPicPr>
            <a:picLocks noChangeAspect="1" noChangeArrowheads="1"/>
          </p:cNvPicPr>
          <p:nvPr/>
        </p:nvPicPr>
        <p:blipFill rotWithShape="1">
          <a:blip r:embed="rId8"/>
          <a:srcRect t="16938" r="18080" b="49030"/>
          <a:stretch/>
        </p:blipFill>
        <p:spPr bwMode="auto">
          <a:xfrm>
            <a:off x="4644008" y="2489216"/>
            <a:ext cx="4243886" cy="90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I:\DOCS\PHOTOS\CROZET 2011\IMG_7421r.jpg"/>
          <p:cNvPicPr>
            <a:picLocks noChangeAspect="1" noChangeArrowheads="1"/>
          </p:cNvPicPr>
          <p:nvPr/>
        </p:nvPicPr>
        <p:blipFill rotWithShape="1">
          <a:blip r:embed="rId9"/>
          <a:srcRect l="4324" t="48871" r="19531" b="25308"/>
          <a:stretch/>
        </p:blipFill>
        <p:spPr bwMode="auto">
          <a:xfrm>
            <a:off x="179513" y="2489216"/>
            <a:ext cx="4259262" cy="90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4644008" y="5867400"/>
            <a:ext cx="424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2014</a:t>
            </a:r>
          </a:p>
          <a:p>
            <a:pPr algn="ctr"/>
            <a:r>
              <a:rPr lang="fr-FR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31 </a:t>
            </a:r>
            <a:r>
              <a:rPr lang="fr-FR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individuals</a:t>
            </a:r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ZoneTexte 65"/>
          <p:cNvSpPr txBox="1">
            <a:spLocks noChangeArrowheads="1"/>
          </p:cNvSpPr>
          <p:nvPr/>
        </p:nvSpPr>
        <p:spPr bwMode="auto">
          <a:xfrm>
            <a:off x="3347864" y="980728"/>
            <a:ext cx="2451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 dirty="0" err="1" smtClean="0">
                <a:solidFill>
                  <a:schemeClr val="bg2"/>
                </a:solidFill>
                <a:latin typeface="Calibri" pitchFamily="34" charset="0"/>
              </a:rPr>
              <a:t>Photo-identification</a:t>
            </a:r>
            <a:r>
              <a:rPr lang="fr-FR" sz="2000" b="1" dirty="0" smtClean="0">
                <a:solidFill>
                  <a:schemeClr val="bg2"/>
                </a:solidFill>
                <a:latin typeface="Calibri" pitchFamily="34" charset="0"/>
              </a:rPr>
              <a:t> monitoring</a:t>
            </a:r>
            <a:endParaRPr lang="fr-FR" sz="2000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39" name="ZoneTexte 65"/>
          <p:cNvSpPr txBox="1">
            <a:spLocks noChangeArrowheads="1"/>
          </p:cNvSpPr>
          <p:nvPr/>
        </p:nvSpPr>
        <p:spPr bwMode="auto">
          <a:xfrm>
            <a:off x="154320" y="1081540"/>
            <a:ext cx="1943479" cy="442674"/>
          </a:xfrm>
          <a:prstGeom prst="round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Crozet type</a:t>
            </a:r>
            <a:endParaRPr lang="fr-FR" sz="2000" dirty="0">
              <a:solidFill>
                <a:schemeClr val="bg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0" name="ZoneTexte 65"/>
          <p:cNvSpPr txBox="1">
            <a:spLocks noChangeArrowheads="1"/>
          </p:cNvSpPr>
          <p:nvPr/>
        </p:nvSpPr>
        <p:spPr bwMode="auto">
          <a:xfrm>
            <a:off x="7114573" y="1124744"/>
            <a:ext cx="1943479" cy="442674"/>
          </a:xfrm>
          <a:prstGeom prst="round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Type-D</a:t>
            </a:r>
            <a:endParaRPr lang="fr-FR" sz="2000" dirty="0">
              <a:solidFill>
                <a:schemeClr val="bg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1" name="ZoneTexte 57"/>
          <p:cNvSpPr txBox="1">
            <a:spLocks noChangeArrowheads="1"/>
          </p:cNvSpPr>
          <p:nvPr/>
        </p:nvSpPr>
        <p:spPr bwMode="auto">
          <a:xfrm>
            <a:off x="1066800" y="5181600"/>
            <a:ext cx="26755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Monitored</a:t>
            </a:r>
            <a:r>
              <a:rPr lang="fr-FR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since</a:t>
            </a:r>
            <a:r>
              <a:rPr lang="fr-FR" dirty="0" smtClean="0">
                <a:solidFill>
                  <a:schemeClr val="accent2"/>
                </a:solidFill>
                <a:latin typeface="Calibri" pitchFamily="34" charset="0"/>
              </a:rPr>
              <a:t> 1964</a:t>
            </a:r>
          </a:p>
          <a:p>
            <a:pPr algn="ctr"/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From</a:t>
            </a:r>
            <a:r>
              <a:rPr lang="fr-FR" dirty="0" smtClean="0">
                <a:solidFill>
                  <a:schemeClr val="accent2"/>
                </a:solidFill>
                <a:latin typeface="Calibri" pitchFamily="34" charset="0"/>
              </a:rPr>
              <a:t> land + </a:t>
            </a:r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fishing</a:t>
            </a:r>
            <a:r>
              <a:rPr lang="fr-FR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vessels</a:t>
            </a:r>
            <a:endParaRPr lang="fr-FR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2" name="ZoneTexte 57"/>
          <p:cNvSpPr txBox="1">
            <a:spLocks noChangeArrowheads="1"/>
          </p:cNvSpPr>
          <p:nvPr/>
        </p:nvSpPr>
        <p:spPr bwMode="auto">
          <a:xfrm>
            <a:off x="5486400" y="5181600"/>
            <a:ext cx="25058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Monitored</a:t>
            </a:r>
            <a:r>
              <a:rPr lang="fr-FR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since</a:t>
            </a:r>
            <a:r>
              <a:rPr lang="fr-FR" dirty="0" smtClean="0">
                <a:solidFill>
                  <a:schemeClr val="accent2"/>
                </a:solidFill>
                <a:latin typeface="Calibri" pitchFamily="34" charset="0"/>
              </a:rPr>
              <a:t> 2003</a:t>
            </a:r>
          </a:p>
          <a:p>
            <a:pPr algn="ctr"/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From</a:t>
            </a:r>
            <a:r>
              <a:rPr lang="fr-FR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fishing</a:t>
            </a:r>
            <a:r>
              <a:rPr lang="fr-FR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vessels</a:t>
            </a:r>
            <a:r>
              <a:rPr lang="fr-FR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accent2"/>
                </a:solidFill>
                <a:latin typeface="Calibri" pitchFamily="34" charset="0"/>
              </a:rPr>
              <a:t>only</a:t>
            </a:r>
            <a:endParaRPr lang="fr-FR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528135" y="116632"/>
            <a:ext cx="1971857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4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t="48974" b="4355"/>
          <a:stretch/>
        </p:blipFill>
        <p:spPr>
          <a:xfrm>
            <a:off x="1691680" y="908720"/>
            <a:ext cx="5976664" cy="39465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498" y="6501341"/>
            <a:ext cx="910850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Tixier, P., </a:t>
            </a:r>
            <a:r>
              <a:rPr lang="en-US" sz="105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N. </a:t>
            </a:r>
            <a:r>
              <a:rPr lang="en-US" sz="105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en-US" sz="105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G. Duhamel, C. </a:t>
            </a:r>
            <a:r>
              <a:rPr lang="en-US" sz="105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en-US" sz="105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05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2016. </a:t>
            </a:r>
            <a:r>
              <a:rPr lang="en-US" sz="105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Marine Mammal Sci.</a:t>
            </a:r>
            <a:endParaRPr lang="fr-FR" sz="105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Image 432" descr="Image5.psd"/>
          <p:cNvPicPr>
            <a:picLocks noChangeAspect="1"/>
          </p:cNvPicPr>
          <p:nvPr/>
        </p:nvPicPr>
        <p:blipFill>
          <a:blip r:embed="rId3">
            <a:lum bright="-4000" contrast="6000"/>
            <a:grayscl/>
          </a:blip>
          <a:srcRect/>
          <a:stretch>
            <a:fillRect/>
          </a:stretch>
        </p:blipFill>
        <p:spPr bwMode="auto">
          <a:xfrm>
            <a:off x="5024568" y="4978937"/>
            <a:ext cx="1897413" cy="1402391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07504" y="2348880"/>
            <a:ext cx="129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7F7F7F"/>
                </a:solidFill>
              </a:rPr>
              <a:t>2003 - 2015</a:t>
            </a:r>
            <a:endParaRPr lang="fr-FR" dirty="0">
              <a:solidFill>
                <a:srgbClr val="7F7F7F"/>
              </a:solidFill>
            </a:endParaRPr>
          </a:p>
        </p:txBody>
      </p:sp>
      <p:pic>
        <p:nvPicPr>
          <p:cNvPr id="9" name="Picture 5" descr="orca-family-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8339" y="5088527"/>
            <a:ext cx="1896056" cy="1176461"/>
          </a:xfrm>
          <a:prstGeom prst="rect">
            <a:avLst/>
          </a:prstGeom>
          <a:noFill/>
          <a:ln w="38100" cmpd="sng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640193" y="5554996"/>
            <a:ext cx="96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7F7F7F"/>
                </a:solidFill>
              </a:rPr>
              <a:t>746 sets</a:t>
            </a:r>
            <a:endParaRPr lang="fr-FR" dirty="0">
              <a:solidFill>
                <a:srgbClr val="7F7F7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040793" y="5554996"/>
            <a:ext cx="84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7F7F7F"/>
                </a:solidFill>
              </a:rPr>
              <a:t>82 sets</a:t>
            </a:r>
            <a:endParaRPr lang="fr-FR" dirty="0">
              <a:solidFill>
                <a:srgbClr val="7F7F7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3587" y="6255120"/>
            <a:ext cx="250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9 sets </a:t>
            </a:r>
            <a:r>
              <a:rPr lang="fr-FR" dirty="0" err="1" smtClean="0">
                <a:solidFill>
                  <a:schemeClr val="accent2"/>
                </a:solidFill>
              </a:rPr>
              <a:t>with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two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ecotypes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528135" y="116632"/>
            <a:ext cx="1971857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6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Figure_5_Tixier_et_al_type_D_kw_subm_June_2015.tif"/>
          <p:cNvPicPr>
            <a:picLocks noChangeAspect="1"/>
          </p:cNvPicPr>
          <p:nvPr/>
        </p:nvPicPr>
        <p:blipFill>
          <a:blip r:embed="rId2"/>
          <a:srcRect t="53333"/>
          <a:stretch>
            <a:fillRect/>
          </a:stretch>
        </p:blipFill>
        <p:spPr>
          <a:xfrm>
            <a:off x="209140" y="994976"/>
            <a:ext cx="4693272" cy="5325253"/>
          </a:xfrm>
          <a:prstGeom prst="rect">
            <a:avLst/>
          </a:prstGeom>
        </p:spPr>
      </p:pic>
      <p:pic>
        <p:nvPicPr>
          <p:cNvPr id="9" name="Picture 5" descr="orca-family-l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5610" y="1524000"/>
            <a:ext cx="2207240" cy="136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5498" y="6501341"/>
            <a:ext cx="910850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Tixier, P., </a:t>
            </a:r>
            <a:r>
              <a:rPr lang="en-US" sz="105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N. </a:t>
            </a:r>
            <a:r>
              <a:rPr lang="en-US" sz="105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Gasco</a:t>
            </a:r>
            <a:r>
              <a:rPr lang="en-US" sz="105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G. Duhamel, C. </a:t>
            </a:r>
            <a:r>
              <a:rPr lang="en-US" sz="1050" i="1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Guinet</a:t>
            </a:r>
            <a:r>
              <a:rPr lang="en-US" sz="105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05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2016</a:t>
            </a:r>
            <a:r>
              <a:rPr lang="en-US" sz="105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050" i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Marine Mammal Sci.</a:t>
            </a:r>
            <a:endParaRPr lang="fr-FR" sz="105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Image 432" descr="Image5.psd"/>
          <p:cNvPicPr>
            <a:picLocks noChangeAspect="1"/>
          </p:cNvPicPr>
          <p:nvPr/>
        </p:nvPicPr>
        <p:blipFill>
          <a:blip r:embed="rId4">
            <a:lum bright="-4000" contrast="6000"/>
            <a:grayscl/>
          </a:blip>
          <a:srcRect/>
          <a:stretch>
            <a:fillRect/>
          </a:stretch>
        </p:blipFill>
        <p:spPr bwMode="auto">
          <a:xfrm>
            <a:off x="6732240" y="3657606"/>
            <a:ext cx="210061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63" y="968364"/>
            <a:ext cx="3955267" cy="5148936"/>
          </a:xfrm>
          <a:prstGeom prst="rect">
            <a:avLst/>
          </a:prstGeom>
        </p:spPr>
      </p:pic>
      <p:pic>
        <p:nvPicPr>
          <p:cNvPr id="27" name="Picture 5" descr="orca-family-l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0863" y="1524000"/>
            <a:ext cx="162094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 432" descr="Image5.psd"/>
          <p:cNvPicPr>
            <a:picLocks noChangeAspect="1"/>
          </p:cNvPicPr>
          <p:nvPr/>
        </p:nvPicPr>
        <p:blipFill>
          <a:blip r:embed="rId4">
            <a:lum bright="-4000" contrast="6000"/>
            <a:grayscl/>
          </a:blip>
          <a:srcRect/>
          <a:stretch>
            <a:fillRect/>
          </a:stretch>
        </p:blipFill>
        <p:spPr bwMode="auto">
          <a:xfrm>
            <a:off x="1151607" y="4005069"/>
            <a:ext cx="1764215" cy="111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28135" y="116632"/>
            <a:ext cx="1971857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1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ZoneTexte 74"/>
          <p:cNvSpPr txBox="1">
            <a:spLocks noChangeArrowheads="1"/>
          </p:cNvSpPr>
          <p:nvPr/>
        </p:nvSpPr>
        <p:spPr bwMode="auto">
          <a:xfrm>
            <a:off x="2555776" y="1268760"/>
            <a:ext cx="4051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7F7F7F"/>
                </a:solidFill>
                <a:latin typeface="Calibri" pitchFamily="34" charset="0"/>
              </a:rPr>
              <a:t>Generalist</a:t>
            </a:r>
            <a:r>
              <a:rPr lang="fr-FR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fr-FR" dirty="0" err="1">
                <a:solidFill>
                  <a:srgbClr val="7F7F7F"/>
                </a:solidFill>
                <a:latin typeface="Calibri" pitchFamily="34" charset="0"/>
              </a:rPr>
              <a:t>feeding</a:t>
            </a:r>
            <a:r>
              <a:rPr lang="fr-FR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fr-FR" dirty="0" err="1">
                <a:solidFill>
                  <a:srgbClr val="7F7F7F"/>
                </a:solidFill>
                <a:latin typeface="Calibri" pitchFamily="34" charset="0"/>
              </a:rPr>
              <a:t>ecology</a:t>
            </a:r>
            <a:r>
              <a:rPr lang="fr-FR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fr-FR" sz="1200" i="1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fr-FR" sz="1200" i="1" dirty="0" err="1">
                <a:solidFill>
                  <a:srgbClr val="7F7F7F"/>
                </a:solidFill>
                <a:latin typeface="Calibri" pitchFamily="34" charset="0"/>
              </a:rPr>
              <a:t>Guinet</a:t>
            </a:r>
            <a:r>
              <a:rPr lang="fr-FR" sz="1200" i="1" dirty="0">
                <a:solidFill>
                  <a:srgbClr val="7F7F7F"/>
                </a:solidFill>
                <a:latin typeface="Calibri" pitchFamily="34" charset="0"/>
              </a:rPr>
              <a:t>, 1991, 1992)</a:t>
            </a:r>
          </a:p>
        </p:txBody>
      </p:sp>
      <p:pic>
        <p:nvPicPr>
          <p:cNvPr id="19466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3" y="2971807"/>
            <a:ext cx="771929" cy="42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5" name="Connecteur droit avec flèche 154"/>
          <p:cNvCxnSpPr/>
          <p:nvPr/>
        </p:nvCxnSpPr>
        <p:spPr bwMode="auto">
          <a:xfrm rot="5400000">
            <a:off x="3562357" y="4443420"/>
            <a:ext cx="622300" cy="301625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/>
          <p:cNvCxnSpPr/>
          <p:nvPr/>
        </p:nvCxnSpPr>
        <p:spPr bwMode="auto">
          <a:xfrm>
            <a:off x="4759326" y="4260858"/>
            <a:ext cx="682625" cy="620713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/>
          <p:nvPr/>
        </p:nvCxnSpPr>
        <p:spPr bwMode="auto">
          <a:xfrm>
            <a:off x="5210175" y="4206875"/>
            <a:ext cx="2409825" cy="6985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71" name="Image 62" descr="220px-Pleuragramma_antarcticum r.psd"/>
          <p:cNvPicPr>
            <a:picLocks noChangeAspect="1"/>
          </p:cNvPicPr>
          <p:nvPr/>
        </p:nvPicPr>
        <p:blipFill>
          <a:blip r:embed="rId3">
            <a:lum bright="16000"/>
          </a:blip>
          <a:srcRect/>
          <a:stretch>
            <a:fillRect/>
          </a:stretch>
        </p:blipFill>
        <p:spPr bwMode="auto">
          <a:xfrm>
            <a:off x="7266519" y="5309820"/>
            <a:ext cx="762000" cy="256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Image 64" descr="220px-Pleuragramma_antarcticum r.psd"/>
          <p:cNvPicPr>
            <a:picLocks noChangeAspect="1"/>
          </p:cNvPicPr>
          <p:nvPr/>
        </p:nvPicPr>
        <p:blipFill>
          <a:blip r:embed="rId3">
            <a:lum bright="16000"/>
          </a:blip>
          <a:srcRect/>
          <a:stretch>
            <a:fillRect/>
          </a:stretch>
        </p:blipFill>
        <p:spPr bwMode="auto">
          <a:xfrm>
            <a:off x="7620000" y="5477465"/>
            <a:ext cx="914400" cy="30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Image 65" descr="220px-Pleuragramma_antarcticum r.psd"/>
          <p:cNvPicPr>
            <a:picLocks noChangeAspect="1"/>
          </p:cNvPicPr>
          <p:nvPr/>
        </p:nvPicPr>
        <p:blipFill>
          <a:blip r:embed="rId3">
            <a:lum bright="16000"/>
          </a:blip>
          <a:srcRect/>
          <a:stretch>
            <a:fillRect/>
          </a:stretch>
        </p:blipFill>
        <p:spPr bwMode="auto">
          <a:xfrm>
            <a:off x="7848600" y="5285579"/>
            <a:ext cx="838200" cy="28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Image 67" descr="220px-Pleuragramma_antarcticum r.psd"/>
          <p:cNvPicPr>
            <a:picLocks noChangeAspect="1"/>
          </p:cNvPicPr>
          <p:nvPr/>
        </p:nvPicPr>
        <p:blipFill>
          <a:blip r:embed="rId3">
            <a:lum bright="16000"/>
          </a:blip>
          <a:srcRect/>
          <a:stretch>
            <a:fillRect/>
          </a:stretch>
        </p:blipFill>
        <p:spPr bwMode="auto">
          <a:xfrm>
            <a:off x="7467600" y="5054245"/>
            <a:ext cx="914400" cy="30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5" name="Image 68" descr="220px-Pleuragramma_antarcticum r.psd"/>
          <p:cNvPicPr>
            <a:picLocks noChangeAspect="1"/>
          </p:cNvPicPr>
          <p:nvPr/>
        </p:nvPicPr>
        <p:blipFill>
          <a:blip r:embed="rId3">
            <a:lum bright="16000"/>
          </a:blip>
          <a:srcRect/>
          <a:stretch>
            <a:fillRect/>
          </a:stretch>
        </p:blipFill>
        <p:spPr bwMode="auto">
          <a:xfrm>
            <a:off x="8229600" y="5437955"/>
            <a:ext cx="838200" cy="28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Image 69" descr="king-penguin.gif"/>
          <p:cNvPicPr>
            <a:picLocks noChangeAspect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5625666" y="5285588"/>
            <a:ext cx="1054086" cy="5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7" name="Image 70" descr="elephant.psd"/>
          <p:cNvPicPr>
            <a:picLocks noChangeAspect="1"/>
          </p:cNvPicPr>
          <p:nvPr/>
        </p:nvPicPr>
        <p:blipFill>
          <a:blip r:embed="rId5">
            <a:lum bright="8000" contrast="12000"/>
          </a:blip>
          <a:srcRect/>
          <a:stretch>
            <a:fillRect/>
          </a:stretch>
        </p:blipFill>
        <p:spPr bwMode="auto">
          <a:xfrm>
            <a:off x="2915816" y="4509123"/>
            <a:ext cx="2659348" cy="199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0" name="Image 151" descr="1180604460.psd"/>
          <p:cNvPicPr>
            <a:picLocks noChangeAspect="1"/>
          </p:cNvPicPr>
          <p:nvPr/>
        </p:nvPicPr>
        <p:blipFill>
          <a:blip r:embed="rId6">
            <a:lum bright="8000"/>
          </a:blip>
          <a:srcRect b="70490"/>
          <a:stretch>
            <a:fillRect/>
          </a:stretch>
        </p:blipFill>
        <p:spPr bwMode="auto">
          <a:xfrm>
            <a:off x="324890" y="5123195"/>
            <a:ext cx="2506386" cy="77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0" name="Connecteur droit avec flèche 159"/>
          <p:cNvCxnSpPr/>
          <p:nvPr/>
        </p:nvCxnSpPr>
        <p:spPr bwMode="auto">
          <a:xfrm rot="10800000" flipV="1">
            <a:off x="1708150" y="4125913"/>
            <a:ext cx="1873250" cy="755651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82" name="ZoneTexte 161"/>
          <p:cNvSpPr txBox="1">
            <a:spLocks noChangeArrowheads="1"/>
          </p:cNvSpPr>
          <p:nvPr/>
        </p:nvSpPr>
        <p:spPr bwMode="auto">
          <a:xfrm>
            <a:off x="762000" y="5930387"/>
            <a:ext cx="140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itchFamily="34" charset="0"/>
              </a:rPr>
              <a:t>Large </a:t>
            </a:r>
            <a:r>
              <a:rPr lang="fr-FR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itchFamily="34" charset="0"/>
              </a:rPr>
              <a:t>whales</a:t>
            </a:r>
            <a:endParaRPr lang="fr-FR" dirty="0">
              <a:solidFill>
                <a:schemeClr val="bg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19483" name="ZoneTexte 162"/>
          <p:cNvSpPr txBox="1">
            <a:spLocks noChangeArrowheads="1"/>
          </p:cNvSpPr>
          <p:nvPr/>
        </p:nvSpPr>
        <p:spPr bwMode="auto">
          <a:xfrm>
            <a:off x="3658678" y="5942053"/>
            <a:ext cx="11001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1">
                    <a:lumMod val="65000"/>
                    <a:lumOff val="35000"/>
                  </a:schemeClr>
                </a:solidFill>
                <a:latin typeface="Calibri" pitchFamily="34" charset="0"/>
              </a:rPr>
              <a:t>Pinnipeds</a:t>
            </a:r>
          </a:p>
        </p:txBody>
      </p:sp>
      <p:sp>
        <p:nvSpPr>
          <p:cNvPr id="19484" name="ZoneTexte 163"/>
          <p:cNvSpPr txBox="1">
            <a:spLocks noChangeArrowheads="1"/>
          </p:cNvSpPr>
          <p:nvPr/>
        </p:nvSpPr>
        <p:spPr bwMode="auto">
          <a:xfrm>
            <a:off x="6019801" y="5942053"/>
            <a:ext cx="1034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1">
                    <a:lumMod val="65000"/>
                    <a:lumOff val="35000"/>
                  </a:schemeClr>
                </a:solidFill>
                <a:latin typeface="Calibri" pitchFamily="34" charset="0"/>
              </a:rPr>
              <a:t>Penguins</a:t>
            </a:r>
          </a:p>
        </p:txBody>
      </p:sp>
      <p:sp>
        <p:nvSpPr>
          <p:cNvPr id="19485" name="ZoneTexte 164"/>
          <p:cNvSpPr txBox="1">
            <a:spLocks noChangeArrowheads="1"/>
          </p:cNvSpPr>
          <p:nvPr/>
        </p:nvSpPr>
        <p:spPr bwMode="auto">
          <a:xfrm>
            <a:off x="8207740" y="5930387"/>
            <a:ext cx="555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BFBFBF"/>
                </a:solidFill>
                <a:latin typeface="Calibri" pitchFamily="34" charset="0"/>
              </a:rPr>
              <a:t>Fish</a:t>
            </a:r>
          </a:p>
        </p:txBody>
      </p:sp>
      <p:pic>
        <p:nvPicPr>
          <p:cNvPr id="60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13" y="3149303"/>
            <a:ext cx="687987" cy="38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8345" y="3048003"/>
            <a:ext cx="822069" cy="4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5075" y="2997354"/>
            <a:ext cx="712295" cy="39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1952" y="3235889"/>
            <a:ext cx="666648" cy="37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0173" y="3218594"/>
            <a:ext cx="817628" cy="45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5064" y="2362203"/>
            <a:ext cx="859942" cy="47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2548701"/>
            <a:ext cx="760731" cy="42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5018" y="2304373"/>
            <a:ext cx="760731" cy="42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12" y="2456773"/>
            <a:ext cx="760731" cy="42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0301" y="2667001"/>
            <a:ext cx="640828" cy="35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13" y="2600174"/>
            <a:ext cx="687987" cy="38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1" y="2785157"/>
            <a:ext cx="609600" cy="33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Ellipse 72"/>
          <p:cNvSpPr/>
          <p:nvPr/>
        </p:nvSpPr>
        <p:spPr>
          <a:xfrm>
            <a:off x="2895600" y="1981207"/>
            <a:ext cx="3352800" cy="1856807"/>
          </a:xfrm>
          <a:prstGeom prst="ellipse">
            <a:avLst/>
          </a:prstGeom>
          <a:noFill/>
          <a:ln w="285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4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0414" y="2186077"/>
            <a:ext cx="760731" cy="42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Ellipse 43"/>
          <p:cNvSpPr/>
          <p:nvPr/>
        </p:nvSpPr>
        <p:spPr>
          <a:xfrm>
            <a:off x="3275063" y="2358141"/>
            <a:ext cx="838468" cy="624667"/>
          </a:xfrm>
          <a:prstGeom prst="ellipse">
            <a:avLst/>
          </a:prstGeom>
          <a:noFill/>
          <a:ln w="19050" cap="flat" cmpd="sng" algn="ctr">
            <a:solidFill>
              <a:srgbClr val="7F7F7F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4191000" y="2186077"/>
            <a:ext cx="838468" cy="624667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3275063" y="2971801"/>
            <a:ext cx="838468" cy="624667"/>
          </a:xfrm>
          <a:prstGeom prst="ellipse">
            <a:avLst/>
          </a:prstGeom>
          <a:noFill/>
          <a:ln w="19050" cap="flat" cmpd="sng" algn="ctr">
            <a:solidFill>
              <a:srgbClr val="7F7F7F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4476503" y="3048001"/>
            <a:ext cx="838468" cy="624667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5181332" y="2548701"/>
            <a:ext cx="838468" cy="624667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avec flèche 48"/>
          <p:cNvCxnSpPr/>
          <p:nvPr/>
        </p:nvCxnSpPr>
        <p:spPr bwMode="auto">
          <a:xfrm>
            <a:off x="6248407" y="3531933"/>
            <a:ext cx="1018119" cy="430467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65" descr="TRN_14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35629" y="3393508"/>
            <a:ext cx="1180765" cy="10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Ellipse 53"/>
          <p:cNvSpPr/>
          <p:nvPr/>
        </p:nvSpPr>
        <p:spPr>
          <a:xfrm>
            <a:off x="4113543" y="2057401"/>
            <a:ext cx="1984657" cy="1615931"/>
          </a:xfrm>
          <a:prstGeom prst="ellipse">
            <a:avLst/>
          </a:prstGeom>
          <a:solidFill>
            <a:schemeClr val="accent2"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r 85"/>
          <p:cNvGrpSpPr>
            <a:grpSpLocks/>
          </p:cNvGrpSpPr>
          <p:nvPr/>
        </p:nvGrpSpPr>
        <p:grpSpPr bwMode="auto">
          <a:xfrm>
            <a:off x="6371969" y="2727471"/>
            <a:ext cx="1789113" cy="901700"/>
            <a:chOff x="5867400" y="5495330"/>
            <a:chExt cx="2806858" cy="1362670"/>
          </a:xfrm>
        </p:grpSpPr>
        <p:sp>
          <p:nvSpPr>
            <p:cNvPr id="87" name="Freeform 58"/>
            <p:cNvSpPr>
              <a:spLocks/>
            </p:cNvSpPr>
            <p:nvPr/>
          </p:nvSpPr>
          <p:spPr bwMode="auto">
            <a:xfrm>
              <a:off x="8233429" y="5495330"/>
              <a:ext cx="440829" cy="1362670"/>
            </a:xfrm>
            <a:custGeom>
              <a:avLst/>
              <a:gdLst/>
              <a:ahLst/>
              <a:cxnLst>
                <a:cxn ang="0">
                  <a:pos x="1440" y="0"/>
                </a:cxn>
                <a:cxn ang="0">
                  <a:pos x="1248" y="624"/>
                </a:cxn>
                <a:cxn ang="0">
                  <a:pos x="0" y="624"/>
                </a:cxn>
              </a:cxnLst>
              <a:rect l="0" t="0" r="r" b="b"/>
              <a:pathLst>
                <a:path w="1488" h="728">
                  <a:moveTo>
                    <a:pt x="1440" y="0"/>
                  </a:moveTo>
                  <a:cubicBezTo>
                    <a:pt x="1464" y="260"/>
                    <a:pt x="1488" y="520"/>
                    <a:pt x="1248" y="624"/>
                  </a:cubicBezTo>
                  <a:cubicBezTo>
                    <a:pt x="1008" y="728"/>
                    <a:pt x="208" y="624"/>
                    <a:pt x="0" y="624"/>
                  </a:cubicBezTo>
                </a:path>
              </a:pathLst>
            </a:custGeom>
            <a:noFill/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pic>
          <p:nvPicPr>
            <p:cNvPr id="88" name="Picture 5" descr="orca-family-l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5867400" y="5613417"/>
              <a:ext cx="1697497" cy="94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73" descr="petite De transp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7C7C7C"/>
                </a:clrFrom>
                <a:clrTo>
                  <a:srgbClr val="7C7C7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7631805">
              <a:off x="8032729" y="6080611"/>
              <a:ext cx="820858" cy="189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0" name="Connecteur droit avec flèche 89"/>
            <p:cNvCxnSpPr/>
            <p:nvPr/>
          </p:nvCxnSpPr>
          <p:spPr>
            <a:xfrm rot="10800000">
              <a:off x="7695468" y="6095097"/>
              <a:ext cx="537960" cy="2400"/>
            </a:xfrm>
            <a:prstGeom prst="straightConnector1">
              <a:avLst/>
            </a:prstGeom>
            <a:ln>
              <a:solidFill>
                <a:srgbClr val="7F7F7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Picture 5" descr="orca-family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484784"/>
            <a:ext cx="1800200" cy="100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ZoneTexte 65"/>
          <p:cNvSpPr txBox="1">
            <a:spLocks noChangeArrowheads="1"/>
          </p:cNvSpPr>
          <p:nvPr/>
        </p:nvSpPr>
        <p:spPr bwMode="auto">
          <a:xfrm>
            <a:off x="128096" y="1029180"/>
            <a:ext cx="1943479" cy="442674"/>
          </a:xfrm>
          <a:prstGeom prst="round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Crozet type</a:t>
            </a:r>
            <a:endParaRPr lang="fr-FR" sz="2000" dirty="0">
              <a:solidFill>
                <a:schemeClr val="bg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528135" y="116632"/>
            <a:ext cx="1971857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36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20"/>
          <p:cNvGrpSpPr/>
          <p:nvPr/>
        </p:nvGrpSpPr>
        <p:grpSpPr>
          <a:xfrm>
            <a:off x="152400" y="2057400"/>
            <a:ext cx="6705600" cy="4724400"/>
            <a:chOff x="1219200" y="3372788"/>
            <a:chExt cx="6629400" cy="3485213"/>
          </a:xfrm>
        </p:grpSpPr>
        <p:sp>
          <p:nvSpPr>
            <p:cNvPr id="20" name="Rectangle 19"/>
            <p:cNvSpPr/>
            <p:nvPr/>
          </p:nvSpPr>
          <p:spPr>
            <a:xfrm>
              <a:off x="1219200" y="3372788"/>
              <a:ext cx="6629400" cy="34852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264" y="3429000"/>
              <a:ext cx="6114654" cy="3163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Rectangle 49"/>
            <p:cNvSpPr/>
            <p:nvPr/>
          </p:nvSpPr>
          <p:spPr>
            <a:xfrm>
              <a:off x="2944660" y="6474023"/>
              <a:ext cx="3133595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Groups of killer </a:t>
              </a:r>
              <a:r>
                <a:rPr lang="fr-FR" sz="1400" b="1" dirty="0" err="1" smtClean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whales</a:t>
              </a:r>
              <a:endParaRPr lang="fr-FR" sz="1400" b="1" dirty="0">
                <a:solidFill>
                  <a:schemeClr val="bg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 rot="16200000">
              <a:off x="219151" y="4879903"/>
              <a:ext cx="2520281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 err="1" smtClean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Probability</a:t>
              </a:r>
              <a:r>
                <a:rPr lang="fr-FR" sz="1600" b="1" dirty="0" smtClean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 of interaction</a:t>
              </a:r>
              <a:endParaRPr lang="fr-FR" sz="1600" b="1" dirty="0">
                <a:solidFill>
                  <a:schemeClr val="bg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2" name="ZoneTexte 52"/>
          <p:cNvSpPr txBox="1">
            <a:spLocks noChangeArrowheads="1"/>
          </p:cNvSpPr>
          <p:nvPr/>
        </p:nvSpPr>
        <p:spPr bwMode="auto">
          <a:xfrm>
            <a:off x="3048000" y="1219200"/>
            <a:ext cx="525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Differences</a:t>
            </a:r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 in the </a:t>
            </a:r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level</a:t>
            </a:r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 of interactions </a:t>
            </a:r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between</a:t>
            </a:r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 killer </a:t>
            </a:r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whale</a:t>
            </a:r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 groups</a:t>
            </a:r>
            <a:endParaRPr lang="fr-FR" dirty="0">
              <a:solidFill>
                <a:schemeClr val="bg2"/>
              </a:solidFill>
              <a:latin typeface="Calibri" pitchFamily="34" charset="0"/>
            </a:endParaRPr>
          </a:p>
        </p:txBody>
      </p:sp>
      <p:grpSp>
        <p:nvGrpSpPr>
          <p:cNvPr id="3" name="Grouper 18"/>
          <p:cNvGrpSpPr/>
          <p:nvPr/>
        </p:nvGrpSpPr>
        <p:grpSpPr>
          <a:xfrm>
            <a:off x="838200" y="2590798"/>
            <a:ext cx="5638800" cy="3408680"/>
            <a:chOff x="1828800" y="2514600"/>
            <a:chExt cx="5638800" cy="3408680"/>
          </a:xfrm>
        </p:grpSpPr>
        <p:sp>
          <p:nvSpPr>
            <p:cNvPr id="23" name="ZoneTexte 52"/>
            <p:cNvSpPr txBox="1">
              <a:spLocks noChangeArrowheads="1"/>
            </p:cNvSpPr>
            <p:nvPr/>
          </p:nvSpPr>
          <p:spPr bwMode="auto">
            <a:xfrm>
              <a:off x="4419600" y="2590800"/>
              <a:ext cx="3048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2"/>
                  </a:solidFill>
                  <a:latin typeface="Calibri" pitchFamily="34" charset="0"/>
                </a:rPr>
                <a:t>High interaction: group C018</a:t>
              </a:r>
              <a:endParaRPr lang="fr-FR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28800" y="2514600"/>
              <a:ext cx="367432" cy="3408680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4" name="Grouper 20"/>
          <p:cNvGrpSpPr/>
          <p:nvPr/>
        </p:nvGrpSpPr>
        <p:grpSpPr>
          <a:xfrm>
            <a:off x="2514600" y="3124198"/>
            <a:ext cx="3962400" cy="2875280"/>
            <a:chOff x="3505200" y="3048000"/>
            <a:chExt cx="3962400" cy="2875280"/>
          </a:xfrm>
        </p:grpSpPr>
        <p:sp>
          <p:nvSpPr>
            <p:cNvPr id="24" name="ZoneTexte 52"/>
            <p:cNvSpPr txBox="1">
              <a:spLocks noChangeArrowheads="1"/>
            </p:cNvSpPr>
            <p:nvPr/>
          </p:nvSpPr>
          <p:spPr bwMode="auto">
            <a:xfrm>
              <a:off x="3962400" y="3048000"/>
              <a:ext cx="3505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2"/>
                  </a:solidFill>
                  <a:latin typeface="Calibri" pitchFamily="34" charset="0"/>
                </a:rPr>
                <a:t>Medium interaction: group C002</a:t>
              </a:r>
              <a:endParaRPr lang="fr-FR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505200" y="4114800"/>
              <a:ext cx="367432" cy="1808480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pic>
        <p:nvPicPr>
          <p:cNvPr id="62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1676400"/>
            <a:ext cx="1366837" cy="9683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3" name="ZoneTexte 62"/>
          <p:cNvSpPr txBox="1"/>
          <p:nvPr/>
        </p:nvSpPr>
        <p:spPr>
          <a:xfrm>
            <a:off x="6769837" y="4191000"/>
            <a:ext cx="237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accent2"/>
                </a:solidFill>
              </a:rPr>
              <a:t>Highly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experienced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whales</a:t>
            </a: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30" name="Picture 5" descr="orca-family-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1143000"/>
            <a:ext cx="2462480" cy="136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ZoneTexte 95"/>
          <p:cNvSpPr txBox="1">
            <a:spLocks noChangeArrowheads="1"/>
          </p:cNvSpPr>
          <p:nvPr/>
        </p:nvSpPr>
        <p:spPr bwMode="auto">
          <a:xfrm>
            <a:off x="-724420" y="2083944"/>
            <a:ext cx="1847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fr-FR" sz="2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3" name="ZoneTexte 65"/>
          <p:cNvSpPr txBox="1">
            <a:spLocks noChangeArrowheads="1"/>
          </p:cNvSpPr>
          <p:nvPr/>
        </p:nvSpPr>
        <p:spPr bwMode="auto">
          <a:xfrm>
            <a:off x="128096" y="1029180"/>
            <a:ext cx="1943479" cy="442674"/>
          </a:xfrm>
          <a:prstGeom prst="round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</a:rPr>
              <a:t>Crozet type</a:t>
            </a:r>
            <a:endParaRPr lang="fr-FR" sz="2000" dirty="0">
              <a:solidFill>
                <a:schemeClr val="bg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528135" y="116632"/>
            <a:ext cx="1971857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7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619250" y="2588194"/>
            <a:ext cx="2160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Group </a:t>
            </a:r>
            <a:r>
              <a:rPr lang="fr-FR" b="1" dirty="0" smtClean="0">
                <a:solidFill>
                  <a:schemeClr val="bg2"/>
                </a:solidFill>
                <a:latin typeface="Calibri" pitchFamily="34" charset="0"/>
              </a:rPr>
              <a:t>C018</a:t>
            </a:r>
            <a:endParaRPr lang="fr-FR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609600" y="3524819"/>
            <a:ext cx="3216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bg2"/>
                </a:solidFill>
                <a:latin typeface="+mn-lt"/>
                <a:sym typeface="Monotype Sorts" pitchFamily="-108" charset="2"/>
              </a:rPr>
              <a:t>&gt;</a:t>
            </a:r>
            <a:r>
              <a:rPr lang="fr-FR" dirty="0">
                <a:solidFill>
                  <a:schemeClr val="bg2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+mn-lt"/>
              </a:rPr>
              <a:t>Interacts</a:t>
            </a:r>
            <a:r>
              <a:rPr lang="fr-FR" dirty="0" smtClean="0">
                <a:solidFill>
                  <a:schemeClr val="bg2"/>
                </a:solidFill>
                <a:latin typeface="+mn-lt"/>
              </a:rPr>
              <a:t> on all </a:t>
            </a:r>
            <a:r>
              <a:rPr lang="fr-FR" dirty="0" err="1" smtClean="0">
                <a:solidFill>
                  <a:schemeClr val="bg2"/>
                </a:solidFill>
                <a:latin typeface="+mn-lt"/>
              </a:rPr>
              <a:t>fishing</a:t>
            </a:r>
            <a:r>
              <a:rPr lang="fr-FR" dirty="0" smtClean="0">
                <a:solidFill>
                  <a:schemeClr val="bg2"/>
                </a:solidFill>
                <a:latin typeface="+mn-lt"/>
              </a:rPr>
              <a:t> grounds</a:t>
            </a:r>
            <a:endParaRPr lang="fr-FR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1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516756"/>
            <a:ext cx="1366837" cy="9683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ZoneTexte 45"/>
          <p:cNvSpPr txBox="1">
            <a:spLocks noChangeArrowheads="1"/>
          </p:cNvSpPr>
          <p:nvPr/>
        </p:nvSpPr>
        <p:spPr bwMode="auto">
          <a:xfrm>
            <a:off x="1619250" y="2932681"/>
            <a:ext cx="1608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>
                <a:solidFill>
                  <a:schemeClr val="bg2"/>
                </a:solidFill>
                <a:latin typeface="Calibri" pitchFamily="34" charset="0"/>
              </a:rPr>
              <a:t>Interaction rate = 0.34</a:t>
            </a:r>
          </a:p>
        </p:txBody>
      </p:sp>
      <p:pic>
        <p:nvPicPr>
          <p:cNvPr id="25" name="Image 64" descr="toutes cartes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522" r="73334" b="76038"/>
          <a:stretch>
            <a:fillRect/>
          </a:stretch>
        </p:blipFill>
        <p:spPr bwMode="auto">
          <a:xfrm>
            <a:off x="4149814" y="2322630"/>
            <a:ext cx="3637839" cy="221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64" descr="toutes cartes(1).jpg"/>
          <p:cNvPicPr>
            <a:picLocks noChangeAspect="1"/>
          </p:cNvPicPr>
          <p:nvPr/>
        </p:nvPicPr>
        <p:blipFill>
          <a:blip r:embed="rId4"/>
          <a:srcRect l="96680" t="41776" r="2621" b="37453"/>
          <a:stretch>
            <a:fillRect/>
          </a:stretch>
        </p:blipFill>
        <p:spPr bwMode="auto">
          <a:xfrm>
            <a:off x="8240712" y="3437506"/>
            <a:ext cx="152400" cy="156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58"/>
          <p:cNvSpPr txBox="1">
            <a:spLocks noChangeArrowheads="1"/>
          </p:cNvSpPr>
          <p:nvPr/>
        </p:nvSpPr>
        <p:spPr bwMode="auto">
          <a:xfrm>
            <a:off x="8393112" y="3285106"/>
            <a:ext cx="522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200" dirty="0" smtClean="0">
                <a:solidFill>
                  <a:srgbClr val="000000"/>
                </a:solidFill>
              </a:rPr>
              <a:t>&gt; 0.5</a:t>
            </a:r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28" name="Text Box 58"/>
          <p:cNvSpPr txBox="1">
            <a:spLocks noChangeArrowheads="1"/>
          </p:cNvSpPr>
          <p:nvPr/>
        </p:nvSpPr>
        <p:spPr bwMode="auto">
          <a:xfrm>
            <a:off x="8393112" y="4809106"/>
            <a:ext cx="522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</a:rPr>
              <a:t>0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10000" y="1752600"/>
            <a:ext cx="1520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2"/>
                </a:solidFill>
                <a:latin typeface="Calibri" pitchFamily="34" charset="0"/>
              </a:rPr>
              <a:t>Group </a:t>
            </a:r>
            <a:r>
              <a:rPr lang="fr-FR" dirty="0" err="1" smtClean="0">
                <a:solidFill>
                  <a:schemeClr val="bg2"/>
                </a:solidFill>
                <a:latin typeface="Calibri" pitchFamily="34" charset="0"/>
              </a:rPr>
              <a:t>specific</a:t>
            </a:r>
            <a:endParaRPr lang="fr-FR" dirty="0" smtClean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00400" y="1143000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C0504D"/>
                </a:solidFill>
              </a:rPr>
              <a:t>Distribution of interactions</a:t>
            </a:r>
            <a:endParaRPr lang="fr-FR" b="1" dirty="0">
              <a:solidFill>
                <a:srgbClr val="C0504D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83568" y="116632"/>
            <a:ext cx="1752600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Study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Areas</a:t>
            </a:r>
            <a:endParaRPr lang="fr-FR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28135" y="116632"/>
            <a:ext cx="1971857" cy="783193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killer </a:t>
            </a:r>
            <a:r>
              <a:rPr lang="fr-FR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2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572000" y="116632"/>
            <a:ext cx="1944216" cy="646986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Depredating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sperm</a:t>
            </a: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whales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588224" y="116632"/>
            <a:ext cx="1328721" cy="374571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Conclusion</a:t>
            </a:r>
            <a:endParaRPr lang="fr-FR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0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7788</TotalTime>
  <Words>1585</Words>
  <Application>Microsoft Macintosh PowerPoint</Application>
  <PresentationFormat>Présentation à l'écran (4:3)</PresentationFormat>
  <Paragraphs>304</Paragraphs>
  <Slides>23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5" baseType="lpstr">
      <vt:lpstr>1_Thème Office</vt:lpstr>
      <vt:lpstr>Graphique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 Tixier</dc:creator>
  <cp:lastModifiedBy>Paul Tixier</cp:lastModifiedBy>
  <cp:revision>64</cp:revision>
  <dcterms:created xsi:type="dcterms:W3CDTF">2015-08-06T07:00:00Z</dcterms:created>
  <dcterms:modified xsi:type="dcterms:W3CDTF">2016-03-15T22:13:27Z</dcterms:modified>
</cp:coreProperties>
</file>