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09" r:id="rId2"/>
  </p:sldMasterIdLst>
  <p:notesMasterIdLst>
    <p:notesMasterId r:id="rId19"/>
  </p:notesMasterIdLst>
  <p:sldIdLst>
    <p:sldId id="371" r:id="rId3"/>
    <p:sldId id="339" r:id="rId4"/>
    <p:sldId id="372" r:id="rId5"/>
    <p:sldId id="342" r:id="rId6"/>
    <p:sldId id="355" r:id="rId7"/>
    <p:sldId id="350" r:id="rId8"/>
    <p:sldId id="357" r:id="rId9"/>
    <p:sldId id="358" r:id="rId10"/>
    <p:sldId id="368" r:id="rId11"/>
    <p:sldId id="330" r:id="rId12"/>
    <p:sldId id="361" r:id="rId13"/>
    <p:sldId id="362" r:id="rId14"/>
    <p:sldId id="369" r:id="rId15"/>
    <p:sldId id="370" r:id="rId16"/>
    <p:sldId id="341" r:id="rId17"/>
    <p:sldId id="365" r:id="rId18"/>
  </p:sldIdLst>
  <p:sldSz cx="9144000" cy="6858000" type="screen4x3"/>
  <p:notesSz cx="6858000" cy="9144000"/>
  <p:defaultTextStyle>
    <a:defPPr>
      <a:defRPr lang="en-US"/>
    </a:defPPr>
    <a:lvl1pPr algn="l" rtl="0" fontAlgn="base">
      <a:spcBef>
        <a:spcPct val="0"/>
      </a:spcBef>
      <a:spcAft>
        <a:spcPct val="0"/>
      </a:spcAft>
      <a:defRPr kern="1200">
        <a:solidFill>
          <a:schemeClr val="bg1"/>
        </a:solidFill>
        <a:latin typeface="Arial" pitchFamily="34" charset="0"/>
        <a:ea typeface="+mn-ea"/>
        <a:cs typeface="+mn-cs"/>
      </a:defRPr>
    </a:lvl1pPr>
    <a:lvl2pPr marL="457200" algn="l" rtl="0" fontAlgn="base">
      <a:spcBef>
        <a:spcPct val="0"/>
      </a:spcBef>
      <a:spcAft>
        <a:spcPct val="0"/>
      </a:spcAft>
      <a:defRPr kern="1200">
        <a:solidFill>
          <a:schemeClr val="bg1"/>
        </a:solidFill>
        <a:latin typeface="Arial" pitchFamily="34" charset="0"/>
        <a:ea typeface="+mn-ea"/>
        <a:cs typeface="+mn-cs"/>
      </a:defRPr>
    </a:lvl2pPr>
    <a:lvl3pPr marL="914400" algn="l" rtl="0" fontAlgn="base">
      <a:spcBef>
        <a:spcPct val="0"/>
      </a:spcBef>
      <a:spcAft>
        <a:spcPct val="0"/>
      </a:spcAft>
      <a:defRPr kern="1200">
        <a:solidFill>
          <a:schemeClr val="bg1"/>
        </a:solidFill>
        <a:latin typeface="Arial" pitchFamily="34" charset="0"/>
        <a:ea typeface="+mn-ea"/>
        <a:cs typeface="+mn-cs"/>
      </a:defRPr>
    </a:lvl3pPr>
    <a:lvl4pPr marL="1371600" algn="l" rtl="0" fontAlgn="base">
      <a:spcBef>
        <a:spcPct val="0"/>
      </a:spcBef>
      <a:spcAft>
        <a:spcPct val="0"/>
      </a:spcAft>
      <a:defRPr kern="1200">
        <a:solidFill>
          <a:schemeClr val="bg1"/>
        </a:solidFill>
        <a:latin typeface="Arial" pitchFamily="34" charset="0"/>
        <a:ea typeface="+mn-ea"/>
        <a:cs typeface="+mn-cs"/>
      </a:defRPr>
    </a:lvl4pPr>
    <a:lvl5pPr marL="1828800" algn="l" rtl="0" fontAlgn="base">
      <a:spcBef>
        <a:spcPct val="0"/>
      </a:spcBef>
      <a:spcAft>
        <a:spcPct val="0"/>
      </a:spcAft>
      <a:defRPr kern="1200">
        <a:solidFill>
          <a:schemeClr val="bg1"/>
        </a:solidFill>
        <a:latin typeface="Arial" pitchFamily="34" charset="0"/>
        <a:ea typeface="+mn-ea"/>
        <a:cs typeface="+mn-cs"/>
      </a:defRPr>
    </a:lvl5pPr>
    <a:lvl6pPr marL="2286000" algn="l" defTabSz="914400" rtl="0" eaLnBrk="1" latinLnBrk="0" hangingPunct="1">
      <a:defRPr kern="1200">
        <a:solidFill>
          <a:schemeClr val="bg1"/>
        </a:solidFill>
        <a:latin typeface="Arial" pitchFamily="34" charset="0"/>
        <a:ea typeface="+mn-ea"/>
        <a:cs typeface="+mn-cs"/>
      </a:defRPr>
    </a:lvl6pPr>
    <a:lvl7pPr marL="2743200" algn="l" defTabSz="914400" rtl="0" eaLnBrk="1" latinLnBrk="0" hangingPunct="1">
      <a:defRPr kern="1200">
        <a:solidFill>
          <a:schemeClr val="bg1"/>
        </a:solidFill>
        <a:latin typeface="Arial" pitchFamily="34" charset="0"/>
        <a:ea typeface="+mn-ea"/>
        <a:cs typeface="+mn-cs"/>
      </a:defRPr>
    </a:lvl7pPr>
    <a:lvl8pPr marL="3200400" algn="l" defTabSz="914400" rtl="0" eaLnBrk="1" latinLnBrk="0" hangingPunct="1">
      <a:defRPr kern="1200">
        <a:solidFill>
          <a:schemeClr val="bg1"/>
        </a:solidFill>
        <a:latin typeface="Arial" pitchFamily="34" charset="0"/>
        <a:ea typeface="+mn-ea"/>
        <a:cs typeface="+mn-cs"/>
      </a:defRPr>
    </a:lvl8pPr>
    <a:lvl9pPr marL="3657600" algn="l" defTabSz="914400" rtl="0" eaLnBrk="1" latinLnBrk="0" hangingPunct="1">
      <a:defRPr kern="1200">
        <a:solidFill>
          <a:schemeClr val="bg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E0E3"/>
    <a:srgbClr val="336699"/>
    <a:srgbClr val="FFFF99"/>
    <a:srgbClr val="6699FF"/>
    <a:srgbClr val="FF0000"/>
    <a:srgbClr val="FFFF66"/>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676" autoAdjust="0"/>
    <p:restoredTop sz="81202" autoAdjust="0"/>
  </p:normalViewPr>
  <p:slideViewPr>
    <p:cSldViewPr>
      <p:cViewPr>
        <p:scale>
          <a:sx n="56" d="100"/>
          <a:sy n="56" d="100"/>
        </p:scale>
        <p:origin x="-1356" y="68"/>
      </p:cViewPr>
      <p:guideLst>
        <p:guide orient="horz" pos="2160"/>
        <p:guide pos="2880"/>
      </p:guideLst>
    </p:cSldViewPr>
  </p:slideViewPr>
  <p:notesTextViewPr>
    <p:cViewPr>
      <p:scale>
        <a:sx n="100" d="100"/>
        <a:sy n="100" d="100"/>
      </p:scale>
      <p:origin x="0" y="0"/>
    </p:cViewPr>
  </p:notesTextViewPr>
  <p:sorterViewPr>
    <p:cViewPr>
      <p:scale>
        <a:sx n="46" d="100"/>
        <a:sy n="4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solidFill>
                  <a:schemeClr val="tx1"/>
                </a:solidFill>
                <a:latin typeface="Arial" charset="0"/>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solidFill>
                  <a:schemeClr val="tx1"/>
                </a:solidFill>
                <a:latin typeface="Arial" charset="0"/>
              </a:defRPr>
            </a:lvl1pPr>
          </a:lstStyle>
          <a:p>
            <a:pPr>
              <a:defRPr/>
            </a:pPr>
            <a:endParaRPr lang="en-US"/>
          </a:p>
        </p:txBody>
      </p:sp>
      <p:sp>
        <p:nvSpPr>
          <p:cNvPr id="655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solidFill>
                  <a:schemeClr val="tx1"/>
                </a:solidFill>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solidFill>
                  <a:schemeClr val="tx1"/>
                </a:solidFill>
                <a:latin typeface="Arial" charset="0"/>
              </a:defRPr>
            </a:lvl1pPr>
          </a:lstStyle>
          <a:p>
            <a:pPr>
              <a:defRPr/>
            </a:pPr>
            <a:fld id="{80FC89B8-0829-40D1-BD73-C90A7E5AE3F9}" type="slidenum">
              <a:rPr lang="en-US"/>
              <a:pPr>
                <a:defRPr/>
              </a:pPr>
              <a:t>‹#›</a:t>
            </a:fld>
            <a:endParaRPr lang="en-US"/>
          </a:p>
        </p:txBody>
      </p:sp>
    </p:spTree>
    <p:extLst>
      <p:ext uri="{BB962C8B-B14F-4D97-AF65-F5344CB8AC3E}">
        <p14:creationId xmlns:p14="http://schemas.microsoft.com/office/powerpoint/2010/main" val="8774724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2D176C-5925-4D97-9E53-7BC558FB7238}" type="slidenum">
              <a:rPr lang="en-US" smtClean="0"/>
              <a:t>1</a:t>
            </a:fld>
            <a:endParaRPr lang="en-US"/>
          </a:p>
        </p:txBody>
      </p:sp>
    </p:spTree>
    <p:extLst>
      <p:ext uri="{BB962C8B-B14F-4D97-AF65-F5344CB8AC3E}">
        <p14:creationId xmlns:p14="http://schemas.microsoft.com/office/powerpoint/2010/main" val="649805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D39618-A164-ED41-83DC-0599F5EE2E97}"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990388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0FC89B8-0829-40D1-BD73-C90A7E5AE3F9}" type="slidenum">
              <a:rPr lang="en-US" smtClean="0"/>
              <a:pPr>
                <a:defRPr/>
              </a:pPr>
              <a:t>12</a:t>
            </a:fld>
            <a:endParaRPr lang="en-US"/>
          </a:p>
        </p:txBody>
      </p:sp>
    </p:spTree>
    <p:extLst>
      <p:ext uri="{BB962C8B-B14F-4D97-AF65-F5344CB8AC3E}">
        <p14:creationId xmlns:p14="http://schemas.microsoft.com/office/powerpoint/2010/main" val="2664654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0FC89B8-0829-40D1-BD73-C90A7E5AE3F9}" type="slidenum">
              <a:rPr lang="en-US" smtClean="0"/>
              <a:pPr>
                <a:defRPr/>
              </a:pPr>
              <a:t>13</a:t>
            </a:fld>
            <a:endParaRPr lang="en-US"/>
          </a:p>
        </p:txBody>
      </p:sp>
    </p:spTree>
    <p:extLst>
      <p:ext uri="{BB962C8B-B14F-4D97-AF65-F5344CB8AC3E}">
        <p14:creationId xmlns:p14="http://schemas.microsoft.com/office/powerpoint/2010/main" val="991513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0FC89B8-0829-40D1-BD73-C90A7E5AE3F9}" type="slidenum">
              <a:rPr lang="en-US" smtClean="0"/>
              <a:pPr>
                <a:defRPr/>
              </a:pPr>
              <a:t>14</a:t>
            </a:fld>
            <a:endParaRPr lang="en-US"/>
          </a:p>
        </p:txBody>
      </p:sp>
    </p:spTree>
    <p:extLst>
      <p:ext uri="{BB962C8B-B14F-4D97-AF65-F5344CB8AC3E}">
        <p14:creationId xmlns:p14="http://schemas.microsoft.com/office/powerpoint/2010/main" val="991513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In conclusion, the creation of novel concentrations often results in the spread of novel, foraging behaviors. The learning mechanisms influence the rate and geographic spread of behavior. i.e. change management, or use deterrents early on.</a:t>
            </a:r>
          </a:p>
          <a:p>
            <a:endParaRPr lang="en-US" sz="1200" kern="1200" dirty="0" smtClean="0">
              <a:solidFill>
                <a:schemeClr val="tx1"/>
              </a:solidFill>
              <a:effectLst/>
              <a:latin typeface="Arial" charset="0"/>
              <a:ea typeface="+mn-ea"/>
              <a:cs typeface="+mn-cs"/>
            </a:endParaRPr>
          </a:p>
          <a:p>
            <a:endParaRPr lang="en-US" sz="1200" kern="1200" dirty="0" smtClean="0">
              <a:solidFill>
                <a:schemeClr val="tx1"/>
              </a:solidFill>
              <a:effectLst/>
              <a:latin typeface="Arial" charset="0"/>
              <a:ea typeface="+mn-ea"/>
              <a:cs typeface="+mn-cs"/>
            </a:endParaRPr>
          </a:p>
          <a:p>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In conclusion, the creation of novel concentrations often results in the spread of novel, foraging behaviors. The learning mechanisms influence the rate and geographic spread of behavior. i.e. change management, or use deterrents early on.</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In conclusion, the creation of novel concentrations often results in the spread of novel, foraging behaviors. The learning mechanisms influence the rate and geographic spread of behavior. i.e. change management, or use deterrents early on.</a:t>
            </a:r>
          </a:p>
          <a:p>
            <a:endParaRPr lang="en-US" sz="1200" kern="1200" dirty="0" smtClean="0">
              <a:solidFill>
                <a:schemeClr val="tx1"/>
              </a:solidFill>
              <a:effectLst/>
              <a:latin typeface="Arial" charset="0"/>
              <a:ea typeface="+mn-ea"/>
              <a:cs typeface="+mn-cs"/>
            </a:endParaRPr>
          </a:p>
          <a:p>
            <a:endParaRPr lang="en-US" sz="1200" kern="1200" dirty="0" smtClean="0">
              <a:solidFill>
                <a:schemeClr val="tx1"/>
              </a:solidFill>
              <a:effectLst/>
              <a:latin typeface="Arial" charset="0"/>
              <a:ea typeface="+mn-ea"/>
              <a:cs typeface="+mn-cs"/>
            </a:endParaRPr>
          </a:p>
          <a:p>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80FC89B8-0829-40D1-BD73-C90A7E5AE3F9}" type="slidenum">
              <a:rPr lang="en-US" smtClean="0"/>
              <a:pPr>
                <a:defRPr/>
              </a:pPr>
              <a:t>15</a:t>
            </a:fld>
            <a:endParaRPr lang="en-US"/>
          </a:p>
        </p:txBody>
      </p:sp>
    </p:spTree>
    <p:extLst>
      <p:ext uri="{BB962C8B-B14F-4D97-AF65-F5344CB8AC3E}">
        <p14:creationId xmlns:p14="http://schemas.microsoft.com/office/powerpoint/2010/main" val="61310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0FC89B8-0829-40D1-BD73-C90A7E5AE3F9}" type="slidenum">
              <a:rPr lang="en-US" smtClean="0"/>
              <a:pPr>
                <a:defRPr/>
              </a:pPr>
              <a:t>16</a:t>
            </a:fld>
            <a:endParaRPr lang="en-US"/>
          </a:p>
        </p:txBody>
      </p:sp>
    </p:spTree>
    <p:extLst>
      <p:ext uri="{BB962C8B-B14F-4D97-AF65-F5344CB8AC3E}">
        <p14:creationId xmlns:p14="http://schemas.microsoft.com/office/powerpoint/2010/main" val="37043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Slide 3. Quick description of SW depredation in the Gulf of Alaska.</a:t>
            </a:r>
          </a:p>
          <a:p>
            <a:r>
              <a:rPr lang="en-US" sz="1200" kern="1200" dirty="0" smtClean="0">
                <a:solidFill>
                  <a:schemeClr val="tx1"/>
                </a:solidFill>
                <a:effectLst/>
                <a:latin typeface="Arial" charset="0"/>
                <a:ea typeface="+mn-ea"/>
                <a:cs typeface="+mn-cs"/>
              </a:rPr>
              <a:t>-observations of depredation go back to late 1970s, but by 1995/1996, coincident with a management change, observations of the behavior became much more widespread.</a:t>
            </a:r>
          </a:p>
          <a:p>
            <a:r>
              <a:rPr lang="en-US" sz="1200" kern="1200" dirty="0" smtClean="0">
                <a:solidFill>
                  <a:schemeClr val="tx1"/>
                </a:solidFill>
                <a:effectLst/>
                <a:latin typeface="Arial" charset="0"/>
                <a:ea typeface="+mn-ea"/>
                <a:cs typeface="+mn-cs"/>
              </a:rPr>
              <a:t>-the spread of depredation, especially the rate is which seemed to spread through the entire region led to the following question; did the novel behavior spread via social or individual transmission</a:t>
            </a:r>
          </a:p>
          <a:p>
            <a:r>
              <a:rPr lang="en-US" sz="1200" kern="1200" dirty="0" smtClean="0">
                <a:solidFill>
                  <a:schemeClr val="tx1"/>
                </a:solidFill>
                <a:effectLst/>
                <a:latin typeface="Arial" charset="0"/>
                <a:ea typeface="+mn-ea"/>
                <a:cs typeface="+mn-cs"/>
              </a:rPr>
              <a:t>-to address this we applied two theoretical models of cultural/social transmission from the human/animal literature; DCA and Wave of advance</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Slide 4.</a:t>
            </a:r>
          </a:p>
          <a:p>
            <a:r>
              <a:rPr lang="en-US" sz="1200" kern="1200" dirty="0" smtClean="0">
                <a:solidFill>
                  <a:schemeClr val="tx1"/>
                </a:solidFill>
                <a:effectLst/>
                <a:latin typeface="Arial" charset="0"/>
                <a:ea typeface="+mn-ea"/>
                <a:cs typeface="+mn-cs"/>
              </a:rPr>
              <a:t>Diffusion curve analysis: Used extensively to describe the innovation and transmission of human technology(and a few cases of animal transmission). Facebook or </a:t>
            </a:r>
            <a:r>
              <a:rPr lang="en-US" sz="1200" kern="1200" dirty="0" err="1" smtClean="0">
                <a:solidFill>
                  <a:schemeClr val="tx1"/>
                </a:solidFill>
                <a:effectLst/>
                <a:latin typeface="Arial" charset="0"/>
                <a:ea typeface="+mn-ea"/>
                <a:cs typeface="+mn-cs"/>
              </a:rPr>
              <a:t>myspace</a:t>
            </a:r>
            <a:r>
              <a:rPr lang="en-US" sz="1200" kern="1200" dirty="0" smtClean="0">
                <a:solidFill>
                  <a:schemeClr val="tx1"/>
                </a:solidFill>
                <a:effectLst/>
                <a:latin typeface="Arial" charset="0"/>
                <a:ea typeface="+mn-ea"/>
                <a:cs typeface="+mn-cs"/>
              </a:rPr>
              <a:t> example, slow start with increasing rate of transmission. The exponential rate is diagnostic of social learning, seen in logistic or exponential functions. The alternative would be linear of logarithmic, which is a constant or decelerating rate, suggestive of asocial transmission</a:t>
            </a:r>
          </a:p>
          <a:p>
            <a:r>
              <a:rPr lang="en-US" sz="1200" kern="1200" dirty="0" smtClean="0">
                <a:solidFill>
                  <a:schemeClr val="tx1"/>
                </a:solidFill>
                <a:effectLst/>
                <a:latin typeface="Arial" charset="0"/>
                <a:ea typeface="+mn-ea"/>
                <a:cs typeface="+mn-cs"/>
              </a:rPr>
              <a:t>Important to note that it has been criticized, and it cannot alone be used for social learning, can be useful with other models of social transmission, such as Wave of Advance</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Slide 5. Wave is a spatial model of transmission.</a:t>
            </a:r>
          </a:p>
          <a:p>
            <a:r>
              <a:rPr lang="en-US" sz="1200" kern="1200" dirty="0" smtClean="0">
                <a:solidFill>
                  <a:schemeClr val="tx1"/>
                </a:solidFill>
                <a:effectLst/>
                <a:latin typeface="Arial" charset="0"/>
                <a:ea typeface="+mn-ea"/>
                <a:cs typeface="+mn-cs"/>
              </a:rPr>
              <a:t>First used by </a:t>
            </a:r>
            <a:r>
              <a:rPr lang="en-US" sz="1200" kern="1200" dirty="0" err="1" smtClean="0">
                <a:solidFill>
                  <a:schemeClr val="tx1"/>
                </a:solidFill>
                <a:effectLst/>
                <a:latin typeface="Arial" charset="0"/>
                <a:ea typeface="+mn-ea"/>
                <a:cs typeface="+mn-cs"/>
              </a:rPr>
              <a:t>Cavalli</a:t>
            </a:r>
            <a:r>
              <a:rPr lang="en-US" sz="1200" kern="1200" dirty="0" smtClean="0">
                <a:solidFill>
                  <a:schemeClr val="tx1"/>
                </a:solidFill>
                <a:effectLst/>
                <a:latin typeface="Arial" charset="0"/>
                <a:ea typeface="+mn-ea"/>
                <a:cs typeface="+mn-cs"/>
              </a:rPr>
              <a:t> to document the spread of agriculture in Europe during Neolithic</a:t>
            </a:r>
          </a:p>
          <a:p>
            <a:r>
              <a:rPr lang="en-US" sz="1200" kern="1200" dirty="0" smtClean="0">
                <a:solidFill>
                  <a:schemeClr val="tx1"/>
                </a:solidFill>
                <a:effectLst/>
                <a:latin typeface="Arial" charset="0"/>
                <a:ea typeface="+mn-ea"/>
                <a:cs typeface="+mn-cs"/>
              </a:rPr>
              <a:t>Picture documents a locus of innovation followed by a radiation through time. You can track the through time, each year appears to radiate outward, suggestive of social learning. In contrast, if each </a:t>
            </a:r>
            <a:r>
              <a:rPr lang="en-US" sz="1200" kern="1200" dirty="0" err="1" smtClean="0">
                <a:solidFill>
                  <a:schemeClr val="tx1"/>
                </a:solidFill>
                <a:effectLst/>
                <a:latin typeface="Arial" charset="0"/>
                <a:ea typeface="+mn-ea"/>
                <a:cs typeface="+mn-cs"/>
              </a:rPr>
              <a:t>indiv</a:t>
            </a:r>
            <a:r>
              <a:rPr lang="en-US" sz="1200" kern="1200" dirty="0" smtClean="0">
                <a:solidFill>
                  <a:schemeClr val="tx1"/>
                </a:solidFill>
                <a:effectLst/>
                <a:latin typeface="Arial" charset="0"/>
                <a:ea typeface="+mn-ea"/>
                <a:cs typeface="+mn-cs"/>
              </a:rPr>
              <a:t> learned it on their own, it would pop up randomly in space and time and no linear relationship.</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Slide 6; Survey info, I emphasize that its fishery independent, standardized and samples same stations each year. Samples sablefish, which are what sperm whales target from long lines, so it inadvertently became a SW survey as well</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Slide 7:</a:t>
            </a:r>
          </a:p>
          <a:p>
            <a:r>
              <a:rPr lang="en-US" sz="1200" kern="1200" dirty="0" smtClean="0">
                <a:solidFill>
                  <a:schemeClr val="tx1"/>
                </a:solidFill>
                <a:effectLst/>
                <a:latin typeface="Arial" charset="0"/>
                <a:ea typeface="+mn-ea"/>
                <a:cs typeface="+mn-cs"/>
              </a:rPr>
              <a:t>The number of stations with depredation varied among years, but cumulative number of stations best with logistic function</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Slide 8-10: Describe first locations central gulf, then spatially radiating pattern out through time.</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Slide 11: </a:t>
            </a:r>
          </a:p>
          <a:p>
            <a:r>
              <a:rPr lang="en-US" sz="1200" kern="1200" dirty="0" smtClean="0">
                <a:solidFill>
                  <a:schemeClr val="tx1"/>
                </a:solidFill>
                <a:effectLst/>
                <a:latin typeface="Arial" charset="0"/>
                <a:ea typeface="+mn-ea"/>
                <a:cs typeface="+mn-cs"/>
              </a:rPr>
              <a:t>-Both models suggestive of social learning</a:t>
            </a:r>
          </a:p>
          <a:p>
            <a:r>
              <a:rPr lang="en-US" sz="1200" kern="1200" dirty="0" smtClean="0">
                <a:solidFill>
                  <a:schemeClr val="tx1"/>
                </a:solidFill>
                <a:effectLst/>
                <a:latin typeface="Arial" charset="0"/>
                <a:ea typeface="+mn-ea"/>
                <a:cs typeface="+mn-cs"/>
              </a:rPr>
              <a:t> -But, we lack the pre-1998 information on when the innovation arose and was transmitted early on.</a:t>
            </a:r>
          </a:p>
          <a:p>
            <a:r>
              <a:rPr lang="en-US" sz="1200" kern="1200" dirty="0" smtClean="0">
                <a:solidFill>
                  <a:schemeClr val="tx1"/>
                </a:solidFill>
                <a:effectLst/>
                <a:latin typeface="Arial" charset="0"/>
                <a:ea typeface="+mn-ea"/>
                <a:cs typeface="+mn-cs"/>
              </a:rPr>
              <a:t>-Also both models are population based, further behavioral data on identified individuals may shed light into the transmission. </a:t>
            </a:r>
          </a:p>
          <a:p>
            <a:r>
              <a:rPr lang="en-US" sz="1200" kern="1200" dirty="0" smtClean="0">
                <a:solidFill>
                  <a:schemeClr val="tx1"/>
                </a:solidFill>
                <a:effectLst/>
                <a:latin typeface="Arial" charset="0"/>
                <a:ea typeface="+mn-ea"/>
                <a:cs typeface="+mn-cs"/>
              </a:rPr>
              <a:t>-We do know that when depredation is observed, several individuals congregate around vessel, which is unique compared to natural foraging.</a:t>
            </a:r>
          </a:p>
          <a:p>
            <a:r>
              <a:rPr lang="en-US" sz="1200" kern="1200" dirty="0" smtClean="0">
                <a:solidFill>
                  <a:schemeClr val="tx1"/>
                </a:solidFill>
                <a:effectLst/>
                <a:latin typeface="Arial" charset="0"/>
                <a:ea typeface="+mn-ea"/>
                <a:cs typeface="+mn-cs"/>
              </a:rPr>
              <a:t>- The social learning mechanisms underlying depredation require further investigation. </a:t>
            </a:r>
          </a:p>
          <a:p>
            <a:r>
              <a:rPr lang="en-US" sz="1200" kern="1200" dirty="0" smtClean="0">
                <a:solidFill>
                  <a:schemeClr val="tx1"/>
                </a:solidFill>
                <a:effectLst/>
                <a:latin typeface="Arial" charset="0"/>
                <a:ea typeface="+mn-ea"/>
                <a:cs typeface="+mn-cs"/>
              </a:rPr>
              <a:t>-There may be stimulus enhancement, potentially involving vocalizations. For instance, its been demonstrated in other locales that when males are foraging they’re solitary, but in range of hearing other </a:t>
            </a:r>
            <a:r>
              <a:rPr lang="en-US" sz="1200" kern="1200" dirty="0" err="1" smtClean="0">
                <a:solidFill>
                  <a:schemeClr val="tx1"/>
                </a:solidFill>
                <a:effectLst/>
                <a:latin typeface="Arial" charset="0"/>
                <a:ea typeface="+mn-ea"/>
                <a:cs typeface="+mn-cs"/>
              </a:rPr>
              <a:t>conspecfics</a:t>
            </a:r>
            <a:r>
              <a:rPr lang="en-US" sz="1200" kern="1200" dirty="0" smtClean="0">
                <a:solidFill>
                  <a:schemeClr val="tx1"/>
                </a:solidFill>
                <a:effectLst/>
                <a:latin typeface="Arial" charset="0"/>
                <a:ea typeface="+mn-ea"/>
                <a:cs typeface="+mn-cs"/>
              </a:rPr>
              <a:t>, suggesting a role for eavesdropping. During depredation, individuals emit novel vocalization patterns, (show picture from </a:t>
            </a:r>
            <a:r>
              <a:rPr lang="en-US" sz="1200" kern="1200" dirty="0" err="1" smtClean="0">
                <a:solidFill>
                  <a:schemeClr val="tx1"/>
                </a:solidFill>
                <a:effectLst/>
                <a:latin typeface="Arial" charset="0"/>
                <a:ea typeface="+mn-ea"/>
                <a:cs typeface="+mn-cs"/>
              </a:rPr>
              <a:t>delphine</a:t>
            </a:r>
            <a:r>
              <a:rPr lang="en-US" sz="1200" kern="1200" dirty="0" smtClean="0">
                <a:solidFill>
                  <a:schemeClr val="tx1"/>
                </a:solidFill>
                <a:effectLst/>
                <a:latin typeface="Arial" charset="0"/>
                <a:ea typeface="+mn-ea"/>
                <a:cs typeface="+mn-cs"/>
              </a:rPr>
              <a:t>) the picture shows the individual locating the fish on the line and removing it, during this may ‘cue’ nearby conspecifics . I always go anthropomorphic and say they hear someone vocalizing a lot and very shallow, which means it's a free meal, so they go check it out, increasing the chance of them learning to depredate.</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In conclusion, the creation of novel concentrations often results in the spread of novel, foraging behaviors. The learning mechanisms influence the rate and geographic spread of behavior. i.e. change management, or use deterrents early on.</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AD226455-B745-4DDC-A32D-122B9DFFC0A8}" type="slidenum">
              <a:rPr lang="en-US" smtClean="0"/>
              <a:pPr/>
              <a:t>2</a:t>
            </a:fld>
            <a:endParaRPr lang="en-US"/>
          </a:p>
        </p:txBody>
      </p:sp>
    </p:spTree>
    <p:extLst>
      <p:ext uri="{BB962C8B-B14F-4D97-AF65-F5344CB8AC3E}">
        <p14:creationId xmlns:p14="http://schemas.microsoft.com/office/powerpoint/2010/main" val="2451160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p:spPr>
        <p:txBody>
          <a:bodyPr/>
          <a:lstStyle/>
          <a:p>
            <a:pPr eaLnBrk="1" hangingPunct="1"/>
            <a:endParaRPr lang="en-US" altLang="en-US" dirty="0" smtClean="0">
              <a:latin typeface="Arial" pitchFamily="34" charset="0"/>
            </a:endParaRPr>
          </a:p>
          <a:p>
            <a:r>
              <a:rPr lang="en-US" altLang="en-US" dirty="0" smtClean="0">
                <a:latin typeface="Arial" pitchFamily="34" charset="0"/>
              </a:rPr>
              <a:t>Slide 2: The overlap of humans and wildlife often results in conflict. Humans create novel resources, or novel concentrations of resources that animals can learn to exploit</a:t>
            </a:r>
          </a:p>
          <a:p>
            <a:r>
              <a:rPr lang="en-US" altLang="en-US" dirty="0" smtClean="0">
                <a:latin typeface="Arial" pitchFamily="34" charset="0"/>
              </a:rPr>
              <a:t>-these behaviors are termed depredation and are a growing issue from a management and conservation perspective</a:t>
            </a:r>
          </a:p>
          <a:p>
            <a:endParaRPr lang="en-US" altLang="en-US" dirty="0" smtClean="0">
              <a:latin typeface="Arial" pitchFamily="34" charset="0"/>
            </a:endParaRPr>
          </a:p>
          <a:p>
            <a:r>
              <a:rPr lang="en-US" altLang="en-US" dirty="0" smtClean="0">
                <a:latin typeface="Arial" pitchFamily="34" charset="0"/>
              </a:rPr>
              <a:t>In Alaska Sperm whales and killer whales remove fish from demersal longlines  in both the Bering Sea and the Gulf of Alaska.  Killer whales primarily restricted to the Bering Sea and Prince William Sound  Sperm whales were depredation in the Gulf of Alaska. For sablefish and some halibut.</a:t>
            </a:r>
          </a:p>
          <a:p>
            <a:r>
              <a:rPr lang="en-US" altLang="en-US" dirty="0" smtClean="0">
                <a:latin typeface="Arial" pitchFamily="34" charset="0"/>
              </a:rPr>
              <a:t>These are two of the most lucrative fisheries in Alaska.</a:t>
            </a:r>
          </a:p>
          <a:p>
            <a:endParaRPr lang="en-US" altLang="en-US" dirty="0" smtClean="0">
              <a:latin typeface="Arial" pitchFamily="34" charset="0"/>
            </a:endParaRPr>
          </a:p>
        </p:txBody>
      </p:sp>
      <p:sp>
        <p:nvSpPr>
          <p:cNvPr id="93188" name="Slide Number Placeholder 3"/>
          <p:cNvSpPr>
            <a:spLocks noGrp="1"/>
          </p:cNvSpPr>
          <p:nvPr>
            <p:ph type="sldNum" sz="quarter" idx="5"/>
          </p:nvPr>
        </p:nvSpPr>
        <p:spPr>
          <a:noFill/>
        </p:spPr>
        <p:txBody>
          <a:bodyPr/>
          <a:lstStyle>
            <a:lvl1pPr eaLnBrk="0" hangingPunct="0">
              <a:defRPr>
                <a:solidFill>
                  <a:schemeClr val="bg1"/>
                </a:solidFill>
                <a:latin typeface="Arial" pitchFamily="34" charset="0"/>
              </a:defRPr>
            </a:lvl1pPr>
            <a:lvl2pPr marL="742950" indent="-285750" eaLnBrk="0" hangingPunct="0">
              <a:defRPr>
                <a:solidFill>
                  <a:schemeClr val="bg1"/>
                </a:solidFill>
                <a:latin typeface="Arial" pitchFamily="34" charset="0"/>
              </a:defRPr>
            </a:lvl2pPr>
            <a:lvl3pPr marL="1143000" indent="-228600" eaLnBrk="0" hangingPunct="0">
              <a:defRPr>
                <a:solidFill>
                  <a:schemeClr val="bg1"/>
                </a:solidFill>
                <a:latin typeface="Arial" pitchFamily="34" charset="0"/>
              </a:defRPr>
            </a:lvl3pPr>
            <a:lvl4pPr marL="1600200" indent="-228600" eaLnBrk="0" hangingPunct="0">
              <a:defRPr>
                <a:solidFill>
                  <a:schemeClr val="bg1"/>
                </a:solidFill>
                <a:latin typeface="Arial" pitchFamily="34" charset="0"/>
              </a:defRPr>
            </a:lvl4pPr>
            <a:lvl5pPr marL="2057400" indent="-228600" eaLnBrk="0" hangingPunct="0">
              <a:defRPr>
                <a:solidFill>
                  <a:schemeClr val="bg1"/>
                </a:solidFill>
                <a:latin typeface="Arial" pitchFamily="34" charset="0"/>
              </a:defRPr>
            </a:lvl5pPr>
            <a:lvl6pPr marL="2514600" indent="-228600" eaLnBrk="0" fontAlgn="base" hangingPunct="0">
              <a:spcBef>
                <a:spcPct val="0"/>
              </a:spcBef>
              <a:spcAft>
                <a:spcPct val="0"/>
              </a:spcAft>
              <a:defRPr>
                <a:solidFill>
                  <a:schemeClr val="bg1"/>
                </a:solidFill>
                <a:latin typeface="Arial" pitchFamily="34" charset="0"/>
              </a:defRPr>
            </a:lvl6pPr>
            <a:lvl7pPr marL="2971800" indent="-228600" eaLnBrk="0" fontAlgn="base" hangingPunct="0">
              <a:spcBef>
                <a:spcPct val="0"/>
              </a:spcBef>
              <a:spcAft>
                <a:spcPct val="0"/>
              </a:spcAft>
              <a:defRPr>
                <a:solidFill>
                  <a:schemeClr val="bg1"/>
                </a:solidFill>
                <a:latin typeface="Arial" pitchFamily="34" charset="0"/>
              </a:defRPr>
            </a:lvl7pPr>
            <a:lvl8pPr marL="3429000" indent="-228600" eaLnBrk="0" fontAlgn="base" hangingPunct="0">
              <a:spcBef>
                <a:spcPct val="0"/>
              </a:spcBef>
              <a:spcAft>
                <a:spcPct val="0"/>
              </a:spcAft>
              <a:defRPr>
                <a:solidFill>
                  <a:schemeClr val="bg1"/>
                </a:solidFill>
                <a:latin typeface="Arial" pitchFamily="34" charset="0"/>
              </a:defRPr>
            </a:lvl8pPr>
            <a:lvl9pPr marL="3886200" indent="-228600" eaLnBrk="0" fontAlgn="base" hangingPunct="0">
              <a:spcBef>
                <a:spcPct val="0"/>
              </a:spcBef>
              <a:spcAft>
                <a:spcPct val="0"/>
              </a:spcAft>
              <a:defRPr>
                <a:solidFill>
                  <a:schemeClr val="bg1"/>
                </a:solidFill>
                <a:latin typeface="Arial" pitchFamily="34" charset="0"/>
              </a:defRPr>
            </a:lvl9pPr>
          </a:lstStyle>
          <a:p>
            <a:pPr eaLnBrk="1" hangingPunct="1"/>
            <a:fld id="{3EA8C2AE-70B8-4178-A4A0-1824814A7BFE}" type="slidenum">
              <a:rPr lang="en-US" altLang="en-US" smtClean="0">
                <a:solidFill>
                  <a:schemeClr val="tx1"/>
                </a:solidFill>
              </a:rPr>
              <a:pPr eaLnBrk="1" hangingPunct="1"/>
              <a:t>3</a:t>
            </a:fld>
            <a:endParaRPr lang="en-US" altLang="en-US" smtClean="0">
              <a:solidFill>
                <a:schemeClr val="tx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261448-91BA-4B73-AC6C-291DDC329E65}" type="slidenum">
              <a:rPr lang="en-US">
                <a:solidFill>
                  <a:prstClr val="white"/>
                </a:solidFill>
              </a:rPr>
              <a:pPr/>
              <a:t>4</a:t>
            </a:fld>
            <a:endParaRPr lang="en-US">
              <a:solidFill>
                <a:prstClr val="white"/>
              </a:solidFill>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Slide 2: The overlap of humans and wildlife often results in conflict. Humans create novel resources, or novel concentrations of resources that animals can learn to exploit</a:t>
            </a:r>
          </a:p>
          <a:p>
            <a:r>
              <a:rPr lang="en-US" sz="1200" kern="1200" dirty="0" smtClean="0">
                <a:solidFill>
                  <a:schemeClr val="tx1"/>
                </a:solidFill>
                <a:effectLst/>
                <a:latin typeface="+mn-lt"/>
                <a:ea typeface="+mn-ea"/>
                <a:cs typeface="+mn-cs"/>
              </a:rPr>
              <a:t>-these behaviors are termed depredation and are a growing issue from a management and conservation perspective</a:t>
            </a:r>
          </a:p>
          <a:p>
            <a:endParaRPr lang="en-US" dirty="0"/>
          </a:p>
        </p:txBody>
      </p:sp>
      <p:sp>
        <p:nvSpPr>
          <p:cNvPr id="4" name="Slide Number Placeholder 3"/>
          <p:cNvSpPr>
            <a:spLocks noGrp="1"/>
          </p:cNvSpPr>
          <p:nvPr>
            <p:ph type="sldNum" sz="quarter" idx="10"/>
          </p:nvPr>
        </p:nvSpPr>
        <p:spPr/>
        <p:txBody>
          <a:bodyPr/>
          <a:lstStyle/>
          <a:p>
            <a:fld id="{B21C0314-0F7F-6145-A1BC-35691A85D878}" type="slidenum">
              <a:rPr lang="en-US" smtClean="0">
                <a:solidFill>
                  <a:prstClr val="black"/>
                </a:solidFill>
              </a:rPr>
              <a:pPr/>
              <a:t>5</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address this we used two</a:t>
            </a:r>
            <a:r>
              <a:rPr lang="en-US" baseline="0" dirty="0" smtClean="0"/>
              <a:t> theoretical models of cultural/social transmission from the human/animal literature</a:t>
            </a:r>
          </a:p>
          <a:p>
            <a:r>
              <a:rPr lang="en-US" sz="1200" kern="1200" dirty="0" smtClean="0">
                <a:solidFill>
                  <a:schemeClr val="tx1"/>
                </a:solidFill>
                <a:effectLst/>
                <a:latin typeface="Arial" charset="0"/>
                <a:ea typeface="+mn-ea"/>
                <a:cs typeface="+mn-cs"/>
              </a:rPr>
              <a:t>Slide 3. Quick description of SW depredation in the Gulf of Alaska.</a:t>
            </a:r>
          </a:p>
          <a:p>
            <a:endParaRPr lang="en-US" dirty="0" smtClean="0"/>
          </a:p>
          <a:p>
            <a:r>
              <a:rPr lang="en-US" dirty="0" smtClean="0"/>
              <a:t>Slide 3. Quick description of SW depredation in the Gulf of Alaska.</a:t>
            </a:r>
          </a:p>
          <a:p>
            <a:r>
              <a:rPr lang="en-US" dirty="0" smtClean="0"/>
              <a:t>-observations of depredation go back to late 1970s, but by 1995/1996, coincident with a management change, observations of the behavior became much more widespread.</a:t>
            </a:r>
          </a:p>
          <a:p>
            <a:r>
              <a:rPr lang="en-US" dirty="0" smtClean="0"/>
              <a:t>-the spread of depredation, especially the rate is which seemed to spread through the entire region led to the following question; did the novel behavior spread via social or individual transmission</a:t>
            </a:r>
          </a:p>
          <a:p>
            <a:r>
              <a:rPr lang="en-US" dirty="0" smtClean="0"/>
              <a:t>-to address this we applied two theoretical models of cultural/social transmission from the human/animal literature; DCA and Wave of advance</a:t>
            </a:r>
          </a:p>
          <a:p>
            <a:endParaRPr lang="en-US" dirty="0" smtClean="0"/>
          </a:p>
          <a:p>
            <a:r>
              <a:rPr lang="en-US" dirty="0" smtClean="0"/>
              <a:t>Slide 4.</a:t>
            </a:r>
          </a:p>
          <a:p>
            <a:r>
              <a:rPr lang="en-US" dirty="0" smtClean="0"/>
              <a:t>Diffusion curve analysis: Used extensively to describe the innovation and transmission of human technology(and a few cases of animal transmission). Facebook or </a:t>
            </a:r>
            <a:r>
              <a:rPr lang="en-US" dirty="0" err="1" smtClean="0"/>
              <a:t>myspace</a:t>
            </a:r>
            <a:r>
              <a:rPr lang="en-US" dirty="0" smtClean="0"/>
              <a:t> example, slow start with increasing rate of transmission. The exponential rate is diagnostic of social learning, seen in logistic or exponential functions. The alternative would be linear of logarithmic, which is a constant or decelerating rate, suggestive of asocial transmission</a:t>
            </a:r>
          </a:p>
          <a:p>
            <a:r>
              <a:rPr lang="en-US" dirty="0" smtClean="0"/>
              <a:t>Important to note that it has been criticized, and it cannot alone be used for social learning, can be useful with other models of social transmission, such as Wave of Advance</a:t>
            </a:r>
          </a:p>
          <a:p>
            <a:endParaRPr lang="en-US" dirty="0" smtClean="0"/>
          </a:p>
          <a:p>
            <a:r>
              <a:rPr lang="en-US" dirty="0" smtClean="0"/>
              <a:t>Slide 5. Wave is a spatial model of transmission.</a:t>
            </a:r>
          </a:p>
          <a:p>
            <a:r>
              <a:rPr lang="en-US" dirty="0" smtClean="0"/>
              <a:t>First used by </a:t>
            </a:r>
            <a:r>
              <a:rPr lang="en-US" dirty="0" err="1" smtClean="0"/>
              <a:t>Cavalli</a:t>
            </a:r>
            <a:r>
              <a:rPr lang="en-US" dirty="0" smtClean="0"/>
              <a:t> to document the spread of agriculture in Europe during Neolithic</a:t>
            </a:r>
          </a:p>
          <a:p>
            <a:r>
              <a:rPr lang="en-US" dirty="0" smtClean="0"/>
              <a:t>Picture documents a locus of innovation followed by a radiation through time. You can track the through time, each year appears to radiate outward, suggestive of social learning. In contrast, if each </a:t>
            </a:r>
            <a:r>
              <a:rPr lang="en-US" dirty="0" err="1" smtClean="0"/>
              <a:t>indiv</a:t>
            </a:r>
            <a:r>
              <a:rPr lang="en-US" dirty="0" smtClean="0"/>
              <a:t> learned it on their own, it would pop up randomly in space and time and no linear relationship.</a:t>
            </a:r>
          </a:p>
          <a:p>
            <a:endParaRPr lang="en-US" dirty="0" smtClean="0"/>
          </a:p>
          <a:p>
            <a:endParaRPr lang="en-US" dirty="0" smtClean="0"/>
          </a:p>
          <a:p>
            <a:r>
              <a:rPr lang="en-US" dirty="0" smtClean="0"/>
              <a:t>Slide 6; Survey info, I emphasize that its fishery independent, standardized and samples same stations each year. Samples sablefish, which are what sperm whales target from long lines, so it inadvertently became a SW survey as well</a:t>
            </a:r>
          </a:p>
          <a:p>
            <a:endParaRPr lang="en-US" dirty="0" smtClean="0"/>
          </a:p>
          <a:p>
            <a:r>
              <a:rPr lang="en-US" dirty="0" smtClean="0"/>
              <a:t>Slide 7:</a:t>
            </a:r>
          </a:p>
          <a:p>
            <a:r>
              <a:rPr lang="en-US" dirty="0" smtClean="0"/>
              <a:t>The number of stations with depredation varied among years, but cumulative number of stations best with logistic function</a:t>
            </a:r>
          </a:p>
          <a:p>
            <a:endParaRPr lang="en-US" dirty="0" smtClean="0"/>
          </a:p>
          <a:p>
            <a:r>
              <a:rPr lang="en-US" dirty="0" smtClean="0"/>
              <a:t>Slide 8-10: Describe first locations central gulf, then spatially radiating pattern out through time.</a:t>
            </a:r>
          </a:p>
          <a:p>
            <a:endParaRPr lang="en-US" dirty="0" smtClean="0"/>
          </a:p>
          <a:p>
            <a:r>
              <a:rPr lang="en-US" dirty="0" smtClean="0"/>
              <a:t>Slide 11: </a:t>
            </a:r>
          </a:p>
          <a:p>
            <a:r>
              <a:rPr lang="en-US" dirty="0" smtClean="0"/>
              <a:t>-Both models suggestive of social learning</a:t>
            </a:r>
          </a:p>
          <a:p>
            <a:r>
              <a:rPr lang="en-US" dirty="0" smtClean="0"/>
              <a:t> -But, we lack the pre-1998 information on when the innovation arose and was transmitted early on.</a:t>
            </a:r>
          </a:p>
          <a:p>
            <a:r>
              <a:rPr lang="en-US" dirty="0" smtClean="0"/>
              <a:t>-Also both models are population based, further behavioral data on identified individuals may shed light into the transmission. </a:t>
            </a:r>
          </a:p>
          <a:p>
            <a:r>
              <a:rPr lang="en-US" dirty="0" smtClean="0"/>
              <a:t>-We do know that when depredation is observed, several individuals congregate around vessel, which is unique compared to natural foraging.</a:t>
            </a:r>
          </a:p>
          <a:p>
            <a:r>
              <a:rPr lang="en-US" dirty="0" smtClean="0"/>
              <a:t>- The social learning mechanisms underlying depredation require further investigation. </a:t>
            </a:r>
          </a:p>
          <a:p>
            <a:r>
              <a:rPr lang="en-US" dirty="0" smtClean="0"/>
              <a:t>-There may be stimulus enhancement, potentially involving vocalizations. For instance, its been demonstrated in other locales that when males are foraging they’re solitary, but in range of hearing other </a:t>
            </a:r>
            <a:r>
              <a:rPr lang="en-US" dirty="0" err="1" smtClean="0"/>
              <a:t>conspecfics</a:t>
            </a:r>
            <a:r>
              <a:rPr lang="en-US" dirty="0" smtClean="0"/>
              <a:t>, suggesting a role for eavesdropping. During depredation, individuals emit novel vocalization patterns, (show picture from </a:t>
            </a:r>
            <a:r>
              <a:rPr lang="en-US" dirty="0" err="1" smtClean="0"/>
              <a:t>delphine</a:t>
            </a:r>
            <a:r>
              <a:rPr lang="en-US" dirty="0" smtClean="0"/>
              <a:t>) the picture shows the individual locating the fish on the line and removing it, during this may ‘cue’ nearby conspecifics . I always go anthropomorphic and say they hear someone vocalizing a lot and very shallow, which means it's a free meal, so they go check it out, increasing the chance of them learning to depredate.</a:t>
            </a:r>
          </a:p>
          <a:p>
            <a:endParaRPr lang="en-US" dirty="0" smtClean="0"/>
          </a:p>
          <a:p>
            <a:endParaRPr lang="en-US" dirty="0" smtClean="0"/>
          </a:p>
          <a:p>
            <a:endParaRPr lang="en-US" dirty="0" smtClean="0"/>
          </a:p>
          <a:p>
            <a:r>
              <a:rPr lang="en-US" dirty="0" smtClean="0"/>
              <a:t>In conclusion, the creation of novel concentrations often results in the spread of novel, foraging behaviors. The learning mechanisms influence the rate and geographic spread of behavior. i.e. change management, or use deterrents early on.</a:t>
            </a:r>
            <a:endParaRPr lang="en-US" dirty="0"/>
          </a:p>
        </p:txBody>
      </p:sp>
      <p:sp>
        <p:nvSpPr>
          <p:cNvPr id="4" name="Slide Number Placeholder 3"/>
          <p:cNvSpPr>
            <a:spLocks noGrp="1"/>
          </p:cNvSpPr>
          <p:nvPr>
            <p:ph type="sldNum" sz="quarter" idx="10"/>
          </p:nvPr>
        </p:nvSpPr>
        <p:spPr/>
        <p:txBody>
          <a:bodyPr/>
          <a:lstStyle/>
          <a:p>
            <a:fld id="{AD226455-B745-4DDC-A32D-122B9DFFC0A8}" type="slidenum">
              <a:rPr lang="en-US" smtClean="0"/>
              <a:pPr/>
              <a:t>6</a:t>
            </a:fld>
            <a:endParaRPr lang="en-US"/>
          </a:p>
        </p:txBody>
      </p:sp>
    </p:spTree>
    <p:extLst>
      <p:ext uri="{BB962C8B-B14F-4D97-AF65-F5344CB8AC3E}">
        <p14:creationId xmlns:p14="http://schemas.microsoft.com/office/powerpoint/2010/main" val="1666230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 4.</a:t>
            </a:r>
          </a:p>
          <a:p>
            <a:r>
              <a:rPr lang="en-US" sz="1200" kern="1200" dirty="0" smtClean="0">
                <a:solidFill>
                  <a:schemeClr val="tx1"/>
                </a:solidFill>
                <a:effectLst/>
                <a:latin typeface="+mn-lt"/>
                <a:ea typeface="+mn-ea"/>
                <a:cs typeface="+mn-cs"/>
              </a:rPr>
              <a:t>Diffusion curve analysis: Used extensively to describe the innovation and transmission of human technology(and a few cases of animal transmission). Facebook or </a:t>
            </a:r>
            <a:r>
              <a:rPr lang="en-US" sz="1200" kern="1200" dirty="0" err="1" smtClean="0">
                <a:solidFill>
                  <a:schemeClr val="tx1"/>
                </a:solidFill>
                <a:effectLst/>
                <a:latin typeface="+mn-lt"/>
                <a:ea typeface="+mn-ea"/>
                <a:cs typeface="+mn-cs"/>
              </a:rPr>
              <a:t>myspace</a:t>
            </a:r>
            <a:r>
              <a:rPr lang="en-US" sz="1200" kern="1200" dirty="0" smtClean="0">
                <a:solidFill>
                  <a:schemeClr val="tx1"/>
                </a:solidFill>
                <a:effectLst/>
                <a:latin typeface="+mn-lt"/>
                <a:ea typeface="+mn-ea"/>
                <a:cs typeface="+mn-cs"/>
              </a:rPr>
              <a:t> example, slow start with increasing rate of transmission. The exponential rate is diagnostic of social learning, seen in logistic or exponential functions. The alternative would be linear of logarithmic, which is a constant or decelerating rate, suggestive of asocial transmission</a:t>
            </a:r>
          </a:p>
          <a:p>
            <a:r>
              <a:rPr lang="en-US" sz="1200" kern="1200" dirty="0" smtClean="0">
                <a:solidFill>
                  <a:schemeClr val="tx1"/>
                </a:solidFill>
                <a:effectLst/>
                <a:latin typeface="+mn-lt"/>
                <a:ea typeface="+mn-ea"/>
                <a:cs typeface="+mn-cs"/>
              </a:rPr>
              <a:t>Important to note that it has been criticized, and it cannot alone be used for social learning, can be useful with other models of social transmission, such as Wave of Advance</a:t>
            </a:r>
          </a:p>
          <a:p>
            <a:endParaRPr lang="en-US" dirty="0"/>
          </a:p>
        </p:txBody>
      </p:sp>
      <p:sp>
        <p:nvSpPr>
          <p:cNvPr id="4" name="Slide Number Placeholder 3"/>
          <p:cNvSpPr>
            <a:spLocks noGrp="1"/>
          </p:cNvSpPr>
          <p:nvPr>
            <p:ph type="sldNum" sz="quarter" idx="10"/>
          </p:nvPr>
        </p:nvSpPr>
        <p:spPr/>
        <p:txBody>
          <a:bodyPr/>
          <a:lstStyle/>
          <a:p>
            <a:fld id="{81D39618-A164-ED41-83DC-0599F5EE2E97}"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943191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Wave of Advance</a:t>
            </a:r>
          </a:p>
          <a:p>
            <a:r>
              <a:rPr lang="en-US" sz="1200" kern="1200" dirty="0" smtClean="0">
                <a:solidFill>
                  <a:schemeClr val="tx1"/>
                </a:solidFill>
                <a:effectLst/>
                <a:latin typeface="Arial" charset="0"/>
                <a:ea typeface="+mn-ea"/>
                <a:cs typeface="+mn-cs"/>
              </a:rPr>
              <a:t>First used by </a:t>
            </a:r>
            <a:r>
              <a:rPr lang="en-US" sz="1200" kern="1200" dirty="0" err="1" smtClean="0">
                <a:solidFill>
                  <a:schemeClr val="tx1"/>
                </a:solidFill>
                <a:effectLst/>
                <a:latin typeface="Arial" charset="0"/>
                <a:ea typeface="+mn-ea"/>
                <a:cs typeface="+mn-cs"/>
              </a:rPr>
              <a:t>Cavalli</a:t>
            </a:r>
            <a:r>
              <a:rPr lang="en-US" sz="1200" kern="1200" dirty="0" smtClean="0">
                <a:solidFill>
                  <a:schemeClr val="tx1"/>
                </a:solidFill>
                <a:effectLst/>
                <a:latin typeface="Arial" charset="0"/>
                <a:ea typeface="+mn-ea"/>
                <a:cs typeface="+mn-cs"/>
              </a:rPr>
              <a:t> to document the spread of agriculture in Europe during Neolithic</a:t>
            </a:r>
          </a:p>
          <a:p>
            <a:r>
              <a:rPr lang="en-US" sz="1200" kern="1200" dirty="0" smtClean="0">
                <a:solidFill>
                  <a:schemeClr val="tx1"/>
                </a:solidFill>
                <a:effectLst/>
                <a:latin typeface="Arial" charset="0"/>
                <a:ea typeface="+mn-ea"/>
                <a:cs typeface="+mn-cs"/>
              </a:rPr>
              <a:t>Picture documents a locus of innovation followed by a radiation through time. You can track the through time, each year appears to radiate outward, suggestive of social learning. In contrast, if each </a:t>
            </a:r>
            <a:r>
              <a:rPr lang="en-US" sz="1200" kern="1200" dirty="0" err="1" smtClean="0">
                <a:solidFill>
                  <a:schemeClr val="tx1"/>
                </a:solidFill>
                <a:effectLst/>
                <a:latin typeface="Arial" charset="0"/>
                <a:ea typeface="+mn-ea"/>
                <a:cs typeface="+mn-cs"/>
              </a:rPr>
              <a:t>indiv</a:t>
            </a:r>
            <a:r>
              <a:rPr lang="en-US" sz="1200" kern="1200" dirty="0" smtClean="0">
                <a:solidFill>
                  <a:schemeClr val="tx1"/>
                </a:solidFill>
                <a:effectLst/>
                <a:latin typeface="Arial" charset="0"/>
                <a:ea typeface="+mn-ea"/>
                <a:cs typeface="+mn-cs"/>
              </a:rPr>
              <a:t> learned it on their own, it would pop up randomly in space and time and no linear relationship.</a:t>
            </a:r>
          </a:p>
          <a:p>
            <a:r>
              <a:rPr lang="en-US" sz="1200" kern="1200" dirty="0" smtClean="0">
                <a:solidFill>
                  <a:schemeClr val="tx1"/>
                </a:solidFill>
                <a:effectLst/>
                <a:latin typeface="Arial" charset="0"/>
                <a:ea typeface="+mn-ea"/>
                <a:cs typeface="+mn-cs"/>
              </a:rPr>
              <a:t>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1D39618-A164-ED41-83DC-0599F5EE2E97}"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432684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78E691-B647-4E54-8890-652492CB44A9}" type="slidenum">
              <a:rPr lang="en-US">
                <a:solidFill>
                  <a:prstClr val="black"/>
                </a:solidFill>
              </a:rPr>
              <a:pPr/>
              <a:t>9</a:t>
            </a:fld>
            <a:endParaRPr lang="en-US">
              <a:solidFill>
                <a:prstClr val="black"/>
              </a:solidFill>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r>
              <a:rPr lang="en-US" dirty="0"/>
              <a:t>This is not exactly good news for fishermen.  Sablefish fishermen and sperm whales like to be at the same place along the shelf edge in the GOA.  Of course the good news is that the fishermen are sharing these whales with Canada. We hope to place more satellite tags on whales this year to obtain a better idea of seasonal movements and to investigate if there are pluses of whales using specific areas.  With these real time data we can provide fishermen with real time feedback as to the presence of whales and they can decide to avoid fishing in those areas. This will give the fishermen options of where not to fish. </a:t>
            </a:r>
          </a:p>
          <a:p>
            <a:r>
              <a:rPr lang="en-US" dirty="0"/>
              <a:t>The other implication from these data is that avoidance may need to be accomplished by other means as well such as passive or possibly active deterrents of which we are in the midst of developing and testing.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2628E-AD9F-413F-81EA-CE2FAB72ED98}" type="slidenum">
              <a:rPr lang="en-US"/>
              <a:pPr>
                <a:defRPr/>
              </a:pPr>
              <a:t>‹#›</a:t>
            </a:fld>
            <a:endParaRPr lang="en-US"/>
          </a:p>
        </p:txBody>
      </p:sp>
    </p:spTree>
    <p:extLst>
      <p:ext uri="{BB962C8B-B14F-4D97-AF65-F5344CB8AC3E}">
        <p14:creationId xmlns:p14="http://schemas.microsoft.com/office/powerpoint/2010/main" val="1225326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67ECC1-8E0F-426C-8BEB-613FE4CA5917}" type="slidenum">
              <a:rPr lang="en-US"/>
              <a:pPr>
                <a:defRPr/>
              </a:pPr>
              <a:t>‹#›</a:t>
            </a:fld>
            <a:endParaRPr lang="en-US"/>
          </a:p>
        </p:txBody>
      </p:sp>
    </p:spTree>
    <p:extLst>
      <p:ext uri="{BB962C8B-B14F-4D97-AF65-F5344CB8AC3E}">
        <p14:creationId xmlns:p14="http://schemas.microsoft.com/office/powerpoint/2010/main" val="2231532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292597-A8F6-4DC5-8B2E-C18E14B2AEB0}" type="slidenum">
              <a:rPr lang="en-US"/>
              <a:pPr>
                <a:defRPr/>
              </a:pPr>
              <a:t>‹#›</a:t>
            </a:fld>
            <a:endParaRPr lang="en-US"/>
          </a:p>
        </p:txBody>
      </p:sp>
    </p:spTree>
    <p:extLst>
      <p:ext uri="{BB962C8B-B14F-4D97-AF65-F5344CB8AC3E}">
        <p14:creationId xmlns:p14="http://schemas.microsoft.com/office/powerpoint/2010/main" val="300042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D83C0102-EAA0-4561-86C9-004FD8EF4C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5973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6388" y="739588"/>
            <a:ext cx="8513762" cy="2729753"/>
          </a:xfrm>
        </p:spPr>
        <p:txBody>
          <a:bodyPr>
            <a:noAutofit/>
          </a:bodyPr>
          <a:lstStyle>
            <a:lvl1pPr algn="l">
              <a:lnSpc>
                <a:spcPts val="10800"/>
              </a:lnSpc>
              <a:defRPr sz="10000" b="1" spc="-250" baseline="0">
                <a:solidFill>
                  <a:schemeClr val="tx2"/>
                </a:solidFill>
              </a:defRPr>
            </a:lvl1pPr>
          </a:lstStyle>
          <a:p>
            <a:r>
              <a:rPr lang="en-US" smtClean="0"/>
              <a:t>Click to edit Master title style</a:t>
            </a:r>
            <a:endParaRPr/>
          </a:p>
        </p:txBody>
      </p:sp>
      <p:sp>
        <p:nvSpPr>
          <p:cNvPr id="3" name="Subtitle 2"/>
          <p:cNvSpPr>
            <a:spLocks noGrp="1"/>
          </p:cNvSpPr>
          <p:nvPr>
            <p:ph type="subTitle" idx="1"/>
          </p:nvPr>
        </p:nvSpPr>
        <p:spPr>
          <a:xfrm>
            <a:off x="306388" y="3505200"/>
            <a:ext cx="4683050" cy="1344706"/>
          </a:xfrm>
        </p:spPr>
        <p:txBody>
          <a:bodyPr anchor="b" anchorCtr="0">
            <a:normAutofit/>
          </a:bodyPr>
          <a:lstStyle>
            <a:lvl1pPr marL="0" indent="0" algn="l">
              <a:buNone/>
              <a:defRPr sz="4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275294"/>
            <a:ext cx="1600200" cy="365125"/>
          </a:xfrm>
        </p:spPr>
        <p:txBody>
          <a:bodyPr/>
          <a:lstStyle>
            <a:lvl1pPr>
              <a:defRPr sz="1100">
                <a:solidFill>
                  <a:schemeClr val="tx2"/>
                </a:solidFill>
              </a:defRPr>
            </a:lvl1pPr>
          </a:lstStyle>
          <a:p>
            <a:fld id="{6D5AD9C1-1736-AB4C-B02B-1E23BCC2DE8F}" type="datetimeFigureOut">
              <a:rPr lang="en-US" smtClean="0">
                <a:solidFill>
                  <a:srgbClr val="8D9AB3"/>
                </a:solidFill>
              </a:rPr>
              <a:pPr/>
              <a:t>3/16/2016</a:t>
            </a:fld>
            <a:endParaRPr lang="en-US">
              <a:solidFill>
                <a:srgbClr val="8D9AB3"/>
              </a:solidFill>
            </a:endParaRPr>
          </a:p>
        </p:txBody>
      </p:sp>
      <p:sp>
        <p:nvSpPr>
          <p:cNvPr id="5" name="Footer Placeholder 4"/>
          <p:cNvSpPr>
            <a:spLocks noGrp="1"/>
          </p:cNvSpPr>
          <p:nvPr>
            <p:ph type="ftr" sz="quarter" idx="11"/>
          </p:nvPr>
        </p:nvSpPr>
        <p:spPr>
          <a:xfrm>
            <a:off x="2209800" y="6275294"/>
            <a:ext cx="5638800" cy="365125"/>
          </a:xfrm>
        </p:spPr>
        <p:txBody>
          <a:bodyPr/>
          <a:lstStyle>
            <a:lvl1pPr algn="l">
              <a:defRPr sz="1100">
                <a:solidFill>
                  <a:schemeClr val="tx2"/>
                </a:solidFill>
              </a:defRPr>
            </a:lvl1pPr>
          </a:lstStyle>
          <a:p>
            <a:endParaRPr lang="en-US">
              <a:solidFill>
                <a:srgbClr val="8D9AB3"/>
              </a:solidFill>
            </a:endParaRPr>
          </a:p>
        </p:txBody>
      </p:sp>
      <p:sp>
        <p:nvSpPr>
          <p:cNvPr id="6" name="Slide Number Placeholder 5"/>
          <p:cNvSpPr>
            <a:spLocks noGrp="1"/>
          </p:cNvSpPr>
          <p:nvPr>
            <p:ph type="sldNum" sz="quarter" idx="12"/>
          </p:nvPr>
        </p:nvSpPr>
        <p:spPr>
          <a:xfrm>
            <a:off x="8077200" y="6275294"/>
            <a:ext cx="609600" cy="365125"/>
          </a:xfrm>
        </p:spPr>
        <p:txBody>
          <a:bodyPr/>
          <a:lstStyle>
            <a:lvl1pPr>
              <a:defRPr sz="1400">
                <a:solidFill>
                  <a:schemeClr val="tx2"/>
                </a:solidFill>
              </a:defRPr>
            </a:lvl1pPr>
          </a:lstStyle>
          <a:p>
            <a:fld id="{278C3462-6DFE-F045-8401-09A77306DD2C}" type="slidenum">
              <a:rPr lang="en-US" smtClean="0">
                <a:solidFill>
                  <a:srgbClr val="8D9AB3"/>
                </a:solidFill>
              </a:rPr>
              <a:pPr/>
              <a:t>‹#›</a:t>
            </a:fld>
            <a:endParaRPr lang="en-US">
              <a:solidFill>
                <a:srgbClr val="8D9AB3"/>
              </a:solidFill>
            </a:endParaRPr>
          </a:p>
        </p:txBody>
      </p:sp>
    </p:spTree>
    <p:extLst>
      <p:ext uri="{BB962C8B-B14F-4D97-AF65-F5344CB8AC3E}">
        <p14:creationId xmlns:p14="http://schemas.microsoft.com/office/powerpoint/2010/main" val="2296865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normAutofit/>
          </a:bodyPr>
          <a:lstStyle>
            <a:lvl1pPr>
              <a:spcBef>
                <a:spcPts val="22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6D5AD9C1-1736-AB4C-B02B-1E23BCC2DE8F}" type="datetimeFigureOut">
              <a:rPr lang="en-US" smtClean="0">
                <a:solidFill>
                  <a:srgbClr val="8D9AB3"/>
                </a:solidFill>
              </a:rPr>
              <a:pPr/>
              <a:t>3/16/2016</a:t>
            </a:fld>
            <a:endParaRPr lang="en-US">
              <a:solidFill>
                <a:srgbClr val="8D9AB3"/>
              </a:solidFill>
            </a:endParaRPr>
          </a:p>
        </p:txBody>
      </p:sp>
      <p:sp>
        <p:nvSpPr>
          <p:cNvPr id="5" name="Footer Placeholder 4"/>
          <p:cNvSpPr>
            <a:spLocks noGrp="1"/>
          </p:cNvSpPr>
          <p:nvPr>
            <p:ph type="ftr" sz="quarter" idx="11"/>
          </p:nvPr>
        </p:nvSpPr>
        <p:spPr/>
        <p:txBody>
          <a:bodyPr/>
          <a:lstStyle/>
          <a:p>
            <a:endParaRPr lang="en-US">
              <a:solidFill>
                <a:srgbClr val="8D9AB3"/>
              </a:solidFill>
            </a:endParaRPr>
          </a:p>
        </p:txBody>
      </p:sp>
      <p:sp>
        <p:nvSpPr>
          <p:cNvPr id="6" name="Slide Number Placeholder 5"/>
          <p:cNvSpPr>
            <a:spLocks noGrp="1"/>
          </p:cNvSpPr>
          <p:nvPr>
            <p:ph type="sldNum" sz="quarter" idx="12"/>
          </p:nvPr>
        </p:nvSpPr>
        <p:spPr/>
        <p:txBody>
          <a:bodyPr/>
          <a:lstStyle/>
          <a:p>
            <a:fld id="{278C3462-6DFE-F045-8401-09A77306DD2C}" type="slidenum">
              <a:rPr lang="en-US" smtClean="0">
                <a:solidFill>
                  <a:srgbClr val="8D9AB3"/>
                </a:solidFill>
              </a:rPr>
              <a:pPr/>
              <a:t>‹#›</a:t>
            </a:fld>
            <a:endParaRPr lang="en-US">
              <a:solidFill>
                <a:srgbClr val="8D9AB3"/>
              </a:solidFill>
            </a:endParaRPr>
          </a:p>
        </p:txBody>
      </p:sp>
    </p:spTree>
    <p:extLst>
      <p:ext uri="{BB962C8B-B14F-4D97-AF65-F5344CB8AC3E}">
        <p14:creationId xmlns:p14="http://schemas.microsoft.com/office/powerpoint/2010/main" val="1630240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en-US" smtClean="0"/>
              <a:t>Click to edit Master title style</a:t>
            </a:r>
            <a:endParaRPr/>
          </a:p>
        </p:txBody>
      </p:sp>
      <p:sp>
        <p:nvSpPr>
          <p:cNvPr id="3" name="Text Placeholder 2"/>
          <p:cNvSpPr>
            <a:spLocks noGrp="1"/>
          </p:cNvSpPr>
          <p:nvPr>
            <p:ph type="body" idx="1"/>
          </p:nvPr>
        </p:nvSpPr>
        <p:spPr>
          <a:xfrm>
            <a:off x="384874" y="3525980"/>
            <a:ext cx="8355714"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61733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chor="t">
            <a:noAutofit/>
          </a:bodyPr>
          <a:lstStyle>
            <a:lvl1pPr algn="l">
              <a:lnSpc>
                <a:spcPts val="13800"/>
              </a:lnSpc>
              <a:defRPr sz="13500" b="1" cap="none" spc="-250" baseline="0">
                <a:solidFill>
                  <a:schemeClr val="tx2"/>
                </a:solidFill>
              </a:defRPr>
            </a:lvl1pPr>
          </a:lstStyle>
          <a:p>
            <a:r>
              <a:rPr lang="en-US" smtClean="0"/>
              <a:t>Click to edit Master title style</a:t>
            </a:r>
            <a:endParaRPr/>
          </a:p>
        </p:txBody>
      </p:sp>
      <p:sp>
        <p:nvSpPr>
          <p:cNvPr id="3" name="Text Placeholder 2"/>
          <p:cNvSpPr>
            <a:spLocks noGrp="1"/>
          </p:cNvSpPr>
          <p:nvPr>
            <p:ph type="body" idx="1"/>
          </p:nvPr>
        </p:nvSpPr>
        <p:spPr>
          <a:xfrm>
            <a:off x="384874" y="3525980"/>
            <a:ext cx="4428426"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Picture Placeholder 2"/>
          <p:cNvSpPr>
            <a:spLocks noGrp="1"/>
          </p:cNvSpPr>
          <p:nvPr>
            <p:ph type="pic" idx="13"/>
          </p:nvPr>
        </p:nvSpPr>
        <p:spPr>
          <a:xfrm rot="21263043">
            <a:off x="5231118" y="261015"/>
            <a:ext cx="3433660" cy="4204035"/>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75773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Content Placeholder 2"/>
          <p:cNvSpPr>
            <a:spLocks noGrp="1"/>
          </p:cNvSpPr>
          <p:nvPr>
            <p:ph sz="half" idx="1"/>
          </p:nvPr>
        </p:nvSpPr>
        <p:spPr>
          <a:xfrm>
            <a:off x="632012" y="2057400"/>
            <a:ext cx="3863788"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61646" y="2057400"/>
            <a:ext cx="3867912"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6D5AD9C1-1736-AB4C-B02B-1E23BCC2DE8F}" type="datetimeFigureOut">
              <a:rPr lang="en-US" smtClean="0">
                <a:solidFill>
                  <a:srgbClr val="8D9AB3"/>
                </a:solidFill>
              </a:rPr>
              <a:pPr/>
              <a:t>3/16/2016</a:t>
            </a:fld>
            <a:endParaRPr lang="en-US">
              <a:solidFill>
                <a:srgbClr val="8D9AB3"/>
              </a:solidFill>
            </a:endParaRPr>
          </a:p>
        </p:txBody>
      </p:sp>
      <p:sp>
        <p:nvSpPr>
          <p:cNvPr id="6" name="Footer Placeholder 5"/>
          <p:cNvSpPr>
            <a:spLocks noGrp="1"/>
          </p:cNvSpPr>
          <p:nvPr>
            <p:ph type="ftr" sz="quarter" idx="11"/>
          </p:nvPr>
        </p:nvSpPr>
        <p:spPr/>
        <p:txBody>
          <a:bodyPr/>
          <a:lstStyle/>
          <a:p>
            <a:endParaRPr lang="en-US">
              <a:solidFill>
                <a:srgbClr val="8D9AB3"/>
              </a:solidFill>
            </a:endParaRPr>
          </a:p>
        </p:txBody>
      </p:sp>
      <p:sp>
        <p:nvSpPr>
          <p:cNvPr id="7" name="Slide Number Placeholder 6"/>
          <p:cNvSpPr>
            <a:spLocks noGrp="1"/>
          </p:cNvSpPr>
          <p:nvPr>
            <p:ph type="sldNum" sz="quarter" idx="12"/>
          </p:nvPr>
        </p:nvSpPr>
        <p:spPr/>
        <p:txBody>
          <a:bodyPr/>
          <a:lstStyle/>
          <a:p>
            <a:fld id="{278C3462-6DFE-F045-8401-09A77306DD2C}" type="slidenum">
              <a:rPr lang="en-US" smtClean="0">
                <a:solidFill>
                  <a:srgbClr val="8D9AB3"/>
                </a:solidFill>
              </a:rPr>
              <a:pPr/>
              <a:t>‹#›</a:t>
            </a:fld>
            <a:endParaRPr lang="en-US">
              <a:solidFill>
                <a:srgbClr val="8D9AB3"/>
              </a:solidFill>
            </a:endParaRPr>
          </a:p>
        </p:txBody>
      </p:sp>
    </p:spTree>
    <p:extLst>
      <p:ext uri="{BB962C8B-B14F-4D97-AF65-F5344CB8AC3E}">
        <p14:creationId xmlns:p14="http://schemas.microsoft.com/office/powerpoint/2010/main" val="3475988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775" y="582706"/>
            <a:ext cx="7918450" cy="788894"/>
          </a:xfrm>
        </p:spPr>
        <p:txBody>
          <a:bodyPr>
            <a:noAutofit/>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35545" y="1546412"/>
            <a:ext cx="3867912" cy="464950"/>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936"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63313" y="1545018"/>
            <a:ext cx="3867912" cy="466344"/>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313"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6D5AD9C1-1736-AB4C-B02B-1E23BCC2DE8F}" type="datetimeFigureOut">
              <a:rPr lang="en-US" smtClean="0">
                <a:solidFill>
                  <a:srgbClr val="8D9AB3"/>
                </a:solidFill>
              </a:rPr>
              <a:pPr/>
              <a:t>3/16/2016</a:t>
            </a:fld>
            <a:endParaRPr lang="en-US">
              <a:solidFill>
                <a:srgbClr val="8D9AB3"/>
              </a:solidFill>
            </a:endParaRPr>
          </a:p>
        </p:txBody>
      </p:sp>
      <p:sp>
        <p:nvSpPr>
          <p:cNvPr id="8" name="Footer Placeholder 7"/>
          <p:cNvSpPr>
            <a:spLocks noGrp="1"/>
          </p:cNvSpPr>
          <p:nvPr>
            <p:ph type="ftr" sz="quarter" idx="11"/>
          </p:nvPr>
        </p:nvSpPr>
        <p:spPr/>
        <p:txBody>
          <a:bodyPr/>
          <a:lstStyle/>
          <a:p>
            <a:endParaRPr lang="en-US">
              <a:solidFill>
                <a:srgbClr val="8D9AB3"/>
              </a:solidFill>
            </a:endParaRPr>
          </a:p>
        </p:txBody>
      </p:sp>
      <p:sp>
        <p:nvSpPr>
          <p:cNvPr id="9" name="Slide Number Placeholder 8"/>
          <p:cNvSpPr>
            <a:spLocks noGrp="1"/>
          </p:cNvSpPr>
          <p:nvPr>
            <p:ph type="sldNum" sz="quarter" idx="12"/>
          </p:nvPr>
        </p:nvSpPr>
        <p:spPr/>
        <p:txBody>
          <a:bodyPr/>
          <a:lstStyle/>
          <a:p>
            <a:fld id="{278C3462-6DFE-F045-8401-09A77306DD2C}" type="slidenum">
              <a:rPr lang="en-US" smtClean="0">
                <a:solidFill>
                  <a:srgbClr val="8D9AB3"/>
                </a:solidFill>
              </a:rPr>
              <a:pPr/>
              <a:t>‹#›</a:t>
            </a:fld>
            <a:endParaRPr lang="en-US">
              <a:solidFill>
                <a:srgbClr val="8D9AB3"/>
              </a:solidFill>
            </a:endParaRPr>
          </a:p>
        </p:txBody>
      </p:sp>
      <p:sp>
        <p:nvSpPr>
          <p:cNvPr id="12" name="Rectangle 11"/>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a:solidFill>
                <a:prstClr val="white"/>
              </a:solidFill>
            </a:endParaRPr>
          </a:p>
        </p:txBody>
      </p:sp>
      <p:sp>
        <p:nvSpPr>
          <p:cNvPr id="11" name="Rectangle 10"/>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a:solidFill>
                <a:prstClr val="white"/>
              </a:solidFill>
            </a:endParaRPr>
          </a:p>
        </p:txBody>
      </p:sp>
      <p:sp>
        <p:nvSpPr>
          <p:cNvPr id="13" name="Rectangle 12"/>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a:solidFill>
                <a:prstClr val="white"/>
              </a:solidFill>
            </a:endParaRPr>
          </a:p>
        </p:txBody>
      </p:sp>
      <p:sp>
        <p:nvSpPr>
          <p:cNvPr id="14" name="Rectangle 13"/>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a:solidFill>
                <a:prstClr val="white"/>
              </a:solidFill>
            </a:endParaRPr>
          </a:p>
        </p:txBody>
      </p:sp>
    </p:spTree>
    <p:extLst>
      <p:ext uri="{BB962C8B-B14F-4D97-AF65-F5344CB8AC3E}">
        <p14:creationId xmlns:p14="http://schemas.microsoft.com/office/powerpoint/2010/main" val="3462662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6D5AD9C1-1736-AB4C-B02B-1E23BCC2DE8F}" type="datetimeFigureOut">
              <a:rPr lang="en-US" smtClean="0">
                <a:solidFill>
                  <a:srgbClr val="8D9AB3"/>
                </a:solidFill>
              </a:rPr>
              <a:pPr/>
              <a:t>3/16/2016</a:t>
            </a:fld>
            <a:endParaRPr lang="en-US">
              <a:solidFill>
                <a:srgbClr val="8D9AB3"/>
              </a:solidFill>
            </a:endParaRPr>
          </a:p>
        </p:txBody>
      </p:sp>
      <p:sp>
        <p:nvSpPr>
          <p:cNvPr id="4" name="Footer Placeholder 3"/>
          <p:cNvSpPr>
            <a:spLocks noGrp="1"/>
          </p:cNvSpPr>
          <p:nvPr>
            <p:ph type="ftr" sz="quarter" idx="11"/>
          </p:nvPr>
        </p:nvSpPr>
        <p:spPr/>
        <p:txBody>
          <a:bodyPr/>
          <a:lstStyle/>
          <a:p>
            <a:endParaRPr lang="en-US">
              <a:solidFill>
                <a:srgbClr val="8D9AB3"/>
              </a:solidFill>
            </a:endParaRPr>
          </a:p>
        </p:txBody>
      </p:sp>
      <p:sp>
        <p:nvSpPr>
          <p:cNvPr id="5" name="Slide Number Placeholder 4"/>
          <p:cNvSpPr>
            <a:spLocks noGrp="1"/>
          </p:cNvSpPr>
          <p:nvPr>
            <p:ph type="sldNum" sz="quarter" idx="12"/>
          </p:nvPr>
        </p:nvSpPr>
        <p:spPr/>
        <p:txBody>
          <a:bodyPr/>
          <a:lstStyle/>
          <a:p>
            <a:fld id="{278C3462-6DFE-F045-8401-09A77306DD2C}" type="slidenum">
              <a:rPr lang="en-US" smtClean="0">
                <a:solidFill>
                  <a:srgbClr val="8D9AB3"/>
                </a:solidFill>
              </a:rPr>
              <a:pPr/>
              <a:t>‹#›</a:t>
            </a:fld>
            <a:endParaRPr lang="en-US">
              <a:solidFill>
                <a:srgbClr val="8D9AB3"/>
              </a:solidFill>
            </a:endParaRPr>
          </a:p>
        </p:txBody>
      </p:sp>
    </p:spTree>
    <p:extLst>
      <p:ext uri="{BB962C8B-B14F-4D97-AF65-F5344CB8AC3E}">
        <p14:creationId xmlns:p14="http://schemas.microsoft.com/office/powerpoint/2010/main" val="3013063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EC1304-E4E2-445F-9305-417C22BE1A59}" type="slidenum">
              <a:rPr lang="en-US"/>
              <a:pPr>
                <a:defRPr/>
              </a:pPr>
              <a:t>‹#›</a:t>
            </a:fld>
            <a:endParaRPr lang="en-US"/>
          </a:p>
        </p:txBody>
      </p:sp>
    </p:spTree>
    <p:extLst>
      <p:ext uri="{BB962C8B-B14F-4D97-AF65-F5344CB8AC3E}">
        <p14:creationId xmlns:p14="http://schemas.microsoft.com/office/powerpoint/2010/main" val="4084616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5AD9C1-1736-AB4C-B02B-1E23BCC2DE8F}" type="datetimeFigureOut">
              <a:rPr lang="en-US" smtClean="0">
                <a:solidFill>
                  <a:srgbClr val="8D9AB3"/>
                </a:solidFill>
              </a:rPr>
              <a:pPr/>
              <a:t>3/16/2016</a:t>
            </a:fld>
            <a:endParaRPr lang="en-US">
              <a:solidFill>
                <a:srgbClr val="8D9AB3"/>
              </a:solidFill>
            </a:endParaRPr>
          </a:p>
        </p:txBody>
      </p:sp>
      <p:sp>
        <p:nvSpPr>
          <p:cNvPr id="3" name="Footer Placeholder 2"/>
          <p:cNvSpPr>
            <a:spLocks noGrp="1"/>
          </p:cNvSpPr>
          <p:nvPr>
            <p:ph type="ftr" sz="quarter" idx="11"/>
          </p:nvPr>
        </p:nvSpPr>
        <p:spPr/>
        <p:txBody>
          <a:bodyPr/>
          <a:lstStyle/>
          <a:p>
            <a:endParaRPr lang="en-US">
              <a:solidFill>
                <a:srgbClr val="8D9AB3"/>
              </a:solidFill>
            </a:endParaRPr>
          </a:p>
        </p:txBody>
      </p:sp>
      <p:sp>
        <p:nvSpPr>
          <p:cNvPr id="4" name="Slide Number Placeholder 3"/>
          <p:cNvSpPr>
            <a:spLocks noGrp="1"/>
          </p:cNvSpPr>
          <p:nvPr>
            <p:ph type="sldNum" sz="quarter" idx="12"/>
          </p:nvPr>
        </p:nvSpPr>
        <p:spPr/>
        <p:txBody>
          <a:bodyPr/>
          <a:lstStyle/>
          <a:p>
            <a:fld id="{278C3462-6DFE-F045-8401-09A77306DD2C}" type="slidenum">
              <a:rPr lang="en-US" smtClean="0">
                <a:solidFill>
                  <a:srgbClr val="8D9AB3"/>
                </a:solidFill>
              </a:rPr>
              <a:pPr/>
              <a:t>‹#›</a:t>
            </a:fld>
            <a:endParaRPr lang="en-US">
              <a:solidFill>
                <a:srgbClr val="8D9AB3"/>
              </a:solidFill>
            </a:endParaRPr>
          </a:p>
        </p:txBody>
      </p:sp>
    </p:spTree>
    <p:extLst>
      <p:ext uri="{BB962C8B-B14F-4D97-AF65-F5344CB8AC3E}">
        <p14:creationId xmlns:p14="http://schemas.microsoft.com/office/powerpoint/2010/main" val="3533031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5" y="1720103"/>
            <a:ext cx="3657600" cy="1162050"/>
          </a:xfrm>
        </p:spPr>
        <p:txBody>
          <a:bodyPr anchor="b">
            <a:noAutofit/>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2650" y="658906"/>
            <a:ext cx="3819338" cy="546725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31825" y="2877671"/>
            <a:ext cx="3657600" cy="2339788"/>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5AD9C1-1736-AB4C-B02B-1E23BCC2DE8F}" type="datetimeFigureOut">
              <a:rPr lang="en-US" smtClean="0">
                <a:solidFill>
                  <a:srgbClr val="8D9AB3"/>
                </a:solidFill>
              </a:rPr>
              <a:pPr/>
              <a:t>3/16/2016</a:t>
            </a:fld>
            <a:endParaRPr lang="en-US">
              <a:solidFill>
                <a:srgbClr val="8D9AB3"/>
              </a:solidFill>
            </a:endParaRPr>
          </a:p>
        </p:txBody>
      </p:sp>
      <p:sp>
        <p:nvSpPr>
          <p:cNvPr id="6" name="Footer Placeholder 5"/>
          <p:cNvSpPr>
            <a:spLocks noGrp="1"/>
          </p:cNvSpPr>
          <p:nvPr>
            <p:ph type="ftr" sz="quarter" idx="11"/>
          </p:nvPr>
        </p:nvSpPr>
        <p:spPr/>
        <p:txBody>
          <a:bodyPr/>
          <a:lstStyle/>
          <a:p>
            <a:endParaRPr lang="en-US">
              <a:solidFill>
                <a:srgbClr val="8D9AB3"/>
              </a:solidFill>
            </a:endParaRPr>
          </a:p>
        </p:txBody>
      </p:sp>
      <p:sp>
        <p:nvSpPr>
          <p:cNvPr id="7" name="Slide Number Placeholder 6"/>
          <p:cNvSpPr>
            <a:spLocks noGrp="1"/>
          </p:cNvSpPr>
          <p:nvPr>
            <p:ph type="sldNum" sz="quarter" idx="12"/>
          </p:nvPr>
        </p:nvSpPr>
        <p:spPr/>
        <p:txBody>
          <a:bodyPr/>
          <a:lstStyle/>
          <a:p>
            <a:fld id="{278C3462-6DFE-F045-8401-09A77306DD2C}" type="slidenum">
              <a:rPr lang="en-US" smtClean="0">
                <a:solidFill>
                  <a:srgbClr val="8D9AB3"/>
                </a:solidFill>
              </a:rPr>
              <a:pPr/>
              <a:t>‹#›</a:t>
            </a:fld>
            <a:endParaRPr lang="en-US">
              <a:solidFill>
                <a:srgbClr val="8D9AB3"/>
              </a:solidFill>
            </a:endParaRPr>
          </a:p>
        </p:txBody>
      </p:sp>
    </p:spTree>
    <p:extLst>
      <p:ext uri="{BB962C8B-B14F-4D97-AF65-F5344CB8AC3E}">
        <p14:creationId xmlns:p14="http://schemas.microsoft.com/office/powerpoint/2010/main" val="3348399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3" y="1227427"/>
            <a:ext cx="3657600" cy="566738"/>
          </a:xfrm>
        </p:spPr>
        <p:txBody>
          <a:bodyPr anchor="b">
            <a:noAutofit/>
          </a:bodyPr>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rot="194096">
            <a:off x="4845353" y="975801"/>
            <a:ext cx="3496570" cy="4747249"/>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31823" y="1799793"/>
            <a:ext cx="3657600" cy="3991408"/>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5AD9C1-1736-AB4C-B02B-1E23BCC2DE8F}" type="datetimeFigureOut">
              <a:rPr lang="en-US" smtClean="0">
                <a:solidFill>
                  <a:srgbClr val="8D9AB3"/>
                </a:solidFill>
              </a:rPr>
              <a:pPr/>
              <a:t>3/16/2016</a:t>
            </a:fld>
            <a:endParaRPr lang="en-US">
              <a:solidFill>
                <a:srgbClr val="8D9AB3"/>
              </a:solidFill>
            </a:endParaRPr>
          </a:p>
        </p:txBody>
      </p:sp>
      <p:sp>
        <p:nvSpPr>
          <p:cNvPr id="6" name="Footer Placeholder 5"/>
          <p:cNvSpPr>
            <a:spLocks noGrp="1"/>
          </p:cNvSpPr>
          <p:nvPr>
            <p:ph type="ftr" sz="quarter" idx="11"/>
          </p:nvPr>
        </p:nvSpPr>
        <p:spPr/>
        <p:txBody>
          <a:bodyPr/>
          <a:lstStyle/>
          <a:p>
            <a:endParaRPr lang="en-US">
              <a:solidFill>
                <a:srgbClr val="8D9AB3"/>
              </a:solidFill>
            </a:endParaRPr>
          </a:p>
        </p:txBody>
      </p:sp>
      <p:sp>
        <p:nvSpPr>
          <p:cNvPr id="7" name="Slide Number Placeholder 6"/>
          <p:cNvSpPr>
            <a:spLocks noGrp="1"/>
          </p:cNvSpPr>
          <p:nvPr>
            <p:ph type="sldNum" sz="quarter" idx="12"/>
          </p:nvPr>
        </p:nvSpPr>
        <p:spPr/>
        <p:txBody>
          <a:bodyPr/>
          <a:lstStyle/>
          <a:p>
            <a:fld id="{278C3462-6DFE-F045-8401-09A77306DD2C}" type="slidenum">
              <a:rPr lang="en-US" smtClean="0">
                <a:solidFill>
                  <a:srgbClr val="8D9AB3"/>
                </a:solidFill>
              </a:rPr>
              <a:pPr/>
              <a:t>‹#›</a:t>
            </a:fld>
            <a:endParaRPr lang="en-US">
              <a:solidFill>
                <a:srgbClr val="8D9AB3"/>
              </a:solidFill>
            </a:endParaRPr>
          </a:p>
        </p:txBody>
      </p:sp>
    </p:spTree>
    <p:extLst>
      <p:ext uri="{BB962C8B-B14F-4D97-AF65-F5344CB8AC3E}">
        <p14:creationId xmlns:p14="http://schemas.microsoft.com/office/powerpoint/2010/main" val="2638450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32011" y="4329953"/>
            <a:ext cx="7907151" cy="927847"/>
          </a:xfrm>
        </p:spPr>
        <p:txBody>
          <a:bodyPr anchor="b" anchorCtr="0">
            <a:noAutofit/>
          </a:bodyPr>
          <a:lstStyle>
            <a:lvl1pPr algn="l">
              <a:defRPr sz="3600"/>
            </a:lvl1pPr>
          </a:lstStyle>
          <a:p>
            <a:r>
              <a:rPr lang="en-US" smtClean="0"/>
              <a:t>Click to edit Master title style</a:t>
            </a:r>
            <a:endParaRPr/>
          </a:p>
        </p:txBody>
      </p:sp>
      <p:sp>
        <p:nvSpPr>
          <p:cNvPr id="3" name="Date Placeholder 2"/>
          <p:cNvSpPr>
            <a:spLocks noGrp="1"/>
          </p:cNvSpPr>
          <p:nvPr>
            <p:ph type="dt" sz="half" idx="10"/>
          </p:nvPr>
        </p:nvSpPr>
        <p:spPr/>
        <p:txBody>
          <a:bodyPr/>
          <a:lstStyle/>
          <a:p>
            <a:fld id="{6D5AD9C1-1736-AB4C-B02B-1E23BCC2DE8F}" type="datetimeFigureOut">
              <a:rPr lang="en-US" smtClean="0">
                <a:solidFill>
                  <a:srgbClr val="8D9AB3"/>
                </a:solidFill>
              </a:rPr>
              <a:pPr/>
              <a:t>3/16/2016</a:t>
            </a:fld>
            <a:endParaRPr lang="en-US">
              <a:solidFill>
                <a:srgbClr val="8D9AB3"/>
              </a:solidFill>
            </a:endParaRPr>
          </a:p>
        </p:txBody>
      </p:sp>
      <p:sp>
        <p:nvSpPr>
          <p:cNvPr id="4" name="Footer Placeholder 3"/>
          <p:cNvSpPr>
            <a:spLocks noGrp="1"/>
          </p:cNvSpPr>
          <p:nvPr>
            <p:ph type="ftr" sz="quarter" idx="11"/>
          </p:nvPr>
        </p:nvSpPr>
        <p:spPr/>
        <p:txBody>
          <a:bodyPr/>
          <a:lstStyle/>
          <a:p>
            <a:endParaRPr lang="en-US">
              <a:solidFill>
                <a:srgbClr val="8D9AB3"/>
              </a:solidFill>
            </a:endParaRPr>
          </a:p>
        </p:txBody>
      </p:sp>
      <p:sp>
        <p:nvSpPr>
          <p:cNvPr id="5" name="Slide Number Placeholder 4"/>
          <p:cNvSpPr>
            <a:spLocks noGrp="1"/>
          </p:cNvSpPr>
          <p:nvPr>
            <p:ph type="sldNum" sz="quarter" idx="12"/>
          </p:nvPr>
        </p:nvSpPr>
        <p:spPr/>
        <p:txBody>
          <a:bodyPr/>
          <a:lstStyle/>
          <a:p>
            <a:fld id="{278C3462-6DFE-F045-8401-09A77306DD2C}" type="slidenum">
              <a:rPr lang="en-US" smtClean="0">
                <a:solidFill>
                  <a:srgbClr val="8D9AB3"/>
                </a:solidFill>
              </a:rPr>
              <a:pPr/>
              <a:t>‹#›</a:t>
            </a:fld>
            <a:endParaRPr lang="en-US">
              <a:solidFill>
                <a:srgbClr val="8D9AB3"/>
              </a:solidFill>
            </a:endParaRPr>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Picture Placeholder 2"/>
          <p:cNvSpPr>
            <a:spLocks noGrp="1"/>
          </p:cNvSpPr>
          <p:nvPr>
            <p:ph type="pic" idx="1"/>
          </p:nvPr>
        </p:nvSpPr>
        <p:spPr>
          <a:xfrm rot="319004">
            <a:off x="2075968" y="741009"/>
            <a:ext cx="4914362" cy="3240064"/>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854607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rot="21346724">
            <a:off x="436037" y="494284"/>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632011" y="4329953"/>
            <a:ext cx="7907151" cy="927847"/>
          </a:xfrm>
        </p:spPr>
        <p:txBody>
          <a:bodyPr anchor="b" anchorCtr="0">
            <a:noAutofit/>
          </a:bodyPr>
          <a:lstStyle>
            <a:lvl1pPr algn="l">
              <a:defRPr sz="3600"/>
            </a:lvl1pPr>
          </a:lstStyle>
          <a:p>
            <a:r>
              <a:rPr lang="en-US" smtClean="0"/>
              <a:t>Click to edit Master title style</a:t>
            </a:r>
            <a:endParaRPr/>
          </a:p>
        </p:txBody>
      </p:sp>
      <p:sp>
        <p:nvSpPr>
          <p:cNvPr id="3" name="Date Placeholder 2"/>
          <p:cNvSpPr>
            <a:spLocks noGrp="1"/>
          </p:cNvSpPr>
          <p:nvPr>
            <p:ph type="dt" sz="half" idx="10"/>
          </p:nvPr>
        </p:nvSpPr>
        <p:spPr/>
        <p:txBody>
          <a:bodyPr/>
          <a:lstStyle/>
          <a:p>
            <a:fld id="{6D5AD9C1-1736-AB4C-B02B-1E23BCC2DE8F}" type="datetimeFigureOut">
              <a:rPr lang="en-US" smtClean="0">
                <a:solidFill>
                  <a:srgbClr val="8D9AB3"/>
                </a:solidFill>
              </a:rPr>
              <a:pPr/>
              <a:t>3/16/2016</a:t>
            </a:fld>
            <a:endParaRPr lang="en-US">
              <a:solidFill>
                <a:srgbClr val="8D9AB3"/>
              </a:solidFill>
            </a:endParaRPr>
          </a:p>
        </p:txBody>
      </p:sp>
      <p:sp>
        <p:nvSpPr>
          <p:cNvPr id="4" name="Footer Placeholder 3"/>
          <p:cNvSpPr>
            <a:spLocks noGrp="1"/>
          </p:cNvSpPr>
          <p:nvPr>
            <p:ph type="ftr" sz="quarter" idx="11"/>
          </p:nvPr>
        </p:nvSpPr>
        <p:spPr/>
        <p:txBody>
          <a:bodyPr/>
          <a:lstStyle/>
          <a:p>
            <a:endParaRPr lang="en-US">
              <a:solidFill>
                <a:srgbClr val="8D9AB3"/>
              </a:solidFill>
            </a:endParaRPr>
          </a:p>
        </p:txBody>
      </p:sp>
      <p:sp>
        <p:nvSpPr>
          <p:cNvPr id="5" name="Slide Number Placeholder 4"/>
          <p:cNvSpPr>
            <a:spLocks noGrp="1"/>
          </p:cNvSpPr>
          <p:nvPr>
            <p:ph type="sldNum" sz="quarter" idx="12"/>
          </p:nvPr>
        </p:nvSpPr>
        <p:spPr/>
        <p:txBody>
          <a:bodyPr/>
          <a:lstStyle/>
          <a:p>
            <a:fld id="{278C3462-6DFE-F045-8401-09A77306DD2C}" type="slidenum">
              <a:rPr lang="en-US" smtClean="0">
                <a:solidFill>
                  <a:srgbClr val="8D9AB3"/>
                </a:solidFill>
              </a:rPr>
              <a:pPr/>
              <a:t>‹#›</a:t>
            </a:fld>
            <a:endParaRPr lang="en-US">
              <a:solidFill>
                <a:srgbClr val="8D9AB3"/>
              </a:solidFill>
            </a:endParaRPr>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Picture Placeholder 2"/>
          <p:cNvSpPr>
            <a:spLocks noGrp="1"/>
          </p:cNvSpPr>
          <p:nvPr>
            <p:ph type="pic" idx="1"/>
          </p:nvPr>
        </p:nvSpPr>
        <p:spPr>
          <a:xfrm rot="152337">
            <a:off x="4118577" y="735553"/>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364070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6D5AD9C1-1736-AB4C-B02B-1E23BCC2DE8F}" type="datetimeFigureOut">
              <a:rPr lang="en-US" smtClean="0">
                <a:solidFill>
                  <a:srgbClr val="8D9AB3"/>
                </a:solidFill>
              </a:rPr>
              <a:pPr/>
              <a:t>3/16/2016</a:t>
            </a:fld>
            <a:endParaRPr lang="en-US">
              <a:solidFill>
                <a:srgbClr val="8D9AB3"/>
              </a:solidFill>
            </a:endParaRPr>
          </a:p>
        </p:txBody>
      </p:sp>
      <p:sp>
        <p:nvSpPr>
          <p:cNvPr id="5" name="Footer Placeholder 4"/>
          <p:cNvSpPr>
            <a:spLocks noGrp="1"/>
          </p:cNvSpPr>
          <p:nvPr>
            <p:ph type="ftr" sz="quarter" idx="11"/>
          </p:nvPr>
        </p:nvSpPr>
        <p:spPr/>
        <p:txBody>
          <a:bodyPr/>
          <a:lstStyle/>
          <a:p>
            <a:endParaRPr lang="en-US">
              <a:solidFill>
                <a:srgbClr val="8D9AB3"/>
              </a:solidFill>
            </a:endParaRPr>
          </a:p>
        </p:txBody>
      </p:sp>
      <p:sp>
        <p:nvSpPr>
          <p:cNvPr id="6" name="Slide Number Placeholder 5"/>
          <p:cNvSpPr>
            <a:spLocks noGrp="1"/>
          </p:cNvSpPr>
          <p:nvPr>
            <p:ph type="sldNum" sz="quarter" idx="12"/>
          </p:nvPr>
        </p:nvSpPr>
        <p:spPr/>
        <p:txBody>
          <a:bodyPr/>
          <a:lstStyle/>
          <a:p>
            <a:fld id="{278C3462-6DFE-F045-8401-09A77306DD2C}" type="slidenum">
              <a:rPr lang="en-US" smtClean="0">
                <a:solidFill>
                  <a:srgbClr val="8D9AB3"/>
                </a:solidFill>
              </a:rPr>
              <a:pPr/>
              <a:t>‹#›</a:t>
            </a:fld>
            <a:endParaRPr lang="en-US">
              <a:solidFill>
                <a:srgbClr val="8D9AB3"/>
              </a:solidFill>
            </a:endParaRPr>
          </a:p>
        </p:txBody>
      </p:sp>
    </p:spTree>
    <p:extLst>
      <p:ext uri="{BB962C8B-B14F-4D97-AF65-F5344CB8AC3E}">
        <p14:creationId xmlns:p14="http://schemas.microsoft.com/office/powerpoint/2010/main" val="13294523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2400" y="685801"/>
            <a:ext cx="757518" cy="5440680"/>
          </a:xfrm>
        </p:spPr>
        <p:txBody>
          <a:bodyPr vert="eaVert">
            <a:noAutofit/>
          </a:bodyPr>
          <a:lstStyle/>
          <a:p>
            <a:r>
              <a:rPr lang="en-US" smtClean="0"/>
              <a:t>Click to edit Master title style</a:t>
            </a:r>
            <a:endParaRPr/>
          </a:p>
        </p:txBody>
      </p:sp>
      <p:sp>
        <p:nvSpPr>
          <p:cNvPr id="3" name="Vertical Text Placeholder 2"/>
          <p:cNvSpPr>
            <a:spLocks noGrp="1"/>
          </p:cNvSpPr>
          <p:nvPr>
            <p:ph type="body" orient="vert" idx="1"/>
          </p:nvPr>
        </p:nvSpPr>
        <p:spPr>
          <a:xfrm>
            <a:off x="631825" y="685801"/>
            <a:ext cx="6561137" cy="5440680"/>
          </a:xfrm>
        </p:spPr>
        <p:txBody>
          <a:bodyPr vert="eaVe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6D5AD9C1-1736-AB4C-B02B-1E23BCC2DE8F}" type="datetimeFigureOut">
              <a:rPr lang="en-US" smtClean="0">
                <a:solidFill>
                  <a:srgbClr val="8D9AB3"/>
                </a:solidFill>
              </a:rPr>
              <a:pPr/>
              <a:t>3/16/2016</a:t>
            </a:fld>
            <a:endParaRPr lang="en-US">
              <a:solidFill>
                <a:srgbClr val="8D9AB3"/>
              </a:solidFill>
            </a:endParaRPr>
          </a:p>
        </p:txBody>
      </p:sp>
      <p:sp>
        <p:nvSpPr>
          <p:cNvPr id="5" name="Footer Placeholder 4"/>
          <p:cNvSpPr>
            <a:spLocks noGrp="1"/>
          </p:cNvSpPr>
          <p:nvPr>
            <p:ph type="ftr" sz="quarter" idx="11"/>
          </p:nvPr>
        </p:nvSpPr>
        <p:spPr/>
        <p:txBody>
          <a:bodyPr/>
          <a:lstStyle/>
          <a:p>
            <a:endParaRPr lang="en-US">
              <a:solidFill>
                <a:srgbClr val="8D9AB3"/>
              </a:solidFill>
            </a:endParaRPr>
          </a:p>
        </p:txBody>
      </p:sp>
      <p:sp>
        <p:nvSpPr>
          <p:cNvPr id="6" name="Slide Number Placeholder 5"/>
          <p:cNvSpPr>
            <a:spLocks noGrp="1"/>
          </p:cNvSpPr>
          <p:nvPr>
            <p:ph type="sldNum" sz="quarter" idx="12"/>
          </p:nvPr>
        </p:nvSpPr>
        <p:spPr/>
        <p:txBody>
          <a:bodyPr/>
          <a:lstStyle/>
          <a:p>
            <a:fld id="{278C3462-6DFE-F045-8401-09A77306DD2C}" type="slidenum">
              <a:rPr lang="en-US" smtClean="0">
                <a:solidFill>
                  <a:srgbClr val="8D9AB3"/>
                </a:solidFill>
              </a:rPr>
              <a:pPr/>
              <a:t>‹#›</a:t>
            </a:fld>
            <a:endParaRPr lang="en-US">
              <a:solidFill>
                <a:srgbClr val="8D9AB3"/>
              </a:solidFill>
            </a:endParaRPr>
          </a:p>
        </p:txBody>
      </p:sp>
    </p:spTree>
    <p:extLst>
      <p:ext uri="{BB962C8B-B14F-4D97-AF65-F5344CB8AC3E}">
        <p14:creationId xmlns:p14="http://schemas.microsoft.com/office/powerpoint/2010/main" val="4067586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494939-5253-4E6F-925E-34156DAAB850}" type="slidenum">
              <a:rPr lang="en-US"/>
              <a:pPr>
                <a:defRPr/>
              </a:pPr>
              <a:t>‹#›</a:t>
            </a:fld>
            <a:endParaRPr lang="en-US"/>
          </a:p>
        </p:txBody>
      </p:sp>
    </p:spTree>
    <p:extLst>
      <p:ext uri="{BB962C8B-B14F-4D97-AF65-F5344CB8AC3E}">
        <p14:creationId xmlns:p14="http://schemas.microsoft.com/office/powerpoint/2010/main" val="3844182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49B80F-BF9E-4950-BE36-9A7F7A319FB2}" type="slidenum">
              <a:rPr lang="en-US"/>
              <a:pPr>
                <a:defRPr/>
              </a:pPr>
              <a:t>‹#›</a:t>
            </a:fld>
            <a:endParaRPr lang="en-US"/>
          </a:p>
        </p:txBody>
      </p:sp>
    </p:spTree>
    <p:extLst>
      <p:ext uri="{BB962C8B-B14F-4D97-AF65-F5344CB8AC3E}">
        <p14:creationId xmlns:p14="http://schemas.microsoft.com/office/powerpoint/2010/main" val="297029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6BA9D94-9248-48CF-8B70-08549F0AA953}" type="slidenum">
              <a:rPr lang="en-US"/>
              <a:pPr>
                <a:defRPr/>
              </a:pPr>
              <a:t>‹#›</a:t>
            </a:fld>
            <a:endParaRPr lang="en-US"/>
          </a:p>
        </p:txBody>
      </p:sp>
    </p:spTree>
    <p:extLst>
      <p:ext uri="{BB962C8B-B14F-4D97-AF65-F5344CB8AC3E}">
        <p14:creationId xmlns:p14="http://schemas.microsoft.com/office/powerpoint/2010/main" val="1598104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D0B93FB-1104-40A7-8011-F6F46D7783DB}" type="slidenum">
              <a:rPr lang="en-US"/>
              <a:pPr>
                <a:defRPr/>
              </a:pPr>
              <a:t>‹#›</a:t>
            </a:fld>
            <a:endParaRPr lang="en-US"/>
          </a:p>
        </p:txBody>
      </p:sp>
    </p:spTree>
    <p:extLst>
      <p:ext uri="{BB962C8B-B14F-4D97-AF65-F5344CB8AC3E}">
        <p14:creationId xmlns:p14="http://schemas.microsoft.com/office/powerpoint/2010/main" val="461713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D3C82F-9788-427A-83A5-074178A85DEE}" type="slidenum">
              <a:rPr lang="en-US"/>
              <a:pPr>
                <a:defRPr/>
              </a:pPr>
              <a:t>‹#›</a:t>
            </a:fld>
            <a:endParaRPr lang="en-US"/>
          </a:p>
        </p:txBody>
      </p:sp>
    </p:spTree>
    <p:extLst>
      <p:ext uri="{BB962C8B-B14F-4D97-AF65-F5344CB8AC3E}">
        <p14:creationId xmlns:p14="http://schemas.microsoft.com/office/powerpoint/2010/main" val="166463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C17E09-33E4-4009-9A9E-0B8C97F9BC69}" type="slidenum">
              <a:rPr lang="en-US"/>
              <a:pPr>
                <a:defRPr/>
              </a:pPr>
              <a:t>‹#›</a:t>
            </a:fld>
            <a:endParaRPr lang="en-US"/>
          </a:p>
        </p:txBody>
      </p:sp>
    </p:spTree>
    <p:extLst>
      <p:ext uri="{BB962C8B-B14F-4D97-AF65-F5344CB8AC3E}">
        <p14:creationId xmlns:p14="http://schemas.microsoft.com/office/powerpoint/2010/main" val="3727627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ABD10E-C693-43A4-BAB4-511AB7913D4D}" type="slidenum">
              <a:rPr lang="en-US"/>
              <a:pPr>
                <a:defRPr/>
              </a:pPr>
              <a:t>‹#›</a:t>
            </a:fld>
            <a:endParaRPr lang="en-US"/>
          </a:p>
        </p:txBody>
      </p:sp>
    </p:spTree>
    <p:extLst>
      <p:ext uri="{BB962C8B-B14F-4D97-AF65-F5344CB8AC3E}">
        <p14:creationId xmlns:p14="http://schemas.microsoft.com/office/powerpoint/2010/main" val="3679185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solidFill>
                  <a:schemeClr val="tx1"/>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Arial" charset="0"/>
              </a:defRPr>
            </a:lvl1pPr>
          </a:lstStyle>
          <a:p>
            <a:pPr>
              <a:defRPr/>
            </a:pPr>
            <a:fld id="{EE173A0C-2A3A-49A7-B31E-B364122C209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80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775" y="582706"/>
            <a:ext cx="7918450" cy="788894"/>
          </a:xfrm>
          <a:prstGeom prst="rect">
            <a:avLst/>
          </a:prstGeom>
        </p:spPr>
        <p:txBody>
          <a:bodyPr vert="horz" lIns="91440" tIns="45720" rIns="91440" bIns="45720" rtlCol="0" anchor="t" anchorCtr="0">
            <a:normAutofit/>
          </a:bodyPr>
          <a:lstStyle/>
          <a:p>
            <a:r>
              <a:rPr lang="en-US" smtClean="0"/>
              <a:t>Click to edit Master title style</a:t>
            </a:r>
            <a:endParaRPr/>
          </a:p>
        </p:txBody>
      </p:sp>
      <p:sp>
        <p:nvSpPr>
          <p:cNvPr id="3" name="Text Placeholder 2"/>
          <p:cNvSpPr>
            <a:spLocks noGrp="1"/>
          </p:cNvSpPr>
          <p:nvPr>
            <p:ph type="body" idx="1"/>
          </p:nvPr>
        </p:nvSpPr>
        <p:spPr>
          <a:xfrm>
            <a:off x="988358" y="2044700"/>
            <a:ext cx="7167284" cy="40814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457200" y="6275294"/>
            <a:ext cx="1600200" cy="365125"/>
          </a:xfrm>
          <a:prstGeom prst="rect">
            <a:avLst/>
          </a:prstGeom>
        </p:spPr>
        <p:txBody>
          <a:bodyPr vert="horz" lIns="91440" tIns="45720" rIns="91440" bIns="45720" rtlCol="0" anchor="ctr"/>
          <a:lstStyle>
            <a:lvl1pPr algn="l">
              <a:defRPr sz="1100">
                <a:solidFill>
                  <a:schemeClr val="tx2"/>
                </a:solidFill>
              </a:defRPr>
            </a:lvl1pPr>
          </a:lstStyle>
          <a:p>
            <a:pPr defTabSz="457200" fontAlgn="auto">
              <a:spcBef>
                <a:spcPts val="0"/>
              </a:spcBef>
              <a:spcAft>
                <a:spcPts val="0"/>
              </a:spcAft>
            </a:pPr>
            <a:fld id="{6D5AD9C1-1736-AB4C-B02B-1E23BCC2DE8F}" type="datetimeFigureOut">
              <a:rPr lang="en-US" smtClean="0">
                <a:solidFill>
                  <a:srgbClr val="8D9AB3"/>
                </a:solidFill>
                <a:latin typeface="News Gothic MT"/>
              </a:rPr>
              <a:pPr defTabSz="457200" fontAlgn="auto">
                <a:spcBef>
                  <a:spcPts val="0"/>
                </a:spcBef>
                <a:spcAft>
                  <a:spcPts val="0"/>
                </a:spcAft>
              </a:pPr>
              <a:t>3/16/2016</a:t>
            </a:fld>
            <a:endParaRPr lang="en-US">
              <a:solidFill>
                <a:srgbClr val="8D9AB3"/>
              </a:solidFill>
              <a:latin typeface="News Gothic MT"/>
            </a:endParaRPr>
          </a:p>
        </p:txBody>
      </p:sp>
      <p:sp>
        <p:nvSpPr>
          <p:cNvPr id="5" name="Footer Placeholder 4"/>
          <p:cNvSpPr>
            <a:spLocks noGrp="1"/>
          </p:cNvSpPr>
          <p:nvPr>
            <p:ph type="ftr" sz="quarter" idx="3"/>
          </p:nvPr>
        </p:nvSpPr>
        <p:spPr>
          <a:xfrm>
            <a:off x="2205318" y="6275294"/>
            <a:ext cx="5643282" cy="365125"/>
          </a:xfrm>
          <a:prstGeom prst="rect">
            <a:avLst/>
          </a:prstGeom>
        </p:spPr>
        <p:txBody>
          <a:bodyPr vert="horz" lIns="91440" tIns="45720" rIns="91440" bIns="45720" rtlCol="0" anchor="ctr"/>
          <a:lstStyle>
            <a:lvl1pPr algn="l">
              <a:defRPr sz="1100">
                <a:solidFill>
                  <a:schemeClr val="tx2"/>
                </a:solidFill>
              </a:defRPr>
            </a:lvl1pPr>
          </a:lstStyle>
          <a:p>
            <a:pPr defTabSz="457200" fontAlgn="auto">
              <a:spcBef>
                <a:spcPts val="0"/>
              </a:spcBef>
              <a:spcAft>
                <a:spcPts val="0"/>
              </a:spcAft>
            </a:pPr>
            <a:endParaRPr lang="en-US">
              <a:solidFill>
                <a:srgbClr val="8D9AB3"/>
              </a:solidFill>
              <a:latin typeface="News Gothic MT"/>
            </a:endParaRPr>
          </a:p>
        </p:txBody>
      </p:sp>
      <p:sp>
        <p:nvSpPr>
          <p:cNvPr id="6" name="Slide Number Placeholder 5"/>
          <p:cNvSpPr>
            <a:spLocks noGrp="1"/>
          </p:cNvSpPr>
          <p:nvPr>
            <p:ph type="sldNum" sz="quarter" idx="4"/>
          </p:nvPr>
        </p:nvSpPr>
        <p:spPr>
          <a:xfrm>
            <a:off x="8077200" y="6275294"/>
            <a:ext cx="609600" cy="365125"/>
          </a:xfrm>
          <a:prstGeom prst="rect">
            <a:avLst/>
          </a:prstGeom>
        </p:spPr>
        <p:txBody>
          <a:bodyPr vert="horz" lIns="91440" tIns="45720" rIns="91440" bIns="45720" rtlCol="0" anchor="ctr"/>
          <a:lstStyle>
            <a:lvl1pPr algn="r">
              <a:defRPr sz="1400">
                <a:solidFill>
                  <a:schemeClr val="tx2"/>
                </a:solidFill>
              </a:defRPr>
            </a:lvl1pPr>
          </a:lstStyle>
          <a:p>
            <a:pPr defTabSz="457200" fontAlgn="auto">
              <a:spcBef>
                <a:spcPts val="0"/>
              </a:spcBef>
              <a:spcAft>
                <a:spcPts val="0"/>
              </a:spcAft>
            </a:pPr>
            <a:fld id="{278C3462-6DFE-F045-8401-09A77306DD2C}" type="slidenum">
              <a:rPr lang="en-US" smtClean="0">
                <a:solidFill>
                  <a:srgbClr val="8D9AB3"/>
                </a:solidFill>
                <a:latin typeface="News Gothic MT"/>
              </a:rPr>
              <a:pPr defTabSz="457200" fontAlgn="auto">
                <a:spcBef>
                  <a:spcPts val="0"/>
                </a:spcBef>
                <a:spcAft>
                  <a:spcPts val="0"/>
                </a:spcAft>
              </a:pPr>
              <a:t>‹#›</a:t>
            </a:fld>
            <a:endParaRPr lang="en-US">
              <a:solidFill>
                <a:srgbClr val="8D9AB3"/>
              </a:solidFill>
              <a:latin typeface="News Gothic MT"/>
            </a:endParaRPr>
          </a:p>
        </p:txBody>
      </p:sp>
    </p:spTree>
    <p:extLst>
      <p:ext uri="{BB962C8B-B14F-4D97-AF65-F5344CB8AC3E}">
        <p14:creationId xmlns:p14="http://schemas.microsoft.com/office/powerpoint/2010/main" val="2848204029"/>
      </p:ext>
    </p:extLst>
  </p:cSld>
  <p:clrMap bg1="dk1" tx1="lt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Lst>
  <p:txStyles>
    <p:titleStyle>
      <a:lvl1pPr algn="ctr" defTabSz="914400" rtl="0" eaLnBrk="1" latinLnBrk="0" hangingPunct="1">
        <a:spcBef>
          <a:spcPct val="0"/>
        </a:spcBef>
        <a:buNone/>
        <a:defRPr sz="42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Clr>
          <a:schemeClr val="bg2"/>
        </a:buClr>
        <a:buSzPct val="90000"/>
        <a:buFont typeface="Wingdings 2" pitchFamily="18" charset="2"/>
        <a:buChar char="Ü"/>
        <a:defRPr sz="2200" kern="1200">
          <a:solidFill>
            <a:schemeClr val="tx1"/>
          </a:solidFill>
          <a:latin typeface="+mn-lt"/>
          <a:ea typeface="+mn-ea"/>
          <a:cs typeface="+mn-cs"/>
        </a:defRPr>
      </a:lvl1pPr>
      <a:lvl2pPr marL="6858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2000" kern="1200">
          <a:solidFill>
            <a:schemeClr val="tx1"/>
          </a:solidFill>
          <a:latin typeface="+mn-lt"/>
          <a:ea typeface="+mn-ea"/>
          <a:cs typeface="+mn-cs"/>
        </a:defRPr>
      </a:lvl2pPr>
      <a:lvl3pPr marL="10350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3pPr>
      <a:lvl4pPr marL="13716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1800" kern="1200">
          <a:solidFill>
            <a:schemeClr val="tx1"/>
          </a:solidFill>
          <a:latin typeface="+mn-lt"/>
          <a:ea typeface="+mn-ea"/>
          <a:cs typeface="+mn-cs"/>
        </a:defRPr>
      </a:lvl4pPr>
      <a:lvl5pPr marL="17208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wmf"/></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r="7375"/>
          <a:stretch/>
        </p:blipFill>
        <p:spPr>
          <a:xfrm>
            <a:off x="-15255" y="-80408"/>
            <a:ext cx="9150788" cy="6938408"/>
          </a:xfrm>
          <a:prstGeom prst="rect">
            <a:avLst/>
          </a:prstGeom>
        </p:spPr>
      </p:pic>
      <p:sp>
        <p:nvSpPr>
          <p:cNvPr id="2" name="Title 1"/>
          <p:cNvSpPr>
            <a:spLocks noGrp="1"/>
          </p:cNvSpPr>
          <p:nvPr>
            <p:ph type="ctrTitle"/>
          </p:nvPr>
        </p:nvSpPr>
        <p:spPr>
          <a:xfrm>
            <a:off x="-152400" y="69258"/>
            <a:ext cx="5919014" cy="3305153"/>
          </a:xfrm>
        </p:spPr>
        <p:txBody>
          <a:bodyPr/>
          <a:lstStyle/>
          <a:p>
            <a:r>
              <a:rPr lang="en-US" dirty="0" smtClean="0">
                <a:effectLst/>
              </a:rPr>
              <a:t>Is Depredation Increasing in the Gulf of Alaska?</a:t>
            </a:r>
            <a:endParaRPr lang="en-US" sz="4000" dirty="0">
              <a:effectLst/>
            </a:endParaRPr>
          </a:p>
        </p:txBody>
      </p:sp>
      <p:sp>
        <p:nvSpPr>
          <p:cNvPr id="3" name="Subtitle 2"/>
          <p:cNvSpPr>
            <a:spLocks noGrp="1"/>
          </p:cNvSpPr>
          <p:nvPr>
            <p:ph type="subTitle" idx="1"/>
          </p:nvPr>
        </p:nvSpPr>
        <p:spPr>
          <a:xfrm>
            <a:off x="369072" y="4343400"/>
            <a:ext cx="8412643" cy="1814945"/>
          </a:xfrm>
        </p:spPr>
        <p:txBody>
          <a:bodyPr>
            <a:noAutofit/>
          </a:bodyPr>
          <a:lstStyle/>
          <a:p>
            <a:pPr algn="ctr"/>
            <a:r>
              <a:rPr lang="en-US" sz="2800" dirty="0">
                <a:solidFill>
                  <a:srgbClr val="FFFFCC"/>
                </a:solidFill>
                <a:effectLst/>
                <a:latin typeface="Arial" panose="020B0604020202020204" pitchFamily="34" charset="0"/>
                <a:cs typeface="Arial" panose="020B0604020202020204" pitchFamily="34" charset="0"/>
              </a:rPr>
              <a:t>Presented by Jan </a:t>
            </a:r>
            <a:r>
              <a:rPr lang="en-US" sz="2800" dirty="0" err="1">
                <a:solidFill>
                  <a:srgbClr val="FFFFCC"/>
                </a:solidFill>
                <a:effectLst/>
                <a:latin typeface="Arial" panose="020B0604020202020204" pitchFamily="34" charset="0"/>
                <a:cs typeface="Arial" panose="020B0604020202020204" pitchFamily="34" charset="0"/>
              </a:rPr>
              <a:t>Straley</a:t>
            </a:r>
            <a:r>
              <a:rPr lang="en-US" sz="2800" dirty="0">
                <a:solidFill>
                  <a:srgbClr val="FFFFCC"/>
                </a:solidFill>
                <a:effectLst/>
                <a:latin typeface="Arial" panose="020B0604020202020204" pitchFamily="34" charset="0"/>
                <a:cs typeface="Arial" panose="020B0604020202020204" pitchFamily="34" charset="0"/>
              </a:rPr>
              <a:t> </a:t>
            </a:r>
            <a:endParaRPr lang="en-US" sz="2800" dirty="0" smtClean="0">
              <a:solidFill>
                <a:srgbClr val="FFFFCC"/>
              </a:solidFill>
              <a:effectLst/>
              <a:latin typeface="Arial" panose="020B0604020202020204" pitchFamily="34" charset="0"/>
              <a:cs typeface="Arial" panose="020B0604020202020204" pitchFamily="34" charset="0"/>
            </a:endParaRPr>
          </a:p>
          <a:p>
            <a:pPr algn="ctr"/>
            <a:r>
              <a:rPr lang="en-US" sz="2800" dirty="0" smtClean="0">
                <a:solidFill>
                  <a:srgbClr val="FFFFCC"/>
                </a:solidFill>
                <a:effectLst/>
                <a:latin typeface="Arial" panose="020B0604020202020204" pitchFamily="34" charset="0"/>
                <a:cs typeface="Arial" panose="020B0604020202020204" pitchFamily="34" charset="0"/>
              </a:rPr>
              <a:t> Session </a:t>
            </a:r>
            <a:r>
              <a:rPr lang="en-US" sz="2800" dirty="0" smtClean="0">
                <a:solidFill>
                  <a:srgbClr val="FFFFCC"/>
                </a:solidFill>
                <a:effectLst/>
                <a:latin typeface="Arial" panose="020B0604020202020204" pitchFamily="34" charset="0"/>
                <a:cs typeface="Arial" panose="020B0604020202020204" pitchFamily="34" charset="0"/>
              </a:rPr>
              <a:t>3 </a:t>
            </a:r>
            <a:r>
              <a:rPr lang="en-US" sz="2800" dirty="0" smtClean="0">
                <a:solidFill>
                  <a:srgbClr val="FFFFCC"/>
                </a:solidFill>
                <a:effectLst/>
                <a:latin typeface="Arial" panose="020B0604020202020204" pitchFamily="34" charset="0"/>
                <a:cs typeface="Arial" panose="020B0604020202020204" pitchFamily="34" charset="0"/>
              </a:rPr>
              <a:t>COLTO March 2016</a:t>
            </a:r>
          </a:p>
          <a:p>
            <a:pPr algn="ctr"/>
            <a:r>
              <a:rPr lang="en-US" sz="2800" dirty="0" smtClean="0">
                <a:solidFill>
                  <a:srgbClr val="FFFFCC"/>
                </a:solidFill>
                <a:effectLst/>
                <a:latin typeface="Arial" panose="020B0604020202020204" pitchFamily="34" charset="0"/>
                <a:cs typeface="Arial" panose="020B0604020202020204" pitchFamily="34" charset="0"/>
              </a:rPr>
              <a:t>On behalf of </a:t>
            </a:r>
            <a:r>
              <a:rPr lang="en-US" sz="3600" dirty="0" smtClean="0">
                <a:solidFill>
                  <a:srgbClr val="FFFFCC"/>
                </a:solidFill>
                <a:effectLst/>
                <a:latin typeface="Arial" panose="020B0604020202020204" pitchFamily="34" charset="0"/>
                <a:cs typeface="Arial" panose="020B0604020202020204" pitchFamily="34" charset="0"/>
              </a:rPr>
              <a:t>SEASWAP</a:t>
            </a:r>
            <a:endParaRPr lang="en-US" sz="3600" dirty="0">
              <a:solidFill>
                <a:srgbClr val="FFFFCC"/>
              </a:solidFill>
              <a:effectLst/>
              <a:latin typeface="Arial" panose="020B0604020202020204" pitchFamily="34" charset="0"/>
              <a:cs typeface="Arial" panose="020B0604020202020204" pitchFamily="34" charset="0"/>
            </a:endParaRPr>
          </a:p>
          <a:p>
            <a:pPr algn="ctr"/>
            <a:r>
              <a:rPr lang="en-US" sz="2800" dirty="0" smtClean="0">
                <a:solidFill>
                  <a:srgbClr val="FFFFCC"/>
                </a:solidFill>
                <a:effectLst/>
                <a:latin typeface="Arial" panose="020B0604020202020204" pitchFamily="34" charset="0"/>
                <a:cs typeface="Arial" panose="020B0604020202020204" pitchFamily="34" charset="0"/>
              </a:rPr>
              <a:t>Punta Arenas, Chile </a:t>
            </a:r>
          </a:p>
        </p:txBody>
      </p:sp>
      <p:pic>
        <p:nvPicPr>
          <p:cNvPr id="17410"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848600" y="69257"/>
            <a:ext cx="1060450" cy="104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30337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0" descr="goa2"/>
          <p:cNvPicPr>
            <a:picLocks noChangeAspect="1" noChangeArrowheads="1"/>
          </p:cNvPicPr>
          <p:nvPr/>
        </p:nvPicPr>
        <p:blipFill rotWithShape="1">
          <a:blip r:embed="rId2">
            <a:extLst>
              <a:ext uri="{28A0092B-C50C-407E-A947-70E740481C1C}">
                <a14:useLocalDpi xmlns:a14="http://schemas.microsoft.com/office/drawing/2010/main" val="0"/>
              </a:ext>
            </a:extLst>
          </a:blip>
          <a:srcRect r="3707"/>
          <a:stretch/>
        </p:blipFill>
        <p:spPr bwMode="auto">
          <a:xfrm>
            <a:off x="66675" y="76200"/>
            <a:ext cx="9153525" cy="653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2222076" y="761812"/>
            <a:ext cx="7331047" cy="4648388"/>
            <a:chOff x="-171785" y="1504551"/>
            <a:chExt cx="7073817" cy="4402868"/>
          </a:xfrm>
        </p:grpSpPr>
        <p:pic>
          <p:nvPicPr>
            <p:cNvPr id="6" name="Picture 5"/>
            <p:cNvPicPr/>
            <p:nvPr/>
          </p:nvPicPr>
          <p:blipFill rotWithShape="1">
            <a:blip r:embed="rId3"/>
            <a:srcRect t="9202"/>
            <a:stretch/>
          </p:blipFill>
          <p:spPr bwMode="auto">
            <a:xfrm>
              <a:off x="-171785" y="2880393"/>
              <a:ext cx="4499810" cy="3027026"/>
            </a:xfrm>
            <a:prstGeom prst="rect">
              <a:avLst/>
            </a:prstGeom>
            <a:noFill/>
            <a:ln w="9525">
              <a:noFill/>
              <a:miter lim="800000"/>
              <a:headEnd/>
              <a:tailEnd/>
            </a:ln>
          </p:spPr>
        </p:pic>
        <p:sp>
          <p:nvSpPr>
            <p:cNvPr id="7" name="Rectangle 6"/>
            <p:cNvSpPr/>
            <p:nvPr/>
          </p:nvSpPr>
          <p:spPr>
            <a:xfrm>
              <a:off x="729832" y="1504551"/>
              <a:ext cx="6172200" cy="553888"/>
            </a:xfrm>
            <a:prstGeom prst="rect">
              <a:avLst/>
            </a:prstGeom>
            <a:noFill/>
          </p:spPr>
          <p:txBody>
            <a:bodyPr wrap="square">
              <a:spAutoFit/>
            </a:bodyPr>
            <a:lstStyle/>
            <a:p>
              <a:pPr defTabSz="457200" fontAlgn="auto">
                <a:spcBef>
                  <a:spcPts val="0"/>
                </a:spcBef>
                <a:spcAft>
                  <a:spcPts val="0"/>
                </a:spcAft>
              </a:pPr>
              <a:endParaRPr lang="en-US" sz="3200" dirty="0">
                <a:latin typeface="News Gothic MT"/>
              </a:endParaRPr>
            </a:p>
          </p:txBody>
        </p:sp>
      </p:grpSp>
      <p:sp>
        <p:nvSpPr>
          <p:cNvPr id="2" name="Rectangle 1"/>
          <p:cNvSpPr/>
          <p:nvPr/>
        </p:nvSpPr>
        <p:spPr>
          <a:xfrm>
            <a:off x="1" y="5594866"/>
            <a:ext cx="9144000" cy="1359346"/>
          </a:xfrm>
          <a:prstGeom prst="rect">
            <a:avLst/>
          </a:prstGeom>
          <a:solidFill>
            <a:schemeClr val="accent2">
              <a:lumMod val="75000"/>
            </a:schemeClr>
          </a:solidFill>
        </p:spPr>
        <p:txBody>
          <a:bodyPr wrap="square">
            <a:spAutoFit/>
          </a:bodyPr>
          <a:lstStyle/>
          <a:p>
            <a:pPr marL="342900" lvl="0" indent="-342900" fontAlgn="auto">
              <a:spcBef>
                <a:spcPts val="2200"/>
              </a:spcBef>
              <a:spcAft>
                <a:spcPts val="0"/>
              </a:spcAft>
              <a:buClr>
                <a:schemeClr val="bg1"/>
              </a:buClr>
              <a:buSzPct val="90000"/>
              <a:buFont typeface="Wingdings 2" pitchFamily="18" charset="2"/>
              <a:buChar char="Ü"/>
            </a:pPr>
            <a:r>
              <a:rPr lang="en-US" sz="3200" dirty="0">
                <a:solidFill>
                  <a:prstClr val="white"/>
                </a:solidFill>
                <a:latin typeface="News Gothic MT"/>
              </a:rPr>
              <a:t> </a:t>
            </a:r>
            <a:r>
              <a:rPr lang="en-US" sz="3200" dirty="0" smtClean="0">
                <a:solidFill>
                  <a:prstClr val="white"/>
                </a:solidFill>
                <a:latin typeface="News Gothic MT"/>
              </a:rPr>
              <a:t>Whales at station ranged  1-7 (mean of 3)</a:t>
            </a:r>
          </a:p>
          <a:p>
            <a:pPr marL="342900" lvl="0" indent="-342900" fontAlgn="auto">
              <a:spcBef>
                <a:spcPts val="2200"/>
              </a:spcBef>
              <a:spcAft>
                <a:spcPts val="0"/>
              </a:spcAft>
              <a:buClr>
                <a:schemeClr val="bg1"/>
              </a:buClr>
              <a:buSzPct val="90000"/>
              <a:buFont typeface="Wingdings 2" pitchFamily="18" charset="2"/>
              <a:buChar char="Ü"/>
            </a:pPr>
            <a:r>
              <a:rPr lang="en-US" sz="3200" dirty="0">
                <a:solidFill>
                  <a:prstClr val="white"/>
                </a:solidFill>
                <a:latin typeface="News Gothic MT"/>
              </a:rPr>
              <a:t> </a:t>
            </a:r>
            <a:r>
              <a:rPr lang="en-US" sz="3200" dirty="0" smtClean="0">
                <a:solidFill>
                  <a:prstClr val="white"/>
                </a:solidFill>
                <a:latin typeface="News Gothic MT"/>
              </a:rPr>
              <a:t>Linear model was the best  AAIC  fit</a:t>
            </a:r>
            <a:endParaRPr lang="en-US" sz="3200" dirty="0">
              <a:solidFill>
                <a:prstClr val="white"/>
              </a:solidFill>
              <a:latin typeface="News Gothic MT"/>
            </a:endParaRPr>
          </a:p>
        </p:txBody>
      </p:sp>
      <p:sp>
        <p:nvSpPr>
          <p:cNvPr id="11" name="Rectangle 10"/>
          <p:cNvSpPr/>
          <p:nvPr/>
        </p:nvSpPr>
        <p:spPr>
          <a:xfrm>
            <a:off x="1668201" y="1411069"/>
            <a:ext cx="5152244" cy="646331"/>
          </a:xfrm>
          <a:prstGeom prst="rect">
            <a:avLst/>
          </a:prstGeom>
        </p:spPr>
        <p:txBody>
          <a:bodyPr wrap="none">
            <a:spAutoFit/>
          </a:bodyPr>
          <a:lstStyle/>
          <a:p>
            <a:r>
              <a:rPr lang="en-US" sz="3600" dirty="0" smtClean="0">
                <a:latin typeface="News Gothic MT"/>
              </a:rPr>
              <a:t>Diffusion Curve Analysis</a:t>
            </a:r>
            <a:endParaRPr lang="en-US" sz="3600" dirty="0"/>
          </a:p>
        </p:txBody>
      </p:sp>
      <p:sp>
        <p:nvSpPr>
          <p:cNvPr id="12" name="TextBox 11"/>
          <p:cNvSpPr txBox="1"/>
          <p:nvPr/>
        </p:nvSpPr>
        <p:spPr>
          <a:xfrm>
            <a:off x="3021634" y="2209800"/>
            <a:ext cx="2693366" cy="954107"/>
          </a:xfrm>
          <a:prstGeom prst="rect">
            <a:avLst/>
          </a:prstGeom>
          <a:noFill/>
        </p:spPr>
        <p:txBody>
          <a:bodyPr wrap="none" rtlCol="0">
            <a:spAutoFit/>
          </a:bodyPr>
          <a:lstStyle/>
          <a:p>
            <a:r>
              <a:rPr lang="en-US" sz="2800" dirty="0" smtClean="0">
                <a:solidFill>
                  <a:schemeClr val="accent6">
                    <a:lumMod val="60000"/>
                    <a:lumOff val="40000"/>
                  </a:schemeClr>
                </a:solidFill>
                <a:latin typeface="News Gothic MT"/>
              </a:rPr>
              <a:t>Depredation</a:t>
            </a:r>
          </a:p>
          <a:p>
            <a:r>
              <a:rPr lang="en-US" sz="2800" dirty="0" smtClean="0">
                <a:solidFill>
                  <a:schemeClr val="accent6">
                    <a:lumMod val="60000"/>
                    <a:lumOff val="40000"/>
                  </a:schemeClr>
                </a:solidFill>
                <a:latin typeface="News Gothic MT"/>
              </a:rPr>
              <a:t>N=126 stations </a:t>
            </a:r>
          </a:p>
        </p:txBody>
      </p:sp>
      <p:sp>
        <p:nvSpPr>
          <p:cNvPr id="15" name="TextBox 14"/>
          <p:cNvSpPr txBox="1"/>
          <p:nvPr/>
        </p:nvSpPr>
        <p:spPr>
          <a:xfrm>
            <a:off x="3021635" y="4572000"/>
            <a:ext cx="3798810" cy="800219"/>
          </a:xfrm>
          <a:prstGeom prst="rect">
            <a:avLst/>
          </a:prstGeom>
          <a:solidFill>
            <a:schemeClr val="bg1"/>
          </a:solidFill>
        </p:spPr>
        <p:txBody>
          <a:bodyPr wrap="square" rtlCol="0">
            <a:spAutoFit/>
          </a:bodyPr>
          <a:lstStyle/>
          <a:p>
            <a:r>
              <a:rPr lang="en-US" sz="2800" dirty="0" smtClean="0">
                <a:solidFill>
                  <a:schemeClr val="accent6">
                    <a:lumMod val="60000"/>
                    <a:lumOff val="40000"/>
                  </a:schemeClr>
                </a:solidFill>
                <a:latin typeface="News Gothic MT"/>
              </a:rPr>
              <a:t>        1998         2010</a:t>
            </a:r>
            <a:endParaRPr lang="en-US" sz="2800" dirty="0" smtClean="0"/>
          </a:p>
          <a:p>
            <a:endParaRPr lang="en-US" dirty="0"/>
          </a:p>
        </p:txBody>
      </p:sp>
      <p:sp>
        <p:nvSpPr>
          <p:cNvPr id="16" name="TextBox 15"/>
          <p:cNvSpPr txBox="1"/>
          <p:nvPr/>
        </p:nvSpPr>
        <p:spPr>
          <a:xfrm rot="16200000">
            <a:off x="346501" y="3394501"/>
            <a:ext cx="3200400" cy="830997"/>
          </a:xfrm>
          <a:prstGeom prst="rect">
            <a:avLst/>
          </a:prstGeom>
          <a:solidFill>
            <a:schemeClr val="bg1"/>
          </a:solidFill>
        </p:spPr>
        <p:txBody>
          <a:bodyPr wrap="square" rtlCol="0">
            <a:spAutoFit/>
          </a:bodyPr>
          <a:lstStyle/>
          <a:p>
            <a:pPr algn="ctr"/>
            <a:r>
              <a:rPr lang="en-US" sz="2400" dirty="0" smtClean="0">
                <a:solidFill>
                  <a:schemeClr val="accent6">
                    <a:lumMod val="60000"/>
                    <a:lumOff val="40000"/>
                  </a:schemeClr>
                </a:solidFill>
              </a:rPr>
              <a:t>Cumulative  stations with whales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grpSp>
        <p:nvGrpSpPr>
          <p:cNvPr id="2" name="Group 17"/>
          <p:cNvGrpSpPr>
            <a:grpSpLocks noChangeAspect="1"/>
          </p:cNvGrpSpPr>
          <p:nvPr/>
        </p:nvGrpSpPr>
        <p:grpSpPr>
          <a:xfrm>
            <a:off x="786912" y="76200"/>
            <a:ext cx="7747488" cy="6766560"/>
            <a:chOff x="-22376" y="512049"/>
            <a:chExt cx="8787045" cy="6952979"/>
          </a:xfrm>
        </p:grpSpPr>
        <p:pic>
          <p:nvPicPr>
            <p:cNvPr id="4" name="Picture 3"/>
            <p:cNvPicPr/>
            <p:nvPr/>
          </p:nvPicPr>
          <p:blipFill>
            <a:blip r:embed="rId3"/>
            <a:srcRect/>
            <a:stretch>
              <a:fillRect/>
            </a:stretch>
          </p:blipFill>
          <p:spPr bwMode="auto">
            <a:xfrm>
              <a:off x="-22376" y="512049"/>
              <a:ext cx="8787045" cy="6952979"/>
            </a:xfrm>
            <a:prstGeom prst="rect">
              <a:avLst/>
            </a:prstGeom>
            <a:solidFill>
              <a:schemeClr val="accent2">
                <a:alpha val="59000"/>
              </a:schemeClr>
            </a:solidFill>
            <a:ln w="9525">
              <a:noFill/>
              <a:miter lim="800000"/>
              <a:headEnd/>
              <a:tailEnd/>
            </a:ln>
          </p:spPr>
        </p:pic>
        <p:sp>
          <p:nvSpPr>
            <p:cNvPr id="11" name="Freeform 10"/>
            <p:cNvSpPr/>
            <p:nvPr/>
          </p:nvSpPr>
          <p:spPr>
            <a:xfrm rot="1352755">
              <a:off x="5746763" y="4272767"/>
              <a:ext cx="993106" cy="354368"/>
            </a:xfrm>
            <a:custGeom>
              <a:avLst/>
              <a:gdLst>
                <a:gd name="connsiteX0" fmla="*/ 195919 w 993106"/>
                <a:gd name="connsiteY0" fmla="*/ 146358 h 504372"/>
                <a:gd name="connsiteX1" fmla="*/ 614780 w 993106"/>
                <a:gd name="connsiteY1" fmla="*/ 51788 h 504372"/>
                <a:gd name="connsiteX2" fmla="*/ 979594 w 993106"/>
                <a:gd name="connsiteY2" fmla="*/ 457087 h 504372"/>
                <a:gd name="connsiteX3" fmla="*/ 533710 w 993106"/>
                <a:gd name="connsiteY3" fmla="*/ 335497 h 504372"/>
                <a:gd name="connsiteX4" fmla="*/ 47291 w 993106"/>
                <a:gd name="connsiteY4" fmla="*/ 430067 h 504372"/>
                <a:gd name="connsiteX5" fmla="*/ 249966 w 993106"/>
                <a:gd name="connsiteY5" fmla="*/ 119338 h 50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106" h="504372">
                  <a:moveTo>
                    <a:pt x="195919" y="146358"/>
                  </a:moveTo>
                  <a:cubicBezTo>
                    <a:pt x="340043" y="73179"/>
                    <a:pt x="484168" y="0"/>
                    <a:pt x="614780" y="51788"/>
                  </a:cubicBezTo>
                  <a:cubicBezTo>
                    <a:pt x="745392" y="103576"/>
                    <a:pt x="993106" y="409802"/>
                    <a:pt x="979594" y="457087"/>
                  </a:cubicBezTo>
                  <a:cubicBezTo>
                    <a:pt x="966082" y="504372"/>
                    <a:pt x="689094" y="340000"/>
                    <a:pt x="533710" y="335497"/>
                  </a:cubicBezTo>
                  <a:cubicBezTo>
                    <a:pt x="378326" y="330994"/>
                    <a:pt x="94582" y="466093"/>
                    <a:pt x="47291" y="430067"/>
                  </a:cubicBezTo>
                  <a:cubicBezTo>
                    <a:pt x="0" y="394041"/>
                    <a:pt x="249966" y="119338"/>
                    <a:pt x="249966" y="119338"/>
                  </a:cubicBezTo>
                </a:path>
              </a:pathLst>
            </a:custGeom>
            <a:solidFill>
              <a:srgbClr val="FF0000">
                <a:alpha val="90000"/>
              </a:srgbClr>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prstClr val="white"/>
                </a:solidFill>
              </a:endParaRPr>
            </a:p>
          </p:txBody>
        </p:sp>
      </p:grpSp>
      <p:sp>
        <p:nvSpPr>
          <p:cNvPr id="5" name="Title 1"/>
          <p:cNvSpPr txBox="1">
            <a:spLocks/>
          </p:cNvSpPr>
          <p:nvPr/>
        </p:nvSpPr>
        <p:spPr>
          <a:xfrm>
            <a:off x="381000" y="506506"/>
            <a:ext cx="8150225" cy="788894"/>
          </a:xfrm>
          <a:prstGeom prst="rect">
            <a:avLst/>
          </a:prstGeom>
          <a:noFill/>
          <a:effectLst/>
        </p:spPr>
        <p:txBody>
          <a:bodyPr vert="horz" lIns="91440" tIns="45720" rIns="91440" bIns="45720" rtlCol="0" anchor="t" anchorCtr="0">
            <a:normAutofit fontScale="32500" lnSpcReduction="20000"/>
          </a:bodyPr>
          <a:lstStyle/>
          <a:p>
            <a:pPr algn="ctr" fontAlgn="auto">
              <a:spcAft>
                <a:spcPts val="0"/>
              </a:spcAft>
              <a:defRPr/>
            </a:pPr>
            <a:r>
              <a:rPr lang="en-US" sz="4000" b="1" dirty="0">
                <a:solidFill>
                  <a:srgbClr val="BF2B2B">
                    <a:lumMod val="60000"/>
                    <a:lumOff val="40000"/>
                  </a:srgbClr>
                </a:solidFill>
                <a:latin typeface="News Gothic MT"/>
              </a:rPr>
              <a:t> </a:t>
            </a:r>
            <a:r>
              <a:rPr lang="en-US" sz="13500" dirty="0">
                <a:solidFill>
                  <a:schemeClr val="accent3">
                    <a:lumMod val="50000"/>
                  </a:schemeClr>
                </a:solidFill>
                <a:latin typeface="News Gothic MT"/>
              </a:rPr>
              <a:t>Results: Wave of Advance </a:t>
            </a:r>
            <a:endParaRPr lang="en-US" sz="13500" dirty="0">
              <a:solidFill>
                <a:srgbClr val="FFAF03"/>
              </a:solidFill>
              <a:latin typeface="News Gothic MT"/>
            </a:endParaRPr>
          </a:p>
          <a:p>
            <a:pPr algn="ctr" fontAlgn="auto">
              <a:spcAft>
                <a:spcPts val="0"/>
              </a:spcAft>
              <a:defRPr/>
            </a:pPr>
            <a:endParaRPr lang="en-US" sz="14400" dirty="0">
              <a:solidFill>
                <a:schemeClr val="accent6">
                  <a:lumMod val="60000"/>
                  <a:lumOff val="40000"/>
                </a:schemeClr>
              </a:solidFill>
              <a:latin typeface="News Gothic MT"/>
            </a:endParaRPr>
          </a:p>
        </p:txBody>
      </p:sp>
      <p:sp>
        <p:nvSpPr>
          <p:cNvPr id="6" name="TextBox 5"/>
          <p:cNvSpPr txBox="1"/>
          <p:nvPr/>
        </p:nvSpPr>
        <p:spPr>
          <a:xfrm>
            <a:off x="999212" y="5956012"/>
            <a:ext cx="1210588" cy="584776"/>
          </a:xfrm>
          <a:prstGeom prst="rect">
            <a:avLst/>
          </a:prstGeom>
          <a:noFill/>
        </p:spPr>
        <p:txBody>
          <a:bodyPr wrap="none" rtlCol="0">
            <a:spAutoFit/>
          </a:bodyPr>
          <a:lstStyle/>
          <a:p>
            <a:pPr defTabSz="457200" fontAlgn="auto">
              <a:spcBef>
                <a:spcPts val="0"/>
              </a:spcBef>
              <a:spcAft>
                <a:spcPts val="0"/>
              </a:spcAft>
            </a:pPr>
            <a:r>
              <a:rPr lang="en-US" sz="3200" b="1" dirty="0">
                <a:solidFill>
                  <a:prstClr val="black"/>
                </a:solidFill>
                <a:latin typeface="News Gothic MT"/>
              </a:rPr>
              <a:t>1998</a:t>
            </a:r>
          </a:p>
        </p:txBody>
      </p:sp>
    </p:spTree>
    <p:extLst>
      <p:ext uri="{BB962C8B-B14F-4D97-AF65-F5344CB8AC3E}">
        <p14:creationId xmlns:p14="http://schemas.microsoft.com/office/powerpoint/2010/main" val="932910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pSp>
        <p:nvGrpSpPr>
          <p:cNvPr id="6" name="Group 6"/>
          <p:cNvGrpSpPr/>
          <p:nvPr/>
        </p:nvGrpSpPr>
        <p:grpSpPr>
          <a:xfrm>
            <a:off x="685800" y="0"/>
            <a:ext cx="7918516" cy="6858000"/>
            <a:chOff x="738274" y="147123"/>
            <a:chExt cx="7653933" cy="6597463"/>
          </a:xfrm>
        </p:grpSpPr>
        <p:pic>
          <p:nvPicPr>
            <p:cNvPr id="4" name="Picture 3"/>
            <p:cNvPicPr>
              <a:picLocks noChangeAspect="1"/>
            </p:cNvPicPr>
            <p:nvPr/>
          </p:nvPicPr>
          <p:blipFill>
            <a:blip r:embed="rId3"/>
            <a:srcRect/>
            <a:stretch>
              <a:fillRect/>
            </a:stretch>
          </p:blipFill>
          <p:spPr bwMode="auto">
            <a:xfrm>
              <a:off x="738274" y="147123"/>
              <a:ext cx="7653933" cy="6597463"/>
            </a:xfrm>
            <a:prstGeom prst="rect">
              <a:avLst/>
            </a:prstGeom>
            <a:solidFill>
              <a:schemeClr val="accent2">
                <a:alpha val="59000"/>
              </a:schemeClr>
            </a:solidFill>
            <a:ln w="9525">
              <a:noFill/>
              <a:miter lim="800000"/>
              <a:headEnd/>
              <a:tailEnd/>
            </a:ln>
          </p:spPr>
        </p:pic>
        <p:sp>
          <p:nvSpPr>
            <p:cNvPr id="5" name="Freeform 4"/>
            <p:cNvSpPr/>
            <p:nvPr/>
          </p:nvSpPr>
          <p:spPr>
            <a:xfrm>
              <a:off x="5157509" y="3506995"/>
              <a:ext cx="1871006" cy="1844793"/>
            </a:xfrm>
            <a:custGeom>
              <a:avLst/>
              <a:gdLst>
                <a:gd name="connsiteX0" fmla="*/ 234202 w 2310490"/>
                <a:gd name="connsiteY0" fmla="*/ 369272 h 1810337"/>
                <a:gd name="connsiteX1" fmla="*/ 112597 w 2310490"/>
                <a:gd name="connsiteY1" fmla="*/ 598942 h 1810337"/>
                <a:gd name="connsiteX2" fmla="*/ 909784 w 2310490"/>
                <a:gd name="connsiteY2" fmla="*/ 450332 h 1810337"/>
                <a:gd name="connsiteX3" fmla="*/ 1355668 w 2310490"/>
                <a:gd name="connsiteY3" fmla="*/ 517882 h 1810337"/>
                <a:gd name="connsiteX4" fmla="*/ 2152854 w 2310490"/>
                <a:gd name="connsiteY4" fmla="*/ 1693250 h 1810337"/>
                <a:gd name="connsiteX5" fmla="*/ 2193389 w 2310490"/>
                <a:gd name="connsiteY5" fmla="*/ 1220401 h 1810337"/>
                <a:gd name="connsiteX6" fmla="*/ 1450249 w 2310490"/>
                <a:gd name="connsiteY6" fmla="*/ 139603 h 1810337"/>
                <a:gd name="connsiteX7" fmla="*/ 234202 w 2310490"/>
                <a:gd name="connsiteY7" fmla="*/ 369272 h 181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490" h="1810337">
                  <a:moveTo>
                    <a:pt x="234202" y="369272"/>
                  </a:moveTo>
                  <a:cubicBezTo>
                    <a:pt x="11260" y="445828"/>
                    <a:pt x="0" y="585432"/>
                    <a:pt x="112597" y="598942"/>
                  </a:cubicBezTo>
                  <a:cubicBezTo>
                    <a:pt x="225194" y="612452"/>
                    <a:pt x="702606" y="463842"/>
                    <a:pt x="909784" y="450332"/>
                  </a:cubicBezTo>
                  <a:cubicBezTo>
                    <a:pt x="1116962" y="436822"/>
                    <a:pt x="1148490" y="310729"/>
                    <a:pt x="1355668" y="517882"/>
                  </a:cubicBezTo>
                  <a:cubicBezTo>
                    <a:pt x="1562846" y="725035"/>
                    <a:pt x="2013234" y="1576163"/>
                    <a:pt x="2152854" y="1693250"/>
                  </a:cubicBezTo>
                  <a:cubicBezTo>
                    <a:pt x="2292474" y="1810337"/>
                    <a:pt x="2310490" y="1479342"/>
                    <a:pt x="2193389" y="1220401"/>
                  </a:cubicBezTo>
                  <a:cubicBezTo>
                    <a:pt x="2076288" y="961460"/>
                    <a:pt x="1774528" y="279206"/>
                    <a:pt x="1450249" y="139603"/>
                  </a:cubicBezTo>
                  <a:cubicBezTo>
                    <a:pt x="1125970" y="0"/>
                    <a:pt x="457144" y="292716"/>
                    <a:pt x="234202" y="369272"/>
                  </a:cubicBezTo>
                  <a:close/>
                </a:path>
              </a:pathLst>
            </a:custGeom>
            <a:solidFill>
              <a:srgbClr val="FF0000">
                <a:alpha val="6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grpSp>
      <p:sp>
        <p:nvSpPr>
          <p:cNvPr id="7" name="Title 1"/>
          <p:cNvSpPr txBox="1">
            <a:spLocks/>
          </p:cNvSpPr>
          <p:nvPr/>
        </p:nvSpPr>
        <p:spPr>
          <a:xfrm>
            <a:off x="612775" y="201706"/>
            <a:ext cx="7918450" cy="788894"/>
          </a:xfrm>
          <a:prstGeom prst="rect">
            <a:avLst/>
          </a:prstGeom>
          <a:noFill/>
          <a:effectLst/>
        </p:spPr>
        <p:txBody>
          <a:bodyPr vert="horz" lIns="91440" tIns="45720" rIns="91440" bIns="45720" rtlCol="0" anchor="t" anchorCtr="0">
            <a:normAutofit fontScale="97500"/>
          </a:bodyPr>
          <a:lstStyle/>
          <a:p>
            <a:pPr algn="ctr" fontAlgn="auto">
              <a:spcAft>
                <a:spcPts val="0"/>
              </a:spcAft>
              <a:defRPr/>
            </a:pPr>
            <a:r>
              <a:rPr lang="en-US" sz="4400" dirty="0">
                <a:solidFill>
                  <a:schemeClr val="accent3">
                    <a:lumMod val="50000"/>
                  </a:schemeClr>
                </a:solidFill>
                <a:latin typeface="News Gothic MT"/>
              </a:rPr>
              <a:t>Results: Wave of Advance </a:t>
            </a:r>
            <a:endParaRPr lang="en-US" sz="4400" dirty="0">
              <a:solidFill>
                <a:srgbClr val="FFAF03"/>
              </a:solidFill>
              <a:latin typeface="News Gothic MT"/>
            </a:endParaRPr>
          </a:p>
        </p:txBody>
      </p:sp>
      <p:sp>
        <p:nvSpPr>
          <p:cNvPr id="8" name="TextBox 7"/>
          <p:cNvSpPr txBox="1"/>
          <p:nvPr/>
        </p:nvSpPr>
        <p:spPr>
          <a:xfrm>
            <a:off x="810002" y="5930612"/>
            <a:ext cx="2390398" cy="584776"/>
          </a:xfrm>
          <a:prstGeom prst="rect">
            <a:avLst/>
          </a:prstGeom>
          <a:noFill/>
        </p:spPr>
        <p:txBody>
          <a:bodyPr wrap="none" rtlCol="0">
            <a:spAutoFit/>
          </a:bodyPr>
          <a:lstStyle/>
          <a:p>
            <a:pPr defTabSz="457200" fontAlgn="auto">
              <a:spcBef>
                <a:spcPts val="0"/>
              </a:spcBef>
              <a:spcAft>
                <a:spcPts val="0"/>
              </a:spcAft>
            </a:pPr>
            <a:r>
              <a:rPr lang="en-US" sz="3200" b="1" dirty="0">
                <a:solidFill>
                  <a:prstClr val="black"/>
                </a:solidFill>
                <a:latin typeface="News Gothic MT"/>
              </a:rPr>
              <a:t>1999-2004</a:t>
            </a:r>
          </a:p>
        </p:txBody>
      </p:sp>
    </p:spTree>
    <p:extLst>
      <p:ext uri="{BB962C8B-B14F-4D97-AF65-F5344CB8AC3E}">
        <p14:creationId xmlns:p14="http://schemas.microsoft.com/office/powerpoint/2010/main" val="37316383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2" name="Title 1"/>
          <p:cNvSpPr>
            <a:spLocks noGrp="1" noChangeAspect="1"/>
          </p:cNvSpPr>
          <p:nvPr>
            <p:ph type="title"/>
          </p:nvPr>
        </p:nvSpPr>
        <p:spPr/>
        <p:txBody>
          <a:bodyPr/>
          <a:lstStyle/>
          <a:p>
            <a:endParaRPr lang="en-US" dirty="0"/>
          </a:p>
        </p:txBody>
      </p:sp>
      <p:sp>
        <p:nvSpPr>
          <p:cNvPr id="3" name="Content Placeholder 2"/>
          <p:cNvSpPr>
            <a:spLocks noGrp="1" noChangeAspect="1"/>
          </p:cNvSpPr>
          <p:nvPr>
            <p:ph idx="1"/>
          </p:nvPr>
        </p:nvSpPr>
        <p:spPr/>
        <p:txBody>
          <a:bodyPr/>
          <a:lstStyle/>
          <a:p>
            <a:endParaRPr lang="en-US" dirty="0"/>
          </a:p>
        </p:txBody>
      </p:sp>
      <p:sp>
        <p:nvSpPr>
          <p:cNvPr id="7" name="Freeform 6"/>
          <p:cNvSpPr/>
          <p:nvPr/>
        </p:nvSpPr>
        <p:spPr>
          <a:xfrm>
            <a:off x="3884134" y="3453635"/>
            <a:ext cx="3561657" cy="2793193"/>
          </a:xfrm>
          <a:custGeom>
            <a:avLst/>
            <a:gdLst>
              <a:gd name="connsiteX0" fmla="*/ 337791 w 3972422"/>
              <a:gd name="connsiteY0" fmla="*/ 281458 h 3071266"/>
              <a:gd name="connsiteX1" fmla="*/ 108093 w 3972422"/>
              <a:gd name="connsiteY1" fmla="*/ 430067 h 3071266"/>
              <a:gd name="connsiteX2" fmla="*/ 986350 w 3972422"/>
              <a:gd name="connsiteY2" fmla="*/ 686757 h 3071266"/>
              <a:gd name="connsiteX3" fmla="*/ 2188886 w 3972422"/>
              <a:gd name="connsiteY3" fmla="*/ 592187 h 3071266"/>
              <a:gd name="connsiteX4" fmla="*/ 2661793 w 3972422"/>
              <a:gd name="connsiteY4" fmla="*/ 484107 h 3071266"/>
              <a:gd name="connsiteX5" fmla="*/ 3040119 w 3972422"/>
              <a:gd name="connsiteY5" fmla="*/ 835366 h 3071266"/>
              <a:gd name="connsiteX6" fmla="*/ 3472491 w 3972422"/>
              <a:gd name="connsiteY6" fmla="*/ 1713515 h 3071266"/>
              <a:gd name="connsiteX7" fmla="*/ 3499514 w 3972422"/>
              <a:gd name="connsiteY7" fmla="*/ 2861862 h 3071266"/>
              <a:gd name="connsiteX8" fmla="*/ 3931887 w 3972422"/>
              <a:gd name="connsiteY8" fmla="*/ 2794312 h 3071266"/>
              <a:gd name="connsiteX9" fmla="*/ 3742724 w 3972422"/>
              <a:gd name="connsiteY9" fmla="*/ 1200136 h 3071266"/>
              <a:gd name="connsiteX10" fmla="*/ 2864467 w 3972422"/>
              <a:gd name="connsiteY10" fmla="*/ 146358 h 3071266"/>
              <a:gd name="connsiteX11" fmla="*/ 1526815 w 3972422"/>
              <a:gd name="connsiteY11" fmla="*/ 321987 h 3071266"/>
              <a:gd name="connsiteX12" fmla="*/ 337791 w 3972422"/>
              <a:gd name="connsiteY12" fmla="*/ 281458 h 307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72422" h="3071266">
                <a:moveTo>
                  <a:pt x="337791" y="281458"/>
                </a:moveTo>
                <a:cubicBezTo>
                  <a:pt x="101337" y="299471"/>
                  <a:pt x="0" y="362517"/>
                  <a:pt x="108093" y="430067"/>
                </a:cubicBezTo>
                <a:cubicBezTo>
                  <a:pt x="216186" y="497617"/>
                  <a:pt x="639551" y="659737"/>
                  <a:pt x="986350" y="686757"/>
                </a:cubicBezTo>
                <a:cubicBezTo>
                  <a:pt x="1333149" y="713777"/>
                  <a:pt x="1909646" y="625962"/>
                  <a:pt x="2188886" y="592187"/>
                </a:cubicBezTo>
                <a:cubicBezTo>
                  <a:pt x="2468126" y="558412"/>
                  <a:pt x="2519921" y="443577"/>
                  <a:pt x="2661793" y="484107"/>
                </a:cubicBezTo>
                <a:cubicBezTo>
                  <a:pt x="2803665" y="524637"/>
                  <a:pt x="2905003" y="630465"/>
                  <a:pt x="3040119" y="835366"/>
                </a:cubicBezTo>
                <a:cubicBezTo>
                  <a:pt x="3175235" y="1040267"/>
                  <a:pt x="3395925" y="1375766"/>
                  <a:pt x="3472491" y="1713515"/>
                </a:cubicBezTo>
                <a:cubicBezTo>
                  <a:pt x="3549057" y="2051264"/>
                  <a:pt x="3422948" y="2681729"/>
                  <a:pt x="3499514" y="2861862"/>
                </a:cubicBezTo>
                <a:cubicBezTo>
                  <a:pt x="3576080" y="3041995"/>
                  <a:pt x="3891352" y="3071266"/>
                  <a:pt x="3931887" y="2794312"/>
                </a:cubicBezTo>
                <a:cubicBezTo>
                  <a:pt x="3972422" y="2517358"/>
                  <a:pt x="3920627" y="1641462"/>
                  <a:pt x="3742724" y="1200136"/>
                </a:cubicBezTo>
                <a:cubicBezTo>
                  <a:pt x="3564821" y="758810"/>
                  <a:pt x="3233785" y="292716"/>
                  <a:pt x="2864467" y="146358"/>
                </a:cubicBezTo>
                <a:cubicBezTo>
                  <a:pt x="2495149" y="0"/>
                  <a:pt x="1954684" y="299470"/>
                  <a:pt x="1526815" y="321987"/>
                </a:cubicBezTo>
                <a:cubicBezTo>
                  <a:pt x="1098947" y="344504"/>
                  <a:pt x="574245" y="263445"/>
                  <a:pt x="337791" y="281458"/>
                </a:cubicBezTo>
                <a:close/>
              </a:path>
            </a:pathLst>
          </a:custGeom>
          <a:solidFill>
            <a:srgbClr val="FF0000">
              <a:alpha val="4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grpSp>
        <p:nvGrpSpPr>
          <p:cNvPr id="12" name="Group 11"/>
          <p:cNvGrpSpPr/>
          <p:nvPr/>
        </p:nvGrpSpPr>
        <p:grpSpPr>
          <a:xfrm>
            <a:off x="685800" y="0"/>
            <a:ext cx="7924799" cy="6858000"/>
            <a:chOff x="675098" y="1164848"/>
            <a:chExt cx="5723137" cy="4032504"/>
          </a:xfrm>
        </p:grpSpPr>
        <p:pic>
          <p:nvPicPr>
            <p:cNvPr id="10" name="Picture 9"/>
            <p:cNvPicPr>
              <a:picLocks noChangeAspect="1"/>
            </p:cNvPicPr>
            <p:nvPr/>
          </p:nvPicPr>
          <p:blipFill>
            <a:blip r:embed="rId3"/>
            <a:stretch>
              <a:fillRect/>
            </a:stretch>
          </p:blipFill>
          <p:spPr>
            <a:xfrm>
              <a:off x="675098" y="1164848"/>
              <a:ext cx="5723137" cy="4032504"/>
            </a:xfrm>
            <a:prstGeom prst="rect">
              <a:avLst/>
            </a:prstGeom>
          </p:spPr>
        </p:pic>
        <p:sp>
          <p:nvSpPr>
            <p:cNvPr id="11" name="TextBox 10"/>
            <p:cNvSpPr txBox="1"/>
            <p:nvPr/>
          </p:nvSpPr>
          <p:spPr>
            <a:xfrm>
              <a:off x="1130753" y="1572567"/>
              <a:ext cx="3693944" cy="400110"/>
            </a:xfrm>
            <a:prstGeom prst="rect">
              <a:avLst/>
            </a:prstGeom>
            <a:solidFill>
              <a:schemeClr val="tx1"/>
            </a:solidFill>
          </p:spPr>
          <p:txBody>
            <a:bodyPr wrap="square" rtlCol="0">
              <a:spAutoFit/>
            </a:bodyPr>
            <a:lstStyle/>
            <a:p>
              <a:pPr defTabSz="457200" fontAlgn="auto">
                <a:spcBef>
                  <a:spcPts val="0"/>
                </a:spcBef>
                <a:spcAft>
                  <a:spcPts val="0"/>
                </a:spcAft>
              </a:pPr>
              <a:r>
                <a:rPr lang="en-US" sz="2000" dirty="0">
                  <a:solidFill>
                    <a:prstClr val="black"/>
                  </a:solidFill>
                  <a:latin typeface="News Gothic MT"/>
                </a:rPr>
                <a:t>r</a:t>
              </a:r>
              <a:r>
                <a:rPr lang="en-US" sz="2000" baseline="30000" dirty="0">
                  <a:solidFill>
                    <a:prstClr val="black"/>
                  </a:solidFill>
                  <a:latin typeface="News Gothic MT"/>
                </a:rPr>
                <a:t>2</a:t>
              </a:r>
              <a:r>
                <a:rPr lang="en-US" sz="2000" dirty="0">
                  <a:solidFill>
                    <a:prstClr val="black"/>
                  </a:solidFill>
                  <a:latin typeface="News Gothic MT"/>
                </a:rPr>
                <a:t> = 0.55; </a:t>
              </a:r>
              <a:r>
                <a:rPr lang="en-US" sz="2000" dirty="0" err="1">
                  <a:solidFill>
                    <a:prstClr val="black"/>
                  </a:solidFill>
                  <a:latin typeface="News Gothic MT"/>
                </a:rPr>
                <a:t>p</a:t>
              </a:r>
              <a:r>
                <a:rPr lang="en-US" sz="2000" dirty="0">
                  <a:solidFill>
                    <a:prstClr val="black"/>
                  </a:solidFill>
                  <a:latin typeface="News Gothic MT"/>
                </a:rPr>
                <a:t> = .001 </a:t>
              </a:r>
            </a:p>
          </p:txBody>
        </p:sp>
      </p:grpSp>
    </p:spTree>
    <p:extLst>
      <p:ext uri="{BB962C8B-B14F-4D97-AF65-F5344CB8AC3E}">
        <p14:creationId xmlns:p14="http://schemas.microsoft.com/office/powerpoint/2010/main" val="26526478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2" name="Title 1"/>
          <p:cNvSpPr>
            <a:spLocks noGrp="1" noChangeAspect="1"/>
          </p:cNvSpPr>
          <p:nvPr>
            <p:ph type="title"/>
          </p:nvPr>
        </p:nvSpPr>
        <p:spPr/>
        <p:txBody>
          <a:bodyPr/>
          <a:lstStyle/>
          <a:p>
            <a:endParaRPr lang="en-US"/>
          </a:p>
        </p:txBody>
      </p:sp>
      <p:grpSp>
        <p:nvGrpSpPr>
          <p:cNvPr id="12" name="Group 11"/>
          <p:cNvGrpSpPr/>
          <p:nvPr/>
        </p:nvGrpSpPr>
        <p:grpSpPr>
          <a:xfrm>
            <a:off x="1295401" y="1354063"/>
            <a:ext cx="6629399" cy="5603715"/>
            <a:chOff x="1042378" y="1272052"/>
            <a:chExt cx="5594526" cy="3941885"/>
          </a:xfrm>
        </p:grpSpPr>
        <p:pic>
          <p:nvPicPr>
            <p:cNvPr id="10" name="Picture 9"/>
            <p:cNvPicPr>
              <a:picLocks noChangeAspect="1"/>
            </p:cNvPicPr>
            <p:nvPr/>
          </p:nvPicPr>
          <p:blipFill>
            <a:blip r:embed="rId3"/>
            <a:stretch>
              <a:fillRect/>
            </a:stretch>
          </p:blipFill>
          <p:spPr>
            <a:xfrm>
              <a:off x="1042378" y="1272052"/>
              <a:ext cx="5594526" cy="3941885"/>
            </a:xfrm>
            <a:prstGeom prst="rect">
              <a:avLst/>
            </a:prstGeom>
          </p:spPr>
        </p:pic>
        <p:sp>
          <p:nvSpPr>
            <p:cNvPr id="11" name="TextBox 10"/>
            <p:cNvSpPr txBox="1"/>
            <p:nvPr/>
          </p:nvSpPr>
          <p:spPr>
            <a:xfrm>
              <a:off x="1130753" y="1572567"/>
              <a:ext cx="3693944" cy="400110"/>
            </a:xfrm>
            <a:prstGeom prst="rect">
              <a:avLst/>
            </a:prstGeom>
            <a:solidFill>
              <a:schemeClr val="tx1"/>
            </a:solidFill>
          </p:spPr>
          <p:txBody>
            <a:bodyPr wrap="square" rtlCol="0">
              <a:spAutoFit/>
            </a:bodyPr>
            <a:lstStyle/>
            <a:p>
              <a:pPr defTabSz="457200" fontAlgn="auto">
                <a:spcBef>
                  <a:spcPts val="0"/>
                </a:spcBef>
                <a:spcAft>
                  <a:spcPts val="0"/>
                </a:spcAft>
              </a:pPr>
              <a:r>
                <a:rPr lang="en-US" sz="2000" dirty="0">
                  <a:solidFill>
                    <a:prstClr val="black"/>
                  </a:solidFill>
                  <a:latin typeface="News Gothic MT"/>
                </a:rPr>
                <a:t>r</a:t>
              </a:r>
              <a:r>
                <a:rPr lang="en-US" sz="2000" baseline="30000" dirty="0">
                  <a:solidFill>
                    <a:prstClr val="black"/>
                  </a:solidFill>
                  <a:latin typeface="News Gothic MT"/>
                </a:rPr>
                <a:t>2</a:t>
              </a:r>
              <a:r>
                <a:rPr lang="en-US" sz="2000" dirty="0">
                  <a:solidFill>
                    <a:prstClr val="black"/>
                  </a:solidFill>
                  <a:latin typeface="News Gothic MT"/>
                </a:rPr>
                <a:t> = 0.55; </a:t>
              </a:r>
              <a:r>
                <a:rPr lang="en-US" sz="2000" dirty="0" err="1">
                  <a:solidFill>
                    <a:prstClr val="black"/>
                  </a:solidFill>
                  <a:latin typeface="News Gothic MT"/>
                </a:rPr>
                <a:t>p</a:t>
              </a:r>
              <a:r>
                <a:rPr lang="en-US" sz="2000" dirty="0">
                  <a:solidFill>
                    <a:prstClr val="black"/>
                  </a:solidFill>
                  <a:latin typeface="News Gothic MT"/>
                </a:rPr>
                <a:t> = .001 </a:t>
              </a:r>
            </a:p>
          </p:txBody>
        </p:sp>
      </p:grpSp>
      <p:pic>
        <p:nvPicPr>
          <p:cNvPr id="14" name="Picture 13"/>
          <p:cNvPicPr>
            <a:picLocks noChangeAspect="1"/>
          </p:cNvPicPr>
          <p:nvPr/>
        </p:nvPicPr>
        <p:blipFill rotWithShape="1">
          <a:blip r:embed="rId4"/>
          <a:srcRect l="-1240" t="-3860" r="1240" b="55704"/>
          <a:stretch/>
        </p:blipFill>
        <p:spPr bwMode="auto">
          <a:xfrm>
            <a:off x="-152400" y="-152400"/>
            <a:ext cx="9253741" cy="26522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26478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 y="-161925"/>
            <a:ext cx="9146295" cy="6608437"/>
          </a:xfrm>
          <a:prstGeom prst="rect">
            <a:avLst/>
          </a:prstGeom>
          <a:noFill/>
          <a:ln>
            <a:noFill/>
          </a:ln>
          <a:effectLst/>
          <a:extLst>
            <a:ext uri="{909E8E84-426E-40DD-AFC4-6F175D3DCCD1}">
              <a14:hiddenFill xmlns:a14="http://schemas.microsoft.com/office/drawing/2010/main">
                <a:solidFill>
                  <a:srgbClr val="6699FF"/>
                </a:solidFill>
              </a14:hiddenFill>
            </a:ext>
            <a:ext uri="{91240B29-F687-4F45-9708-019B960494DF}">
              <a14:hiddenLine xmlns:a14="http://schemas.microsoft.com/office/drawing/2010/main" w="9525" cap="flat" cmpd="sng" algn="ctr">
                <a:solidFill>
                  <a:srgbClr val="FF0000"/>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8169" y="4038600"/>
            <a:ext cx="9132888" cy="2831544"/>
          </a:xfrm>
          <a:prstGeom prst="rect">
            <a:avLst/>
          </a:prstGeom>
          <a:solidFill>
            <a:schemeClr val="bg1"/>
          </a:solidFill>
        </p:spPr>
        <p:txBody>
          <a:bodyPr wrap="square">
            <a:spAutoFit/>
          </a:bodyPr>
          <a:lstStyle/>
          <a:p>
            <a:pPr marL="342900" marR="0" lvl="0" indent="-342900" defTabSz="914400" eaLnBrk="1" fontAlgn="auto" latinLnBrk="0" hangingPunct="1">
              <a:lnSpc>
                <a:spcPct val="100000"/>
              </a:lnSpc>
              <a:spcBef>
                <a:spcPts val="600"/>
              </a:spcBef>
              <a:spcAft>
                <a:spcPts val="0"/>
              </a:spcAft>
              <a:buClr>
                <a:srgbClr val="54638C"/>
              </a:buClr>
              <a:buSzPct val="90000"/>
              <a:buFont typeface="Wingdings 2" pitchFamily="18" charset="2"/>
              <a:buChar char="Ü"/>
              <a:tabLst/>
              <a:defRPr/>
            </a:pPr>
            <a:r>
              <a:rPr kumimoji="0" lang="en-US" sz="2800" b="0" i="0" u="none" strike="noStrike" kern="0" cap="none" spc="0" normalizeH="0" baseline="0" noProof="0" dirty="0" smtClean="0">
                <a:ln>
                  <a:noFill/>
                </a:ln>
                <a:solidFill>
                  <a:srgbClr val="336699"/>
                </a:solidFill>
                <a:effectLst/>
                <a:uLnTx/>
                <a:uFillTx/>
                <a:latin typeface="News Gothic MT"/>
              </a:rPr>
              <a:t>  Both models provide evidence for social    	transmission</a:t>
            </a:r>
          </a:p>
          <a:p>
            <a:pPr marL="342900" marR="0" lvl="0" indent="-342900" defTabSz="914400" eaLnBrk="1" fontAlgn="auto" latinLnBrk="0" hangingPunct="1">
              <a:lnSpc>
                <a:spcPct val="100000"/>
              </a:lnSpc>
              <a:spcBef>
                <a:spcPts val="600"/>
              </a:spcBef>
              <a:spcAft>
                <a:spcPts val="0"/>
              </a:spcAft>
              <a:buClr>
                <a:srgbClr val="54638C"/>
              </a:buClr>
              <a:buSzPct val="90000"/>
              <a:buFont typeface="Wingdings 2" pitchFamily="18" charset="2"/>
              <a:buChar char="Ü"/>
              <a:tabLst/>
              <a:defRPr/>
            </a:pPr>
            <a:r>
              <a:rPr lang="en-US" sz="2800" kern="0" dirty="0" smtClean="0">
                <a:solidFill>
                  <a:srgbClr val="336699"/>
                </a:solidFill>
                <a:latin typeface="News Gothic MT"/>
              </a:rPr>
              <a:t>  L</a:t>
            </a:r>
            <a:r>
              <a:rPr kumimoji="0" lang="en-US" sz="2800" b="0" i="0" u="none" strike="noStrike" kern="0" cap="none" spc="0" normalizeH="0" baseline="0" noProof="0" dirty="0" smtClean="0">
                <a:ln>
                  <a:noFill/>
                </a:ln>
                <a:solidFill>
                  <a:srgbClr val="336699"/>
                </a:solidFill>
                <a:effectLst/>
                <a:uLnTx/>
                <a:uFillTx/>
                <a:latin typeface="News Gothic MT"/>
              </a:rPr>
              <a:t>imitations: </a:t>
            </a:r>
            <a:r>
              <a:rPr kumimoji="0" lang="en-US" sz="2800" i="0" u="none" strike="noStrike" kern="0" cap="none" spc="0" normalizeH="0" baseline="0" noProof="0" dirty="0" smtClean="0">
                <a:ln>
                  <a:noFill/>
                </a:ln>
                <a:solidFill>
                  <a:srgbClr val="336699"/>
                </a:solidFill>
                <a:effectLst/>
                <a:uLnTx/>
                <a:uFillTx/>
                <a:latin typeface="News Gothic MT"/>
              </a:rPr>
              <a:t>population-level</a:t>
            </a:r>
            <a:r>
              <a:rPr lang="en-US" sz="2800" kern="0" noProof="0" dirty="0" smtClean="0">
                <a:solidFill>
                  <a:srgbClr val="336699"/>
                </a:solidFill>
                <a:latin typeface="News Gothic MT"/>
              </a:rPr>
              <a:t>, </a:t>
            </a:r>
            <a:r>
              <a:rPr kumimoji="0" lang="en-US" sz="2800" b="0" i="0" u="none" strike="noStrike" kern="0" cap="none" spc="0" normalizeH="0" baseline="0" noProof="0" dirty="0" smtClean="0">
                <a:ln>
                  <a:noFill/>
                </a:ln>
                <a:solidFill>
                  <a:srgbClr val="336699"/>
                </a:solidFill>
                <a:effectLst/>
                <a:uLnTx/>
                <a:uFillTx/>
                <a:latin typeface="News Gothic MT"/>
              </a:rPr>
              <a:t>lack of innovation 	data, what whales are doing</a:t>
            </a:r>
          </a:p>
          <a:p>
            <a:pPr marL="342900" marR="0" lvl="0" indent="-342900" defTabSz="914400" eaLnBrk="1" fontAlgn="auto" latinLnBrk="0" hangingPunct="1">
              <a:lnSpc>
                <a:spcPct val="100000"/>
              </a:lnSpc>
              <a:spcBef>
                <a:spcPts val="600"/>
              </a:spcBef>
              <a:spcAft>
                <a:spcPts val="0"/>
              </a:spcAft>
              <a:buClr>
                <a:srgbClr val="54638C"/>
              </a:buClr>
              <a:buSzPct val="90000"/>
              <a:buFont typeface="Wingdings 2" pitchFamily="18" charset="2"/>
              <a:buChar char="Ü"/>
              <a:tabLst/>
              <a:defRPr/>
            </a:pPr>
            <a:r>
              <a:rPr lang="en-US" sz="2800" kern="0" dirty="0" smtClean="0">
                <a:solidFill>
                  <a:srgbClr val="336699"/>
                </a:solidFill>
                <a:latin typeface="News Gothic MT"/>
              </a:rPr>
              <a:t>  L</a:t>
            </a:r>
            <a:r>
              <a:rPr kumimoji="0" lang="en-US" sz="2800" b="0" i="0" u="none" strike="noStrike" kern="0" cap="none" spc="0" normalizeH="0" baseline="0" noProof="0" dirty="0" smtClean="0">
                <a:ln>
                  <a:noFill/>
                </a:ln>
                <a:solidFill>
                  <a:srgbClr val="336699"/>
                </a:solidFill>
                <a:effectLst/>
                <a:uLnTx/>
                <a:uFillTx/>
                <a:latin typeface="News Gothic MT"/>
              </a:rPr>
              <a:t>earning mechanisms (imitation, emulation, 	observational conditioning)</a:t>
            </a:r>
            <a:endParaRPr kumimoji="0" lang="en-US" sz="2800" b="0" i="0" u="none" strike="noStrike" kern="0" cap="none" spc="0" normalizeH="0" baseline="0" noProof="0" dirty="0" smtClean="0">
              <a:ln>
                <a:noFill/>
              </a:ln>
              <a:solidFill>
                <a:srgbClr val="336699"/>
              </a:solidFill>
              <a:effectLst/>
              <a:uLnTx/>
              <a:uFillTx/>
            </a:endParaRPr>
          </a:p>
        </p:txBody>
      </p:sp>
    </p:spTree>
    <p:extLst>
      <p:ext uri="{BB962C8B-B14F-4D97-AF65-F5344CB8AC3E}">
        <p14:creationId xmlns:p14="http://schemas.microsoft.com/office/powerpoint/2010/main" val="32205216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pic>
        <p:nvPicPr>
          <p:cNvPr id="1026" name="Picture 2" descr="C:\Users\Humpback\Downloads\IMG_5912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solidFill>
                  <a:schemeClr val="tx1"/>
                </a:solidFill>
              </a:rPr>
              <a:t>Acknowledgements</a:t>
            </a:r>
            <a:endParaRPr lang="en-US" dirty="0">
              <a:solidFill>
                <a:schemeClr val="tx1"/>
              </a:solidFill>
            </a:endParaRPr>
          </a:p>
        </p:txBody>
      </p:sp>
      <p:sp>
        <p:nvSpPr>
          <p:cNvPr id="3" name="Content Placeholder 2"/>
          <p:cNvSpPr>
            <a:spLocks noGrp="1"/>
          </p:cNvSpPr>
          <p:nvPr>
            <p:ph idx="1"/>
          </p:nvPr>
        </p:nvSpPr>
        <p:spPr>
          <a:xfrm>
            <a:off x="1216958" y="1524000"/>
            <a:ext cx="7165042" cy="4081463"/>
          </a:xfrm>
        </p:spPr>
        <p:txBody>
          <a:bodyPr>
            <a:normAutofit fontScale="25000" lnSpcReduction="20000"/>
          </a:bodyPr>
          <a:lstStyle/>
          <a:p>
            <a:r>
              <a:rPr lang="en-US" sz="8600" dirty="0" smtClean="0">
                <a:solidFill>
                  <a:schemeClr val="bg2"/>
                </a:solidFill>
              </a:rPr>
              <a:t>Zach </a:t>
            </a:r>
            <a:r>
              <a:rPr lang="en-US" sz="8600" dirty="0" err="1" smtClean="0">
                <a:solidFill>
                  <a:schemeClr val="bg2"/>
                </a:solidFill>
              </a:rPr>
              <a:t>Shackner</a:t>
            </a:r>
            <a:endParaRPr lang="en-US" sz="8600" dirty="0" smtClean="0">
              <a:solidFill>
                <a:schemeClr val="bg2"/>
              </a:solidFill>
            </a:endParaRPr>
          </a:p>
          <a:p>
            <a:r>
              <a:rPr lang="en-US" sz="8600" dirty="0" smtClean="0">
                <a:solidFill>
                  <a:schemeClr val="bg2"/>
                </a:solidFill>
              </a:rPr>
              <a:t> NOAA for the years </a:t>
            </a:r>
          </a:p>
          <a:p>
            <a:r>
              <a:rPr lang="en-US" sz="8600" dirty="0" smtClean="0">
                <a:solidFill>
                  <a:schemeClr val="bg2"/>
                </a:solidFill>
              </a:rPr>
              <a:t>of data</a:t>
            </a:r>
          </a:p>
          <a:p>
            <a:endParaRPr lang="en-US" sz="8600" dirty="0" smtClean="0">
              <a:solidFill>
                <a:schemeClr val="bg2"/>
              </a:solidFill>
            </a:endParaRPr>
          </a:p>
          <a:p>
            <a:endParaRPr lang="en-US" sz="8600" dirty="0">
              <a:solidFill>
                <a:schemeClr val="bg2"/>
              </a:solidFill>
            </a:endParaRPr>
          </a:p>
          <a:p>
            <a:pPr marL="0" indent="0">
              <a:buNone/>
            </a:pPr>
            <a:endParaRPr lang="en-US" sz="8600" dirty="0" smtClean="0">
              <a:solidFill>
                <a:schemeClr val="tx1">
                  <a:lumMod val="95000"/>
                </a:schemeClr>
              </a:solidFill>
            </a:endParaRPr>
          </a:p>
          <a:p>
            <a:r>
              <a:rPr lang="en-US" sz="8600" dirty="0" smtClean="0">
                <a:solidFill>
                  <a:schemeClr val="tx1">
                    <a:lumMod val="95000"/>
                  </a:schemeClr>
                </a:solidFill>
              </a:rPr>
              <a:t>Background  Photos courtesy of Southeast Alaska Sperm Whale Avoidance Project (SEASWAP).  SEASWAP cooperative study fishermen, scientists and government managers formed to find ways to mitigate the impacts of depredation. </a:t>
            </a:r>
          </a:p>
          <a:p>
            <a:r>
              <a:rPr lang="en-US" sz="8600" dirty="0" smtClean="0">
                <a:solidFill>
                  <a:schemeClr val="tx1">
                    <a:lumMod val="95000"/>
                  </a:schemeClr>
                </a:solidFill>
              </a:rPr>
              <a:t>www.seaswap.info</a:t>
            </a:r>
            <a:r>
              <a:rPr lang="en-US" sz="3000" dirty="0" smtClean="0">
                <a:solidFill>
                  <a:schemeClr val="tx1">
                    <a:lumMod val="95000"/>
                  </a:schemeClr>
                </a:solidFill>
              </a:rPr>
              <a:t>/ </a:t>
            </a:r>
          </a:p>
          <a:p>
            <a:endParaRPr lang="en-US" dirty="0"/>
          </a:p>
        </p:txBody>
      </p:sp>
    </p:spTree>
    <p:extLst>
      <p:ext uri="{BB962C8B-B14F-4D97-AF65-F5344CB8AC3E}">
        <p14:creationId xmlns:p14="http://schemas.microsoft.com/office/powerpoint/2010/main" val="39276708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13" y="-285750"/>
            <a:ext cx="9498013" cy="6815137"/>
          </a:xfrm>
          <a:prstGeom prst="rect">
            <a:avLst/>
          </a:prstGeom>
          <a:noFill/>
          <a:ln>
            <a:noFill/>
          </a:ln>
          <a:effectLst/>
          <a:extLst>
            <a:ext uri="{909E8E84-426E-40DD-AFC4-6F175D3DCCD1}">
              <a14:hiddenFill xmlns:a14="http://schemas.microsoft.com/office/drawing/2010/main">
                <a:solidFill>
                  <a:srgbClr val="6699FF"/>
                </a:solidFill>
              </a14:hiddenFill>
            </a:ext>
            <a:ext uri="{91240B29-F687-4F45-9708-019B960494DF}">
              <a14:hiddenLine xmlns:a14="http://schemas.microsoft.com/office/drawing/2010/main" w="9525" cap="flat" cmpd="sng" algn="ctr">
                <a:solidFill>
                  <a:srgbClr val="FF0000"/>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188655"/>
            <a:ext cx="4556685" cy="2554545"/>
          </a:xfrm>
          <a:prstGeom prst="rect">
            <a:avLst/>
          </a:prstGeom>
        </p:spPr>
        <p:txBody>
          <a:bodyPr wrap="square">
            <a:spAutoFit/>
          </a:bodyPr>
          <a:lstStyle/>
          <a:p>
            <a:pPr algn="ctr"/>
            <a:r>
              <a:rPr lang="en-US" sz="4000" dirty="0" smtClean="0">
                <a:solidFill>
                  <a:schemeClr val="bg1">
                    <a:lumMod val="95000"/>
                  </a:schemeClr>
                </a:solidFill>
                <a:latin typeface="+mn-lt"/>
              </a:rPr>
              <a:t>The spread of a novel foraging behavior in the Gulf of Alaska: </a:t>
            </a:r>
          </a:p>
        </p:txBody>
      </p:sp>
      <p:sp>
        <p:nvSpPr>
          <p:cNvPr id="6" name="TextBox 5"/>
          <p:cNvSpPr txBox="1"/>
          <p:nvPr/>
        </p:nvSpPr>
        <p:spPr>
          <a:xfrm>
            <a:off x="5257800" y="152400"/>
            <a:ext cx="4047892" cy="2554545"/>
          </a:xfrm>
          <a:prstGeom prst="rect">
            <a:avLst/>
          </a:prstGeom>
          <a:noFill/>
        </p:spPr>
        <p:txBody>
          <a:bodyPr wrap="square" rtlCol="0">
            <a:spAutoFit/>
          </a:bodyPr>
          <a:lstStyle/>
          <a:p>
            <a:pPr algn="ctr"/>
            <a:r>
              <a:rPr lang="en-US" sz="4000" dirty="0" smtClean="0"/>
              <a:t>Exploring models of social learning among sperm whales</a:t>
            </a:r>
            <a:endParaRPr lang="en-US" sz="4000" dirty="0"/>
          </a:p>
        </p:txBody>
      </p:sp>
    </p:spTree>
    <p:extLst>
      <p:ext uri="{BB962C8B-B14F-4D97-AF65-F5344CB8AC3E}">
        <p14:creationId xmlns:p14="http://schemas.microsoft.com/office/powerpoint/2010/main" val="14446878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1" descr="tagged_whale_prow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3" y="-76201"/>
            <a:ext cx="9228137" cy="693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28599" y="692289"/>
            <a:ext cx="8223249" cy="5232202"/>
          </a:xfrm>
          <a:prstGeom prst="rect">
            <a:avLst/>
          </a:prstGeom>
        </p:spPr>
        <p:txBody>
          <a:bodyPr wrap="square">
            <a:spAutoFit/>
          </a:bodyPr>
          <a:lstStyle/>
          <a:p>
            <a:pPr algn="ctr">
              <a:spcAft>
                <a:spcPts val="1200"/>
              </a:spcAft>
              <a:defRPr/>
            </a:pPr>
            <a:endParaRPr lang="en-US" sz="3600" dirty="0" smtClean="0">
              <a:solidFill>
                <a:schemeClr val="accent6">
                  <a:lumMod val="75000"/>
                </a:schemeClr>
              </a:solidFill>
            </a:endParaRPr>
          </a:p>
          <a:p>
            <a:pPr algn="ctr">
              <a:spcAft>
                <a:spcPts val="1200"/>
              </a:spcAft>
              <a:defRPr/>
            </a:pPr>
            <a:r>
              <a:rPr lang="en-US" sz="3600" dirty="0" smtClean="0">
                <a:solidFill>
                  <a:schemeClr val="accent6">
                    <a:lumMod val="75000"/>
                  </a:schemeClr>
                </a:solidFill>
              </a:rPr>
              <a:t>Presentation of results in published paper by Zach </a:t>
            </a:r>
            <a:r>
              <a:rPr lang="en-US" sz="3600" dirty="0" err="1" smtClean="0">
                <a:solidFill>
                  <a:schemeClr val="accent6">
                    <a:lumMod val="75000"/>
                  </a:schemeClr>
                </a:solidFill>
              </a:rPr>
              <a:t>Shakner</a:t>
            </a:r>
            <a:r>
              <a:rPr lang="en-US" sz="3600" dirty="0">
                <a:solidFill>
                  <a:schemeClr val="accent6">
                    <a:lumMod val="75000"/>
                  </a:schemeClr>
                </a:solidFill>
              </a:rPr>
              <a:t> </a:t>
            </a:r>
            <a:r>
              <a:rPr lang="en-US" sz="3600" dirty="0" smtClean="0">
                <a:solidFill>
                  <a:schemeClr val="accent6">
                    <a:lumMod val="75000"/>
                  </a:schemeClr>
                </a:solidFill>
              </a:rPr>
              <a:t>for his masters </a:t>
            </a:r>
            <a:endParaRPr lang="en-US" sz="3600" dirty="0">
              <a:solidFill>
                <a:schemeClr val="accent6">
                  <a:lumMod val="75000"/>
                </a:schemeClr>
              </a:solidFill>
            </a:endParaRPr>
          </a:p>
          <a:p>
            <a:pPr algn="ctr">
              <a:spcAft>
                <a:spcPts val="1200"/>
              </a:spcAft>
              <a:defRPr/>
            </a:pPr>
            <a:endParaRPr lang="en-US" sz="3600" dirty="0" smtClean="0">
              <a:solidFill>
                <a:schemeClr val="accent6">
                  <a:lumMod val="75000"/>
                </a:schemeClr>
              </a:solidFill>
            </a:endParaRPr>
          </a:p>
          <a:p>
            <a:pPr algn="ctr">
              <a:defRPr/>
            </a:pPr>
            <a:endParaRPr lang="en-US" sz="3600" dirty="0">
              <a:solidFill>
                <a:schemeClr val="accent6">
                  <a:lumMod val="75000"/>
                </a:schemeClr>
              </a:solidFill>
            </a:endParaRPr>
          </a:p>
          <a:p>
            <a:pPr algn="ctr">
              <a:spcAft>
                <a:spcPts val="600"/>
              </a:spcAft>
              <a:defRPr/>
            </a:pPr>
            <a:r>
              <a:rPr lang="en-US" sz="2400" dirty="0" err="1" smtClean="0"/>
              <a:t>Schakner</a:t>
            </a:r>
            <a:r>
              <a:rPr lang="en-US" sz="2400" dirty="0" smtClean="0"/>
              <a:t>, Z.A., Lunsford, C., </a:t>
            </a:r>
            <a:r>
              <a:rPr lang="en-US" sz="2400" dirty="0" err="1" smtClean="0"/>
              <a:t>Straley</a:t>
            </a:r>
            <a:r>
              <a:rPr lang="en-US" sz="2400" dirty="0" smtClean="0"/>
              <a:t>, J., </a:t>
            </a:r>
            <a:r>
              <a:rPr lang="en-US" sz="2400" dirty="0" err="1" smtClean="0"/>
              <a:t>Eguchi</a:t>
            </a:r>
            <a:r>
              <a:rPr lang="en-US" sz="2400" dirty="0" smtClean="0"/>
              <a:t>, T., and </a:t>
            </a:r>
            <a:r>
              <a:rPr lang="en-US" sz="2400" dirty="0" err="1" smtClean="0"/>
              <a:t>Mesnick</a:t>
            </a:r>
            <a:r>
              <a:rPr lang="en-US" sz="2400" dirty="0" smtClean="0"/>
              <a:t>, S.L. (2014). “Using models of social transmission to examine the spread of depredation behavior among sperm whales in the Gulf of Alaska.” </a:t>
            </a:r>
            <a:r>
              <a:rPr lang="en-US" sz="2400" dirty="0" err="1" smtClean="0"/>
              <a:t>Plos</a:t>
            </a:r>
            <a:r>
              <a:rPr lang="en-US" sz="2400" dirty="0" smtClean="0"/>
              <a:t> One. 9(10): 109079-109084</a:t>
            </a:r>
            <a:r>
              <a:rPr lang="en-US" sz="2800" dirty="0" smtClean="0"/>
              <a:t>.</a:t>
            </a:r>
            <a:r>
              <a:rPr lang="en-US" sz="2800" dirty="0" smtClean="0">
                <a:solidFill>
                  <a:schemeClr val="accent6">
                    <a:lumMod val="75000"/>
                  </a:schemeClr>
                </a:solidFill>
              </a:rPr>
              <a:t>.  </a:t>
            </a:r>
            <a:endParaRPr lang="en-US" sz="2800" dirty="0">
              <a:solidFill>
                <a:schemeClr val="accent6">
                  <a:lumMod val="75000"/>
                </a:schemeClr>
              </a:solidFill>
            </a:endParaRPr>
          </a:p>
        </p:txBody>
      </p:sp>
      <p:pic>
        <p:nvPicPr>
          <p:cNvPr id="2253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064" y="5715000"/>
            <a:ext cx="7980362" cy="987425"/>
          </a:xfrm>
          <a:prstGeom prst="rect">
            <a:avLst/>
          </a:prstGeom>
          <a:noFill/>
          <a:ln>
            <a:noFill/>
          </a:ln>
          <a:effectLst/>
          <a:extLst>
            <a:ext uri="{909E8E84-426E-40DD-AFC4-6F175D3DCCD1}">
              <a14:hiddenFill xmlns:a14="http://schemas.microsoft.com/office/drawing/2010/main">
                <a:solidFill>
                  <a:srgbClr val="6699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06604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Hot Springs Charter 06 (1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t="22260" b="12985"/>
          <a:stretch>
            <a:fillRect/>
          </a:stretch>
        </p:blipFill>
        <p:spPr>
          <a:xfrm>
            <a:off x="4495800" y="1371600"/>
            <a:ext cx="4267200" cy="2438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8" name="Rectangle 2"/>
          <p:cNvSpPr>
            <a:spLocks noGrp="1" noChangeArrowheads="1"/>
          </p:cNvSpPr>
          <p:nvPr>
            <p:ph type="title"/>
          </p:nvPr>
        </p:nvSpPr>
        <p:spPr>
          <a:xfrm>
            <a:off x="685800" y="152400"/>
            <a:ext cx="7772400" cy="1219200"/>
          </a:xfrm>
        </p:spPr>
        <p:txBody>
          <a:bodyPr/>
          <a:lstStyle/>
          <a:p>
            <a:r>
              <a:rPr lang="en-US" sz="3600" dirty="0" smtClean="0">
                <a:solidFill>
                  <a:srgbClr val="BBE0E3"/>
                </a:solidFill>
                <a:latin typeface="Calibri" pitchFamily="34" charset="0"/>
                <a:cs typeface="Calibri" pitchFamily="34" charset="0"/>
              </a:rPr>
              <a:t>US NOAA Federal Sablefish Survey</a:t>
            </a:r>
            <a:endParaRPr lang="en-US" sz="3600" dirty="0">
              <a:solidFill>
                <a:srgbClr val="BBE0E3"/>
              </a:solidFill>
              <a:latin typeface="Calibri" pitchFamily="34" charset="0"/>
              <a:cs typeface="Calibri" pitchFamily="34" charset="0"/>
            </a:endParaRPr>
          </a:p>
        </p:txBody>
      </p:sp>
      <p:sp>
        <p:nvSpPr>
          <p:cNvPr id="19459" name="Rectangle 3"/>
          <p:cNvSpPr>
            <a:spLocks noGrp="1" noChangeArrowheads="1"/>
          </p:cNvSpPr>
          <p:nvPr>
            <p:ph type="body" sz="half" idx="1"/>
          </p:nvPr>
        </p:nvSpPr>
        <p:spPr>
          <a:xfrm>
            <a:off x="304800" y="1524000"/>
            <a:ext cx="3813175" cy="5334000"/>
          </a:xfrm>
        </p:spPr>
        <p:txBody>
          <a:bodyPr/>
          <a:lstStyle/>
          <a:p>
            <a:pPr marL="533400" indent="-533400">
              <a:buClr>
                <a:srgbClr val="FFFF99"/>
              </a:buClr>
              <a:buFont typeface="Wingdings" pitchFamily="2" charset="2"/>
              <a:buChar char="Ø"/>
            </a:pPr>
            <a:r>
              <a:rPr lang="en-US" sz="2400" dirty="0" smtClean="0">
                <a:solidFill>
                  <a:srgbClr val="FFFF99"/>
                </a:solidFill>
                <a:latin typeface="Tahoma" pitchFamily="34" charset="0"/>
              </a:rPr>
              <a:t>NMFS </a:t>
            </a:r>
            <a:r>
              <a:rPr lang="en-US" sz="2400" dirty="0">
                <a:solidFill>
                  <a:srgbClr val="FFFF99"/>
                </a:solidFill>
                <a:latin typeface="Tahoma" pitchFamily="34" charset="0"/>
              </a:rPr>
              <a:t>longline sablefish assessment surveys in </a:t>
            </a:r>
            <a:r>
              <a:rPr lang="en-US" sz="2400" dirty="0" smtClean="0">
                <a:solidFill>
                  <a:srgbClr val="FFFF99"/>
                </a:solidFill>
                <a:latin typeface="Tahoma" pitchFamily="34" charset="0"/>
              </a:rPr>
              <a:t>GOA</a:t>
            </a:r>
          </a:p>
          <a:p>
            <a:pPr marL="533400" indent="-533400">
              <a:buClr>
                <a:srgbClr val="FFFF99"/>
              </a:buClr>
              <a:buFont typeface="Wingdings" pitchFamily="2" charset="2"/>
              <a:buChar char="Ø"/>
            </a:pPr>
            <a:endParaRPr lang="en-US" sz="2400" dirty="0" smtClean="0">
              <a:solidFill>
                <a:srgbClr val="FFFF99"/>
              </a:solidFill>
              <a:latin typeface="Tahoma" pitchFamily="34" charset="0"/>
            </a:endParaRPr>
          </a:p>
          <a:p>
            <a:pPr marL="533400" indent="-533400">
              <a:buClr>
                <a:srgbClr val="FFFF99"/>
              </a:buClr>
              <a:buFont typeface="Wingdings" pitchFamily="2" charset="2"/>
              <a:buChar char="Ø"/>
            </a:pPr>
            <a:r>
              <a:rPr lang="en-US" sz="2400" dirty="0" smtClean="0">
                <a:solidFill>
                  <a:srgbClr val="FFFF99"/>
                </a:solidFill>
                <a:latin typeface="Tahoma" pitchFamily="34" charset="0"/>
              </a:rPr>
              <a:t>Fish same stations/year</a:t>
            </a:r>
          </a:p>
          <a:p>
            <a:pPr marL="533400" indent="-533400">
              <a:buClr>
                <a:srgbClr val="FFFF99"/>
              </a:buClr>
              <a:buFont typeface="Wingdings" pitchFamily="2" charset="2"/>
              <a:buChar char="Ø"/>
            </a:pPr>
            <a:endParaRPr lang="en-US" sz="2400" dirty="0">
              <a:solidFill>
                <a:srgbClr val="FFFF99"/>
              </a:solidFill>
              <a:latin typeface="Tahoma" pitchFamily="34" charset="0"/>
            </a:endParaRPr>
          </a:p>
          <a:p>
            <a:pPr marL="533400" indent="-533400">
              <a:buClr>
                <a:srgbClr val="FFFF99"/>
              </a:buClr>
              <a:buFont typeface="Wingdings" pitchFamily="2" charset="2"/>
              <a:buChar char="Ø"/>
            </a:pPr>
            <a:r>
              <a:rPr lang="en-US" sz="2400" dirty="0" smtClean="0">
                <a:solidFill>
                  <a:srgbClr val="FFFF99"/>
                </a:solidFill>
                <a:latin typeface="Tahoma" pitchFamily="34" charset="0"/>
              </a:rPr>
              <a:t>Record </a:t>
            </a:r>
            <a:r>
              <a:rPr lang="en-US" sz="2400" dirty="0">
                <a:solidFill>
                  <a:srgbClr val="FFFF99"/>
                </a:solidFill>
                <a:latin typeface="Tahoma" pitchFamily="34" charset="0"/>
              </a:rPr>
              <a:t>the behavior </a:t>
            </a:r>
            <a:r>
              <a:rPr lang="en-US" sz="2400" dirty="0" smtClean="0">
                <a:solidFill>
                  <a:srgbClr val="FFFF99"/>
                </a:solidFill>
                <a:latin typeface="Tahoma" pitchFamily="34" charset="0"/>
              </a:rPr>
              <a:t>of </a:t>
            </a:r>
            <a:r>
              <a:rPr lang="en-US" sz="2400" dirty="0">
                <a:solidFill>
                  <a:srgbClr val="FFFF99"/>
                </a:solidFill>
                <a:latin typeface="Tahoma" pitchFamily="34" charset="0"/>
              </a:rPr>
              <a:t>sperm whales around fishing </a:t>
            </a:r>
            <a:r>
              <a:rPr lang="en-US" sz="2400" dirty="0" smtClean="0">
                <a:solidFill>
                  <a:srgbClr val="FFFF99"/>
                </a:solidFill>
                <a:latin typeface="Tahoma" pitchFamily="34" charset="0"/>
              </a:rPr>
              <a:t>operations</a:t>
            </a:r>
          </a:p>
          <a:p>
            <a:pPr marL="533400" indent="-533400">
              <a:buClr>
                <a:srgbClr val="FFFF99"/>
              </a:buClr>
              <a:buFont typeface="Wingdings" pitchFamily="2" charset="2"/>
              <a:buChar char="Ø"/>
            </a:pPr>
            <a:endParaRPr lang="en-US" sz="2400" dirty="0" smtClean="0">
              <a:solidFill>
                <a:srgbClr val="FFFF99"/>
              </a:solidFill>
              <a:latin typeface="Tahoma" pitchFamily="34" charset="0"/>
            </a:endParaRPr>
          </a:p>
          <a:p>
            <a:pPr marL="533400" indent="-533400">
              <a:buClr>
                <a:srgbClr val="FFFF99"/>
              </a:buClr>
              <a:buFont typeface="Wingdings" pitchFamily="2" charset="2"/>
              <a:buChar char="Ø"/>
            </a:pPr>
            <a:r>
              <a:rPr lang="en-US" sz="2400" dirty="0" smtClean="0">
                <a:solidFill>
                  <a:srgbClr val="FFFF99"/>
                </a:solidFill>
                <a:latin typeface="Tahoma" pitchFamily="34" charset="0"/>
              </a:rPr>
              <a:t>Photo-identify sperm whales  </a:t>
            </a:r>
          </a:p>
          <a:p>
            <a:pPr marL="0" indent="0">
              <a:buClr>
                <a:srgbClr val="FFFF99"/>
              </a:buClr>
              <a:buNone/>
            </a:pPr>
            <a:endParaRPr lang="en-US" sz="2400" dirty="0" smtClean="0">
              <a:solidFill>
                <a:srgbClr val="FFFF99"/>
              </a:solidFill>
              <a:latin typeface="Tahoma" pitchFamily="34" charset="0"/>
            </a:endParaRPr>
          </a:p>
          <a:p>
            <a:pPr marL="533400" indent="-533400">
              <a:buClr>
                <a:srgbClr val="FFFF99"/>
              </a:buClr>
              <a:buFont typeface="Wingdings" pitchFamily="2" charset="2"/>
              <a:buChar char="Ø"/>
            </a:pPr>
            <a:endParaRPr lang="en-US" sz="2400" dirty="0" smtClean="0">
              <a:solidFill>
                <a:srgbClr val="FFFF99"/>
              </a:solidFill>
              <a:latin typeface="Tahoma" pitchFamily="34" charset="0"/>
            </a:endParaRPr>
          </a:p>
          <a:p>
            <a:pPr marL="533400" indent="-533400">
              <a:buClr>
                <a:srgbClr val="FFFF99"/>
              </a:buClr>
              <a:buFont typeface="Wingdings" pitchFamily="2" charset="2"/>
              <a:buChar char="Ø"/>
            </a:pPr>
            <a:endParaRPr lang="en-US" sz="2400" dirty="0">
              <a:solidFill>
                <a:srgbClr val="FFFF99"/>
              </a:solidFill>
              <a:latin typeface="Tahoma" pitchFamily="34" charset="0"/>
            </a:endParaRPr>
          </a:p>
        </p:txBody>
      </p:sp>
      <p:sp>
        <p:nvSpPr>
          <p:cNvPr id="19461" name="Text Box 5"/>
          <p:cNvSpPr txBox="1">
            <a:spLocks noChangeArrowheads="1"/>
          </p:cNvSpPr>
          <p:nvPr/>
        </p:nvSpPr>
        <p:spPr bwMode="auto">
          <a:xfrm>
            <a:off x="5867400" y="6611779"/>
            <a:ext cx="31242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1000" dirty="0">
                <a:solidFill>
                  <a:srgbClr val="FFFF99"/>
                </a:solidFill>
                <a:latin typeface="Tahoma" pitchFamily="34" charset="0"/>
              </a:rPr>
              <a:t>Photo: </a:t>
            </a:r>
            <a:r>
              <a:rPr lang="en-US" sz="1000" dirty="0" smtClean="0">
                <a:solidFill>
                  <a:srgbClr val="FFFF99"/>
                </a:solidFill>
                <a:latin typeface="Tahoma" pitchFamily="34" charset="0"/>
              </a:rPr>
              <a:t> upper Capt</a:t>
            </a:r>
            <a:r>
              <a:rPr lang="en-US" sz="1000" dirty="0">
                <a:solidFill>
                  <a:srgbClr val="FFFF99"/>
                </a:solidFill>
                <a:latin typeface="Tahoma" pitchFamily="34" charset="0"/>
              </a:rPr>
              <a:t>. Dennis </a:t>
            </a:r>
            <a:r>
              <a:rPr lang="en-US" sz="1000" dirty="0" smtClean="0">
                <a:solidFill>
                  <a:srgbClr val="FFFF99"/>
                </a:solidFill>
                <a:latin typeface="Tahoma" pitchFamily="34" charset="0"/>
              </a:rPr>
              <a:t>Black; lower </a:t>
            </a:r>
            <a:r>
              <a:rPr lang="en-US" sz="1000" dirty="0">
                <a:solidFill>
                  <a:srgbClr val="FFFF99"/>
                </a:solidFill>
                <a:latin typeface="Tahoma" pitchFamily="34" charset="0"/>
              </a:rPr>
              <a:t>SEASWAP</a:t>
            </a:r>
          </a:p>
        </p:txBody>
      </p:sp>
      <p:pic>
        <p:nvPicPr>
          <p:cNvPr id="19462" name="Picture 13" descr="Prowler2.jpg"/>
          <p:cNvPicPr>
            <a:picLocks noChangeAspect="1"/>
          </p:cNvPicPr>
          <p:nvPr/>
        </p:nvPicPr>
        <p:blipFill>
          <a:blip r:embed="rId4">
            <a:extLst>
              <a:ext uri="{28A0092B-C50C-407E-A947-70E740481C1C}">
                <a14:useLocalDpi xmlns:a14="http://schemas.microsoft.com/office/drawing/2010/main" val="0"/>
              </a:ext>
            </a:extLst>
          </a:blip>
          <a:srcRect l="-1852" t="-961"/>
          <a:stretch>
            <a:fillRect/>
          </a:stretch>
        </p:blipFill>
        <p:spPr bwMode="auto">
          <a:xfrm>
            <a:off x="4419600" y="3886200"/>
            <a:ext cx="4343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 Box 7"/>
          <p:cNvSpPr txBox="1">
            <a:spLocks noChangeArrowheads="1"/>
          </p:cNvSpPr>
          <p:nvPr/>
        </p:nvSpPr>
        <p:spPr bwMode="auto">
          <a:xfrm>
            <a:off x="4556125" y="1524000"/>
            <a:ext cx="22750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accent2"/>
                </a:solidFill>
              </a:rPr>
              <a:t>F/V Alaskan </a:t>
            </a:r>
            <a:r>
              <a:rPr lang="en-US" dirty="0" smtClean="0">
                <a:solidFill>
                  <a:schemeClr val="accent2"/>
                </a:solidFill>
              </a:rPr>
              <a:t>Leader</a:t>
            </a:r>
            <a:endParaRPr lang="en-US" dirty="0">
              <a:solidFill>
                <a:schemeClr val="accent2"/>
              </a:solidFill>
            </a:endParaRPr>
          </a:p>
        </p:txBody>
      </p:sp>
      <p:sp>
        <p:nvSpPr>
          <p:cNvPr id="19464" name="Text Box 8"/>
          <p:cNvSpPr txBox="1">
            <a:spLocks noChangeArrowheads="1"/>
          </p:cNvSpPr>
          <p:nvPr/>
        </p:nvSpPr>
        <p:spPr bwMode="auto">
          <a:xfrm>
            <a:off x="4572000" y="4114800"/>
            <a:ext cx="3733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chemeClr val="accent2"/>
                </a:solidFill>
              </a:rPr>
              <a:t>F/V </a:t>
            </a:r>
            <a:r>
              <a:rPr lang="en-US" dirty="0" smtClean="0">
                <a:solidFill>
                  <a:schemeClr val="accent2"/>
                </a:solidFill>
              </a:rPr>
              <a:t>Ocean Prowler</a:t>
            </a:r>
            <a:endParaRPr lang="en-US" dirty="0">
              <a:solidFill>
                <a:schemeClr val="accent2"/>
              </a:solidFill>
            </a:endParaRPr>
          </a:p>
        </p:txBody>
      </p:sp>
    </p:spTree>
    <p:extLst>
      <p:ext uri="{BB962C8B-B14F-4D97-AF65-F5344CB8AC3E}">
        <p14:creationId xmlns:p14="http://schemas.microsoft.com/office/powerpoint/2010/main" val="16666161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9275" y="0"/>
            <a:ext cx="8042276" cy="900242"/>
          </a:xfrm>
        </p:spPr>
        <p:txBody>
          <a:bodyPr>
            <a:noAutofit/>
          </a:bodyPr>
          <a:lstStyle/>
          <a:p>
            <a:r>
              <a:rPr lang="en-US" sz="3600" dirty="0" smtClean="0">
                <a:solidFill>
                  <a:srgbClr val="BBE0E3"/>
                </a:solidFill>
              </a:rPr>
              <a:t>Human-Wildlife Conflict </a:t>
            </a:r>
            <a:r>
              <a:rPr lang="en-US" sz="3600" dirty="0" smtClean="0">
                <a:solidFill>
                  <a:schemeClr val="tx1">
                    <a:lumMod val="95000"/>
                  </a:schemeClr>
                </a:solidFill>
              </a:rPr>
              <a:t/>
            </a:r>
            <a:br>
              <a:rPr lang="en-US" sz="3600" dirty="0" smtClean="0">
                <a:solidFill>
                  <a:schemeClr val="tx1">
                    <a:lumMod val="95000"/>
                  </a:schemeClr>
                </a:solidFill>
              </a:rPr>
            </a:br>
            <a:endParaRPr lang="en-US" sz="3600" dirty="0">
              <a:solidFill>
                <a:schemeClr val="tx1">
                  <a:lumMod val="95000"/>
                </a:schemeClr>
              </a:solidFill>
            </a:endParaRPr>
          </a:p>
        </p:txBody>
      </p:sp>
      <p:sp>
        <p:nvSpPr>
          <p:cNvPr id="3" name="Content Placeholder 2"/>
          <p:cNvSpPr>
            <a:spLocks noGrp="1"/>
          </p:cNvSpPr>
          <p:nvPr>
            <p:ph idx="1"/>
          </p:nvPr>
        </p:nvSpPr>
        <p:spPr>
          <a:xfrm>
            <a:off x="549275" y="900241"/>
            <a:ext cx="8266236" cy="3413361"/>
          </a:xfrm>
        </p:spPr>
        <p:txBody>
          <a:bodyPr>
            <a:normAutofit lnSpcReduction="10000"/>
          </a:bodyPr>
          <a:lstStyle/>
          <a:p>
            <a:r>
              <a:rPr lang="en-US" dirty="0" smtClean="0">
                <a:solidFill>
                  <a:schemeClr val="tx1">
                    <a:lumMod val="95000"/>
                  </a:schemeClr>
                </a:solidFill>
              </a:rPr>
              <a:t>fishing, farming and ranching</a:t>
            </a:r>
          </a:p>
          <a:p>
            <a:r>
              <a:rPr lang="en-US" dirty="0" smtClean="0">
                <a:solidFill>
                  <a:schemeClr val="tx1">
                    <a:lumMod val="95000"/>
                  </a:schemeClr>
                </a:solidFill>
              </a:rPr>
              <a:t>sperm whale, killer whale depredation of </a:t>
            </a:r>
            <a:r>
              <a:rPr lang="en-US" dirty="0" err="1" smtClean="0">
                <a:solidFill>
                  <a:schemeClr val="tx1">
                    <a:lumMod val="95000"/>
                  </a:schemeClr>
                </a:solidFill>
              </a:rPr>
              <a:t>longlines</a:t>
            </a:r>
            <a:r>
              <a:rPr lang="en-US" dirty="0" smtClean="0">
                <a:solidFill>
                  <a:schemeClr val="tx1">
                    <a:lumMod val="95000"/>
                  </a:schemeClr>
                </a:solidFill>
              </a:rPr>
              <a:t>; humpbacks salmon fry and </a:t>
            </a:r>
            <a:r>
              <a:rPr lang="en-US" dirty="0" err="1" smtClean="0">
                <a:solidFill>
                  <a:schemeClr val="tx1">
                    <a:lumMod val="95000"/>
                  </a:schemeClr>
                </a:solidFill>
              </a:rPr>
              <a:t>smotls</a:t>
            </a:r>
            <a:endParaRPr lang="en-US" dirty="0" smtClean="0">
              <a:solidFill>
                <a:schemeClr val="tx1">
                  <a:lumMod val="95000"/>
                </a:schemeClr>
              </a:solidFill>
            </a:endParaRPr>
          </a:p>
          <a:p>
            <a:r>
              <a:rPr lang="en-US" dirty="0" smtClean="0">
                <a:solidFill>
                  <a:schemeClr val="tx1">
                    <a:lumMod val="95000"/>
                  </a:schemeClr>
                </a:solidFill>
              </a:rPr>
              <a:t>scientific, management, and conservation issue</a:t>
            </a:r>
          </a:p>
          <a:p>
            <a:pPr lvl="1"/>
            <a:r>
              <a:rPr lang="en-US" dirty="0" smtClean="0">
                <a:solidFill>
                  <a:schemeClr val="tx1">
                    <a:lumMod val="95000"/>
                  </a:schemeClr>
                </a:solidFill>
              </a:rPr>
              <a:t>socio-economic, how to incorporate into predictive models</a:t>
            </a:r>
          </a:p>
          <a:p>
            <a:pPr lvl="1"/>
            <a:r>
              <a:rPr lang="en-US" dirty="0" err="1" smtClean="0">
                <a:solidFill>
                  <a:schemeClr val="tx1">
                    <a:lumMod val="95000"/>
                  </a:schemeClr>
                </a:solidFill>
              </a:rPr>
              <a:t>bycatch</a:t>
            </a:r>
            <a:endParaRPr lang="en-US" dirty="0" smtClean="0">
              <a:solidFill>
                <a:schemeClr val="tx1">
                  <a:lumMod val="95000"/>
                </a:schemeClr>
              </a:solidFill>
            </a:endParaRPr>
          </a:p>
          <a:p>
            <a:pPr lvl="1"/>
            <a:r>
              <a:rPr lang="en-US" dirty="0" smtClean="0">
                <a:solidFill>
                  <a:schemeClr val="tx1">
                    <a:lumMod val="95000"/>
                  </a:schemeClr>
                </a:solidFill>
              </a:rPr>
              <a:t>mortality from ingestion/entanglement  ??</a:t>
            </a:r>
          </a:p>
          <a:p>
            <a:pPr lvl="1"/>
            <a:r>
              <a:rPr lang="en-US" dirty="0" smtClean="0">
                <a:solidFill>
                  <a:schemeClr val="tx1">
                    <a:lumMod val="95000"/>
                  </a:schemeClr>
                </a:solidFill>
              </a:rPr>
              <a:t>potential for retaliatory actions by fisherman  ?? Not </a:t>
            </a:r>
            <a:r>
              <a:rPr lang="en-US" dirty="0" err="1" smtClean="0">
                <a:solidFill>
                  <a:schemeClr val="tx1">
                    <a:lumMod val="95000"/>
                  </a:schemeClr>
                </a:solidFill>
              </a:rPr>
              <a:t>documnted</a:t>
            </a:r>
            <a:endParaRPr lang="en-US" dirty="0" smtClean="0">
              <a:solidFill>
                <a:schemeClr val="tx1">
                  <a:lumMod val="95000"/>
                </a:schemeClr>
              </a:solidFill>
            </a:endParaRPr>
          </a:p>
          <a:p>
            <a:pPr lvl="2">
              <a:buNone/>
            </a:pPr>
            <a:endParaRPr lang="en-US" dirty="0" smtClean="0">
              <a:solidFill>
                <a:schemeClr val="accent1">
                  <a:lumMod val="60000"/>
                  <a:lumOff val="40000"/>
                </a:schemeClr>
              </a:solidFill>
            </a:endParaRPr>
          </a:p>
          <a:p>
            <a:pPr lvl="1"/>
            <a:endParaRPr lang="en-US" dirty="0">
              <a:solidFill>
                <a:schemeClr val="accent1">
                  <a:lumMod val="60000"/>
                  <a:lumOff val="40000"/>
                </a:schemeClr>
              </a:solidFill>
            </a:endParaRPr>
          </a:p>
        </p:txBody>
      </p:sp>
      <p:sp>
        <p:nvSpPr>
          <p:cNvPr id="5" name="TextBox 4"/>
          <p:cNvSpPr txBox="1"/>
          <p:nvPr/>
        </p:nvSpPr>
        <p:spPr>
          <a:xfrm>
            <a:off x="1197794" y="4964023"/>
            <a:ext cx="184666" cy="369332"/>
          </a:xfrm>
          <a:prstGeom prst="rect">
            <a:avLst/>
          </a:prstGeom>
          <a:noFill/>
        </p:spPr>
        <p:txBody>
          <a:bodyPr wrap="none" rtlCol="0">
            <a:spAutoFit/>
          </a:bodyPr>
          <a:lstStyle/>
          <a:p>
            <a:pPr defTabSz="457200" fontAlgn="auto">
              <a:spcBef>
                <a:spcPts val="0"/>
              </a:spcBef>
              <a:spcAft>
                <a:spcPts val="0"/>
              </a:spcAft>
            </a:pPr>
            <a:endParaRPr lang="en-US" dirty="0">
              <a:solidFill>
                <a:srgbClr val="FFFF00"/>
              </a:solidFill>
              <a:latin typeface="News Gothic MT"/>
            </a:endParaRPr>
          </a:p>
        </p:txBody>
      </p:sp>
      <p:pic>
        <p:nvPicPr>
          <p:cNvPr id="9" name="Content Placeholder 6" descr="bear_pix.jpg"/>
          <p:cNvPicPr>
            <a:picLocks noGrp="1" noChangeAspect="1"/>
          </p:cNvPicPr>
          <p:nvPr/>
        </p:nvPicPr>
        <p:blipFill>
          <a:blip r:embed="rId3"/>
          <a:srcRect l="-1550" r="-1550"/>
          <a:stretch>
            <a:fillRect/>
          </a:stretch>
        </p:blipFill>
        <p:spPr>
          <a:xfrm>
            <a:off x="3050875" y="4359502"/>
            <a:ext cx="2793785" cy="2478485"/>
          </a:xfrm>
          <a:prstGeom prst="rect">
            <a:avLst/>
          </a:prstGeom>
        </p:spPr>
      </p:pic>
      <p:pic>
        <p:nvPicPr>
          <p:cNvPr id="11" name="Picture 10"/>
          <p:cNvPicPr>
            <a:picLocks noChangeAspect="1"/>
          </p:cNvPicPr>
          <p:nvPr/>
        </p:nvPicPr>
        <p:blipFill>
          <a:blip r:embed="rId4"/>
          <a:stretch>
            <a:fillRect/>
          </a:stretch>
        </p:blipFill>
        <p:spPr>
          <a:xfrm>
            <a:off x="22695" y="4384675"/>
            <a:ext cx="2903610" cy="2453312"/>
          </a:xfrm>
          <a:prstGeom prst="rect">
            <a:avLst/>
          </a:prstGeom>
        </p:spPr>
      </p:pic>
      <p:pic>
        <p:nvPicPr>
          <p:cNvPr id="12" name="Picture 11"/>
          <p:cNvPicPr>
            <a:picLocks/>
          </p:cNvPicPr>
          <p:nvPr/>
        </p:nvPicPr>
        <p:blipFill>
          <a:blip r:embed="rId5"/>
          <a:stretch>
            <a:fillRect/>
          </a:stretch>
        </p:blipFill>
        <p:spPr>
          <a:xfrm>
            <a:off x="6120779" y="4299250"/>
            <a:ext cx="2313432" cy="2514600"/>
          </a:xfrm>
          <a:prstGeom prst="rect">
            <a:avLst/>
          </a:prstGeom>
        </p:spPr>
      </p:pic>
    </p:spTree>
    <p:extLst>
      <p:ext uri="{BB962C8B-B14F-4D97-AF65-F5344CB8AC3E}">
        <p14:creationId xmlns:p14="http://schemas.microsoft.com/office/powerpoint/2010/main" val="1934289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 Box 3"/>
          <p:cNvSpPr txBox="1">
            <a:spLocks noChangeArrowheads="1"/>
          </p:cNvSpPr>
          <p:nvPr/>
        </p:nvSpPr>
        <p:spPr bwMode="auto">
          <a:xfrm>
            <a:off x="1812925" y="5262563"/>
            <a:ext cx="377825" cy="16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30000"/>
              </a:lnSpc>
            </a:pPr>
            <a:r>
              <a:rPr lang="en-US" sz="600">
                <a:latin typeface="Times New Roman" pitchFamily="18" charset="0"/>
              </a:rPr>
              <a:t>#</a:t>
            </a:r>
            <a:r>
              <a:rPr lang="en-US" sz="700">
                <a:latin typeface="Times New Roman" pitchFamily="18" charset="0"/>
              </a:rPr>
              <a:t> </a:t>
            </a:r>
          </a:p>
          <a:p>
            <a:pPr>
              <a:lnSpc>
                <a:spcPct val="30000"/>
              </a:lnSpc>
            </a:pPr>
            <a:r>
              <a:rPr lang="en-US" sz="700">
                <a:latin typeface="Times New Roman" pitchFamily="18" charset="0"/>
              </a:rPr>
              <a:t>   </a:t>
            </a:r>
            <a:r>
              <a:rPr lang="en-US" sz="1000">
                <a:latin typeface="Times New Roman" pitchFamily="18" charset="0"/>
              </a:rPr>
              <a:t>74</a:t>
            </a:r>
          </a:p>
        </p:txBody>
      </p:sp>
      <p:sp>
        <p:nvSpPr>
          <p:cNvPr id="45063" name="Rectangle 7"/>
          <p:cNvSpPr>
            <a:spLocks noChangeArrowheads="1"/>
          </p:cNvSpPr>
          <p:nvPr/>
        </p:nvSpPr>
        <p:spPr bwMode="auto">
          <a:xfrm>
            <a:off x="6172200" y="1752600"/>
            <a:ext cx="381000" cy="228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64" name="Rectangle 8"/>
          <p:cNvSpPr>
            <a:spLocks noChangeArrowheads="1"/>
          </p:cNvSpPr>
          <p:nvPr/>
        </p:nvSpPr>
        <p:spPr bwMode="auto">
          <a:xfrm>
            <a:off x="5410200" y="2209800"/>
            <a:ext cx="304800" cy="304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65" name="Line 9"/>
          <p:cNvSpPr>
            <a:spLocks noChangeShapeType="1"/>
          </p:cNvSpPr>
          <p:nvPr/>
        </p:nvSpPr>
        <p:spPr bwMode="auto">
          <a:xfrm flipH="1">
            <a:off x="5181600" y="2667000"/>
            <a:ext cx="76200" cy="304800"/>
          </a:xfrm>
          <a:prstGeom prst="line">
            <a:avLst/>
          </a:prstGeom>
          <a:noFill/>
          <a:ln w="1905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49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3" y="0"/>
            <a:ext cx="9164164" cy="6858000"/>
          </a:xfrm>
          <a:prstGeom prst="rect">
            <a:avLst/>
          </a:prstGeom>
          <a:noFill/>
          <a:ln>
            <a:noFill/>
          </a:ln>
          <a:effectLst/>
          <a:extLst>
            <a:ext uri="{909E8E84-426E-40DD-AFC4-6F175D3DCCD1}">
              <a14:hiddenFill xmlns:a14="http://schemas.microsoft.com/office/drawing/2010/main">
                <a:solidFill>
                  <a:srgbClr val="6699FF"/>
                </a:solidFill>
              </a14:hiddenFill>
            </a:ext>
            <a:ext uri="{91240B29-F687-4F45-9708-019B960494DF}">
              <a14:hiddenLine xmlns:a14="http://schemas.microsoft.com/office/drawing/2010/main" w="9525" cap="flat" cmpd="sng" algn="ctr">
                <a:solidFill>
                  <a:srgbClr val="FF0000"/>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8" name="Picture 2" descr="central"/>
          <p:cNvPicPr>
            <a:picLocks noChangeAspect="1" noChangeArrowheads="1"/>
          </p:cNvPicPr>
          <p:nvPr/>
        </p:nvPicPr>
        <p:blipFill>
          <a:blip r:embed="rId4">
            <a:extLst>
              <a:ext uri="{28A0092B-C50C-407E-A947-70E740481C1C}">
                <a14:useLocalDpi xmlns:a14="http://schemas.microsoft.com/office/drawing/2010/main" val="0"/>
              </a:ext>
            </a:extLst>
          </a:blip>
          <a:srcRect l="3529" r="8235" b="53636"/>
          <a:stretch>
            <a:fillRect/>
          </a:stretch>
        </p:blipFill>
        <p:spPr bwMode="auto">
          <a:xfrm>
            <a:off x="-457200" y="-381000"/>
            <a:ext cx="6294006" cy="4280143"/>
          </a:xfrm>
          <a:prstGeom prst="rect">
            <a:avLst/>
          </a:prstGeom>
          <a:noFill/>
          <a:extLst>
            <a:ext uri="{909E8E84-426E-40DD-AFC4-6F175D3DCCD1}">
              <a14:hiddenFill xmlns:a14="http://schemas.microsoft.com/office/drawing/2010/main">
                <a:solidFill>
                  <a:srgbClr val="FFFFFF"/>
                </a:solidFill>
              </a14:hiddenFill>
            </a:ext>
          </a:extLst>
        </p:spPr>
      </p:pic>
      <p:pic>
        <p:nvPicPr>
          <p:cNvPr id="14950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4806" y="-304800"/>
            <a:ext cx="6168794" cy="4193796"/>
          </a:xfrm>
          <a:prstGeom prst="rect">
            <a:avLst/>
          </a:prstGeom>
          <a:noFill/>
          <a:ln>
            <a:noFill/>
          </a:ln>
          <a:effectLst/>
          <a:extLst>
            <a:ext uri="{909E8E84-426E-40DD-AFC4-6F175D3DCCD1}">
              <a14:hiddenFill xmlns:a14="http://schemas.microsoft.com/office/drawing/2010/main">
                <a:solidFill>
                  <a:srgbClr val="6699FF"/>
                </a:solidFill>
              </a14:hiddenFill>
            </a:ext>
            <a:ext uri="{91240B29-F687-4F45-9708-019B960494DF}">
              <a14:hiddenLine xmlns:a14="http://schemas.microsoft.com/office/drawing/2010/main" w="9525" cap="flat" cmpd="sng" algn="ctr">
                <a:solidFill>
                  <a:srgbClr val="FF0000"/>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 y="4542472"/>
            <a:ext cx="9144001" cy="1354217"/>
          </a:xfrm>
          <a:prstGeom prst="rect">
            <a:avLst/>
          </a:prstGeom>
          <a:solidFill>
            <a:schemeClr val="tx1">
              <a:alpha val="99000"/>
            </a:schemeClr>
          </a:solidFill>
        </p:spPr>
        <p:txBody>
          <a:bodyPr wrap="square">
            <a:spAutoFit/>
          </a:bodyPr>
          <a:lstStyle/>
          <a:p>
            <a:pPr algn="ctr"/>
            <a:r>
              <a:rPr lang="en-US" sz="3200" dirty="0" smtClean="0"/>
              <a:t>social transmission or independent among multiple individuals (individual learning)?</a:t>
            </a:r>
            <a:endParaRPr lang="en-US" dirty="0" smtClean="0"/>
          </a:p>
          <a:p>
            <a:pPr algn="ctr"/>
            <a:endParaRPr lang="en-US" dirty="0"/>
          </a:p>
        </p:txBody>
      </p:sp>
    </p:spTree>
    <p:extLst>
      <p:ext uri="{BB962C8B-B14F-4D97-AF65-F5344CB8AC3E}">
        <p14:creationId xmlns:p14="http://schemas.microsoft.com/office/powerpoint/2010/main" val="148419852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4400" dirty="0" smtClean="0">
                <a:solidFill>
                  <a:srgbClr val="BBE0E3"/>
                </a:solidFill>
              </a:rPr>
              <a:t>Diffusion Curve Analysis (DCA)</a:t>
            </a:r>
            <a:r>
              <a:rPr lang="en-US" sz="4400" baseline="30000" dirty="0" smtClean="0">
                <a:solidFill>
                  <a:schemeClr val="tx1"/>
                </a:solidFill>
              </a:rPr>
              <a:t/>
            </a:r>
            <a:br>
              <a:rPr lang="en-US" sz="4400" baseline="30000" dirty="0" smtClean="0">
                <a:solidFill>
                  <a:schemeClr val="tx1"/>
                </a:solidFill>
              </a:rPr>
            </a:br>
            <a:endParaRPr lang="en-US" dirty="0">
              <a:solidFill>
                <a:schemeClr val="tx1"/>
              </a:solidFill>
            </a:endParaRPr>
          </a:p>
        </p:txBody>
      </p:sp>
      <p:sp>
        <p:nvSpPr>
          <p:cNvPr id="6" name="Content Placeholder 5"/>
          <p:cNvSpPr>
            <a:spLocks noGrp="1"/>
          </p:cNvSpPr>
          <p:nvPr>
            <p:ph idx="1"/>
          </p:nvPr>
        </p:nvSpPr>
        <p:spPr>
          <a:xfrm>
            <a:off x="152400" y="1447800"/>
            <a:ext cx="8839200" cy="4833610"/>
          </a:xfrm>
        </p:spPr>
        <p:txBody>
          <a:bodyPr>
            <a:normAutofit/>
          </a:bodyPr>
          <a:lstStyle/>
          <a:p>
            <a:pPr algn="ctr">
              <a:buNone/>
            </a:pPr>
            <a:r>
              <a:rPr lang="en-US" sz="2800" dirty="0" smtClean="0">
                <a:latin typeface="Candara" pitchFamily="34" charset="0"/>
              </a:rPr>
              <a:t>temporal spread of a new behavior through a population</a:t>
            </a:r>
            <a:endParaRPr lang="en-US" sz="2800" dirty="0">
              <a:latin typeface="Candara" pitchFamily="34" charset="0"/>
            </a:endParaRPr>
          </a:p>
        </p:txBody>
      </p:sp>
      <p:pic>
        <p:nvPicPr>
          <p:cNvPr id="8" name="Picture 7"/>
          <p:cNvPicPr>
            <a:picLocks noChangeAspect="1"/>
          </p:cNvPicPr>
          <p:nvPr/>
        </p:nvPicPr>
        <p:blipFill rotWithShape="1">
          <a:blip r:embed="rId3"/>
          <a:srcRect l="8418" b="6400"/>
          <a:stretch/>
        </p:blipFill>
        <p:spPr>
          <a:xfrm>
            <a:off x="2750118" y="2286000"/>
            <a:ext cx="5250882" cy="2978447"/>
          </a:xfrm>
          <a:prstGeom prst="rect">
            <a:avLst/>
          </a:prstGeom>
          <a:solidFill>
            <a:schemeClr val="tx1"/>
          </a:solidFill>
        </p:spPr>
      </p:pic>
      <p:grpSp>
        <p:nvGrpSpPr>
          <p:cNvPr id="17" name="Group 16"/>
          <p:cNvGrpSpPr/>
          <p:nvPr/>
        </p:nvGrpSpPr>
        <p:grpSpPr>
          <a:xfrm>
            <a:off x="3042920" y="2286000"/>
            <a:ext cx="4348480" cy="2623629"/>
            <a:chOff x="2448560" y="2944051"/>
            <a:chExt cx="4348480" cy="2623629"/>
          </a:xfrm>
        </p:grpSpPr>
        <p:grpSp>
          <p:nvGrpSpPr>
            <p:cNvPr id="15" name="Group 14"/>
            <p:cNvGrpSpPr/>
            <p:nvPr/>
          </p:nvGrpSpPr>
          <p:grpSpPr>
            <a:xfrm>
              <a:off x="2448560" y="2944051"/>
              <a:ext cx="2824480" cy="2623629"/>
              <a:chOff x="2448560" y="2944051"/>
              <a:chExt cx="2824480" cy="2623629"/>
            </a:xfrm>
          </p:grpSpPr>
          <p:sp>
            <p:nvSpPr>
              <p:cNvPr id="9" name="Rectangle 8"/>
              <p:cNvSpPr/>
              <p:nvPr/>
            </p:nvSpPr>
            <p:spPr>
              <a:xfrm>
                <a:off x="2448560" y="2944051"/>
                <a:ext cx="2824480" cy="894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srgbClr val="336699"/>
                  </a:solidFill>
                </a:endParaRPr>
              </a:p>
            </p:txBody>
          </p:sp>
          <p:sp>
            <p:nvSpPr>
              <p:cNvPr id="13" name="Freeform 12"/>
              <p:cNvSpPr/>
              <p:nvPr/>
            </p:nvSpPr>
            <p:spPr>
              <a:xfrm>
                <a:off x="2448560" y="3677920"/>
                <a:ext cx="1442720" cy="1889760"/>
              </a:xfrm>
              <a:custGeom>
                <a:avLst/>
                <a:gdLst>
                  <a:gd name="connsiteX0" fmla="*/ 50800 w 1351280"/>
                  <a:gd name="connsiteY0" fmla="*/ 1676400 h 1727200"/>
                  <a:gd name="connsiteX1" fmla="*/ 1351280 w 1351280"/>
                  <a:gd name="connsiteY1" fmla="*/ 0 h 1727200"/>
                  <a:gd name="connsiteX2" fmla="*/ 1016000 w 1351280"/>
                  <a:gd name="connsiteY2" fmla="*/ 71120 h 1727200"/>
                  <a:gd name="connsiteX3" fmla="*/ 0 w 1351280"/>
                  <a:gd name="connsiteY3" fmla="*/ 1452880 h 1727200"/>
                  <a:gd name="connsiteX4" fmla="*/ 40640 w 1351280"/>
                  <a:gd name="connsiteY4" fmla="*/ 1727200 h 1727200"/>
                  <a:gd name="connsiteX5" fmla="*/ 40640 w 1351280"/>
                  <a:gd name="connsiteY5" fmla="*/ 1584960 h 172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1280" h="1727200">
                    <a:moveTo>
                      <a:pt x="50800" y="1676400"/>
                    </a:moveTo>
                    <a:lnTo>
                      <a:pt x="1351280" y="0"/>
                    </a:lnTo>
                    <a:lnTo>
                      <a:pt x="1016000" y="71120"/>
                    </a:lnTo>
                    <a:lnTo>
                      <a:pt x="0" y="1452880"/>
                    </a:lnTo>
                    <a:lnTo>
                      <a:pt x="40640" y="1727200"/>
                    </a:lnTo>
                    <a:lnTo>
                      <a:pt x="40640" y="1584960"/>
                    </a:lnTo>
                  </a:path>
                </a:pathLst>
              </a:custGeom>
              <a:solidFill>
                <a:schemeClr val="tx1"/>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srgbClr val="336699"/>
                  </a:solidFill>
                </a:endParaRPr>
              </a:p>
            </p:txBody>
          </p:sp>
        </p:grpSp>
        <p:sp>
          <p:nvSpPr>
            <p:cNvPr id="16" name="Freeform 15"/>
            <p:cNvSpPr/>
            <p:nvPr/>
          </p:nvSpPr>
          <p:spPr>
            <a:xfrm>
              <a:off x="5130800" y="3088640"/>
              <a:ext cx="1666240" cy="264160"/>
            </a:xfrm>
            <a:custGeom>
              <a:avLst/>
              <a:gdLst>
                <a:gd name="connsiteX0" fmla="*/ 254000 w 1666240"/>
                <a:gd name="connsiteY0" fmla="*/ 213360 h 264160"/>
                <a:gd name="connsiteX1" fmla="*/ 1097280 w 1666240"/>
                <a:gd name="connsiteY1" fmla="*/ 101600 h 264160"/>
                <a:gd name="connsiteX2" fmla="*/ 1412240 w 1666240"/>
                <a:gd name="connsiteY2" fmla="*/ 60960 h 264160"/>
                <a:gd name="connsiteX3" fmla="*/ 1666240 w 1666240"/>
                <a:gd name="connsiteY3" fmla="*/ 10160 h 264160"/>
                <a:gd name="connsiteX4" fmla="*/ 1330960 w 1666240"/>
                <a:gd name="connsiteY4" fmla="*/ 0 h 264160"/>
                <a:gd name="connsiteX5" fmla="*/ 609600 w 1666240"/>
                <a:gd name="connsiteY5" fmla="*/ 10160 h 264160"/>
                <a:gd name="connsiteX6" fmla="*/ 0 w 1666240"/>
                <a:gd name="connsiteY6" fmla="*/ 60960 h 264160"/>
                <a:gd name="connsiteX7" fmla="*/ 0 w 1666240"/>
                <a:gd name="connsiteY7" fmla="*/ 264160 h 264160"/>
                <a:gd name="connsiteX8" fmla="*/ 325120 w 1666240"/>
                <a:gd name="connsiteY8" fmla="*/ 223520 h 26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6240" h="264160">
                  <a:moveTo>
                    <a:pt x="254000" y="213360"/>
                  </a:moveTo>
                  <a:lnTo>
                    <a:pt x="1097280" y="101600"/>
                  </a:lnTo>
                  <a:lnTo>
                    <a:pt x="1412240" y="60960"/>
                  </a:lnTo>
                  <a:lnTo>
                    <a:pt x="1666240" y="10160"/>
                  </a:lnTo>
                  <a:lnTo>
                    <a:pt x="1330960" y="0"/>
                  </a:lnTo>
                  <a:lnTo>
                    <a:pt x="609600" y="10160"/>
                  </a:lnTo>
                  <a:lnTo>
                    <a:pt x="0" y="60960"/>
                  </a:lnTo>
                  <a:lnTo>
                    <a:pt x="0" y="264160"/>
                  </a:lnTo>
                  <a:lnTo>
                    <a:pt x="325120" y="223520"/>
                  </a:lnTo>
                </a:path>
              </a:pathLst>
            </a:custGeom>
            <a:solidFill>
              <a:schemeClr val="tx1"/>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a:solidFill>
                  <a:srgbClr val="336699"/>
                </a:solidFill>
              </a:endParaRPr>
            </a:p>
          </p:txBody>
        </p:sp>
      </p:grpSp>
      <p:sp>
        <p:nvSpPr>
          <p:cNvPr id="2" name="TextBox 1"/>
          <p:cNvSpPr txBox="1"/>
          <p:nvPr/>
        </p:nvSpPr>
        <p:spPr>
          <a:xfrm>
            <a:off x="4896172" y="5181600"/>
            <a:ext cx="971228" cy="523220"/>
          </a:xfrm>
          <a:prstGeom prst="rect">
            <a:avLst/>
          </a:prstGeom>
          <a:noFill/>
        </p:spPr>
        <p:txBody>
          <a:bodyPr wrap="none" rtlCol="0">
            <a:spAutoFit/>
          </a:bodyPr>
          <a:lstStyle/>
          <a:p>
            <a:r>
              <a:rPr lang="en-US" sz="2800" dirty="0" smtClean="0">
                <a:solidFill>
                  <a:schemeClr val="tx1"/>
                </a:solidFill>
              </a:rPr>
              <a:t>Time</a:t>
            </a:r>
            <a:endParaRPr lang="en-US" sz="2800" dirty="0">
              <a:solidFill>
                <a:schemeClr val="tx1"/>
              </a:solidFill>
            </a:endParaRPr>
          </a:p>
        </p:txBody>
      </p:sp>
      <p:sp>
        <p:nvSpPr>
          <p:cNvPr id="3" name="Rectangle 2"/>
          <p:cNvSpPr/>
          <p:nvPr/>
        </p:nvSpPr>
        <p:spPr>
          <a:xfrm>
            <a:off x="457200" y="2819400"/>
            <a:ext cx="2120532" cy="1815882"/>
          </a:xfrm>
          <a:prstGeom prst="rect">
            <a:avLst/>
          </a:prstGeom>
        </p:spPr>
        <p:txBody>
          <a:bodyPr wrap="square">
            <a:spAutoFit/>
          </a:bodyPr>
          <a:lstStyle/>
          <a:p>
            <a:r>
              <a:rPr lang="en-US" sz="2800" dirty="0" smtClean="0">
                <a:solidFill>
                  <a:schemeClr val="tx1"/>
                </a:solidFill>
              </a:rPr>
              <a:t>Number of  whales </a:t>
            </a:r>
            <a:endParaRPr lang="en-US" sz="2800" dirty="0">
              <a:solidFill>
                <a:schemeClr val="tx1"/>
              </a:solidFill>
            </a:endParaRPr>
          </a:p>
          <a:p>
            <a:r>
              <a:rPr lang="en-US" sz="2800" dirty="0">
                <a:solidFill>
                  <a:schemeClr val="tx1"/>
                </a:solidFill>
              </a:rPr>
              <a:t>i</a:t>
            </a:r>
            <a:r>
              <a:rPr lang="en-US" sz="2800" dirty="0" smtClean="0">
                <a:solidFill>
                  <a:schemeClr val="tx1"/>
                </a:solidFill>
              </a:rPr>
              <a:t>nvolved in depredation</a:t>
            </a:r>
          </a:p>
        </p:txBody>
      </p:sp>
      <p:sp>
        <p:nvSpPr>
          <p:cNvPr id="7" name="Up Arrow 6"/>
          <p:cNvSpPr/>
          <p:nvPr/>
        </p:nvSpPr>
        <p:spPr>
          <a:xfrm>
            <a:off x="2743200" y="2362200"/>
            <a:ext cx="364605" cy="2766375"/>
          </a:xfrm>
          <a:prstGeom prst="upArrow">
            <a:avLst/>
          </a:prstGeom>
          <a:solidFill>
            <a:srgbClr val="336699"/>
          </a:solidFill>
          <a:ln>
            <a:solidFill>
              <a:srgbClr val="3366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336699"/>
              </a:solidFill>
            </a:endParaRPr>
          </a:p>
        </p:txBody>
      </p:sp>
      <p:sp>
        <p:nvSpPr>
          <p:cNvPr id="14" name="Up Arrow 13"/>
          <p:cNvSpPr/>
          <p:nvPr/>
        </p:nvSpPr>
        <p:spPr>
          <a:xfrm rot="5400000">
            <a:off x="5227711" y="2458329"/>
            <a:ext cx="354818" cy="5191760"/>
          </a:xfrm>
          <a:prstGeom prst="upArrow">
            <a:avLst/>
          </a:prstGeom>
          <a:solidFill>
            <a:srgbClr val="336699"/>
          </a:solidFill>
          <a:ln cap="sq">
            <a:solidFill>
              <a:srgbClr val="3366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019800" y="3200400"/>
            <a:ext cx="1981200" cy="954107"/>
          </a:xfrm>
          <a:prstGeom prst="rect">
            <a:avLst/>
          </a:prstGeom>
          <a:solidFill>
            <a:schemeClr val="tx1"/>
          </a:solidFill>
        </p:spPr>
        <p:txBody>
          <a:bodyPr wrap="square" rtlCol="0">
            <a:spAutoFit/>
          </a:bodyPr>
          <a:lstStyle/>
          <a:p>
            <a:r>
              <a:rPr lang="en-US" sz="2800" dirty="0" smtClean="0">
                <a:solidFill>
                  <a:srgbClr val="336699"/>
                </a:solidFill>
              </a:rPr>
              <a:t>Social  learning</a:t>
            </a:r>
            <a:endParaRPr lang="en-US" sz="2800" dirty="0">
              <a:solidFill>
                <a:srgbClr val="336699"/>
              </a:solidFill>
            </a:endParaRPr>
          </a:p>
        </p:txBody>
      </p:sp>
      <p:sp>
        <p:nvSpPr>
          <p:cNvPr id="11" name="Chevron 10"/>
          <p:cNvSpPr/>
          <p:nvPr/>
        </p:nvSpPr>
        <p:spPr>
          <a:xfrm>
            <a:off x="7501598" y="4800600"/>
            <a:ext cx="484632" cy="484632"/>
          </a:xfrm>
          <a:prstGeom prst="chevron">
            <a:avLst/>
          </a:prstGeom>
          <a:solidFill>
            <a:srgbClr val="336699"/>
          </a:solidFill>
          <a:ln>
            <a:solidFill>
              <a:srgbClr val="3366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Chevron 17"/>
          <p:cNvSpPr/>
          <p:nvPr/>
        </p:nvSpPr>
        <p:spPr>
          <a:xfrm rot="16442778">
            <a:off x="2723522" y="2259745"/>
            <a:ext cx="480776" cy="408515"/>
          </a:xfrm>
          <a:prstGeom prst="chevron">
            <a:avLst/>
          </a:prstGeom>
          <a:solidFill>
            <a:srgbClr val="336699"/>
          </a:solidFill>
          <a:ln>
            <a:solidFill>
              <a:srgbClr val="3366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flipH="1">
            <a:off x="457200" y="5638800"/>
            <a:ext cx="8381999" cy="1107996"/>
          </a:xfrm>
          <a:prstGeom prst="rect">
            <a:avLst/>
          </a:prstGeom>
          <a:noFill/>
          <a:ln>
            <a:solidFill>
              <a:schemeClr val="tx1"/>
            </a:solidFill>
          </a:ln>
        </p:spPr>
        <p:txBody>
          <a:bodyPr wrap="square" rtlCol="0">
            <a:spAutoFit/>
          </a:bodyPr>
          <a:lstStyle/>
          <a:p>
            <a:r>
              <a:rPr lang="en-US" sz="2400" dirty="0" smtClean="0">
                <a:solidFill>
                  <a:schemeClr val="tx1"/>
                </a:solidFill>
              </a:rPr>
              <a:t>Can not be used alone to describe social learning </a:t>
            </a:r>
          </a:p>
          <a:p>
            <a:r>
              <a:rPr lang="en-US" sz="2400" dirty="0" smtClean="0">
                <a:solidFill>
                  <a:schemeClr val="tx1"/>
                </a:solidFill>
              </a:rPr>
              <a:t>Can be used with other methods such as Wave of Advance</a:t>
            </a:r>
          </a:p>
          <a:p>
            <a:r>
              <a:rPr lang="en-US" dirty="0" smtClean="0">
                <a:solidFill>
                  <a:schemeClr val="tx1">
                    <a:lumMod val="95000"/>
                  </a:schemeClr>
                </a:solidFill>
              </a:rPr>
              <a:t>Rogers 1995, </a:t>
            </a:r>
            <a:r>
              <a:rPr lang="en-US" dirty="0" err="1" smtClean="0">
                <a:solidFill>
                  <a:schemeClr val="tx1">
                    <a:lumMod val="95000"/>
                  </a:schemeClr>
                </a:solidFill>
              </a:rPr>
              <a:t>Cavalli</a:t>
            </a:r>
            <a:r>
              <a:rPr lang="en-US" dirty="0" smtClean="0">
                <a:solidFill>
                  <a:schemeClr val="tx1">
                    <a:lumMod val="95000"/>
                  </a:schemeClr>
                </a:solidFill>
              </a:rPr>
              <a:t> –Sforza and Feldman 1981, Heinrich 2001, Reeder 2004</a:t>
            </a:r>
          </a:p>
        </p:txBody>
      </p:sp>
    </p:spTree>
    <p:extLst>
      <p:ext uri="{BB962C8B-B14F-4D97-AF65-F5344CB8AC3E}">
        <p14:creationId xmlns:p14="http://schemas.microsoft.com/office/powerpoint/2010/main" val="286541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7"/>
                                        </p:tgtEl>
                                      </p:cBhvr>
                                    </p:animEffect>
                                    <p:set>
                                      <p:cBhvr>
                                        <p:cTn id="7"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5283" y="188119"/>
            <a:ext cx="7918450" cy="788987"/>
          </a:xfrm>
        </p:spPr>
        <p:txBody>
          <a:bodyPr>
            <a:normAutofit fontScale="90000"/>
          </a:bodyPr>
          <a:lstStyle/>
          <a:p>
            <a:r>
              <a:rPr lang="en-US" sz="4400" dirty="0" smtClean="0">
                <a:solidFill>
                  <a:srgbClr val="BBE0E3"/>
                </a:solidFill>
              </a:rPr>
              <a:t>Wave of Advance </a:t>
            </a:r>
            <a:r>
              <a:rPr lang="en-US" sz="4400" b="1" dirty="0" smtClean="0">
                <a:solidFill>
                  <a:schemeClr val="accent5">
                    <a:lumMod val="60000"/>
                    <a:lumOff val="40000"/>
                  </a:schemeClr>
                </a:solidFill>
              </a:rPr>
              <a:t/>
            </a:r>
            <a:br>
              <a:rPr lang="en-US" sz="4400" b="1" dirty="0" smtClean="0">
                <a:solidFill>
                  <a:schemeClr val="accent5">
                    <a:lumMod val="60000"/>
                    <a:lumOff val="40000"/>
                  </a:schemeClr>
                </a:solidFill>
              </a:rPr>
            </a:br>
            <a:endParaRPr lang="en-US" dirty="0">
              <a:solidFill>
                <a:schemeClr val="accent5">
                  <a:lumMod val="60000"/>
                  <a:lumOff val="40000"/>
                </a:schemeClr>
              </a:solidFill>
            </a:endParaRPr>
          </a:p>
        </p:txBody>
      </p:sp>
      <p:sp>
        <p:nvSpPr>
          <p:cNvPr id="4" name="Text Placeholder 3"/>
          <p:cNvSpPr>
            <a:spLocks noGrp="1"/>
          </p:cNvSpPr>
          <p:nvPr>
            <p:ph type="body" idx="4294967295"/>
          </p:nvPr>
        </p:nvSpPr>
        <p:spPr>
          <a:xfrm>
            <a:off x="398462" y="1143000"/>
            <a:ext cx="3868738" cy="2057400"/>
          </a:xfrm>
        </p:spPr>
        <p:txBody>
          <a:bodyPr>
            <a:normAutofit fontScale="85000" lnSpcReduction="20000"/>
          </a:bodyPr>
          <a:lstStyle/>
          <a:p>
            <a:pPr>
              <a:buClr>
                <a:schemeClr val="tx1"/>
              </a:buClr>
            </a:pPr>
            <a:r>
              <a:rPr lang="en-US" sz="3200" dirty="0" smtClean="0">
                <a:latin typeface="Candara" pitchFamily="34" charset="0"/>
              </a:rPr>
              <a:t>Track through time</a:t>
            </a:r>
            <a:endParaRPr lang="en-US" sz="3200" dirty="0">
              <a:latin typeface="Candara" pitchFamily="34" charset="0"/>
            </a:endParaRPr>
          </a:p>
          <a:p>
            <a:pPr>
              <a:buClr>
                <a:schemeClr val="tx1"/>
              </a:buClr>
            </a:pPr>
            <a:r>
              <a:rPr lang="en-US" sz="3200" dirty="0" smtClean="0">
                <a:latin typeface="Candara" pitchFamily="34" charset="0"/>
              </a:rPr>
              <a:t>Locus of innovation</a:t>
            </a:r>
          </a:p>
          <a:p>
            <a:pPr>
              <a:buClr>
                <a:schemeClr val="tx1"/>
              </a:buClr>
            </a:pPr>
            <a:r>
              <a:rPr lang="en-US" sz="3200" dirty="0" smtClean="0">
                <a:latin typeface="Candara" pitchFamily="34" charset="0"/>
              </a:rPr>
              <a:t>Spatial radiation</a:t>
            </a:r>
          </a:p>
          <a:p>
            <a:pPr>
              <a:buClr>
                <a:schemeClr val="tx1"/>
              </a:buClr>
            </a:pPr>
            <a:r>
              <a:rPr lang="en-US" sz="3200" dirty="0" smtClean="0">
                <a:latin typeface="Candara" pitchFamily="34" charset="0"/>
              </a:rPr>
              <a:t>Otherwise  pop up randomly</a:t>
            </a:r>
          </a:p>
          <a:p>
            <a:pPr marL="0" indent="0">
              <a:buNone/>
            </a:pPr>
            <a:endParaRPr lang="en-US" dirty="0">
              <a:solidFill>
                <a:srgbClr val="FBD229"/>
              </a:solidFill>
            </a:endParaRPr>
          </a:p>
        </p:txBody>
      </p:sp>
      <p:sp>
        <p:nvSpPr>
          <p:cNvPr id="5" name="Content Placeholder 4"/>
          <p:cNvSpPr>
            <a:spLocks noGrp="1"/>
          </p:cNvSpPr>
          <p:nvPr>
            <p:ph sz="half" idx="4294967295"/>
          </p:nvPr>
        </p:nvSpPr>
        <p:spPr>
          <a:xfrm>
            <a:off x="228600" y="3276600"/>
            <a:ext cx="3640138" cy="2822575"/>
          </a:xfrm>
        </p:spPr>
        <p:txBody>
          <a:bodyPr>
            <a:normAutofit/>
          </a:bodyPr>
          <a:lstStyle/>
          <a:p>
            <a:pPr>
              <a:buNone/>
            </a:pPr>
            <a:r>
              <a:rPr lang="en-US" dirty="0" smtClean="0"/>
              <a:t>-</a:t>
            </a:r>
          </a:p>
          <a:p>
            <a:pPr>
              <a:buNone/>
            </a:pPr>
            <a:r>
              <a:rPr lang="en-US" dirty="0" smtClean="0"/>
              <a:t> </a:t>
            </a:r>
            <a:endParaRPr lang="en-US" dirty="0"/>
          </a:p>
        </p:txBody>
      </p:sp>
      <p:pic>
        <p:nvPicPr>
          <p:cNvPr id="8" name="Picture 7"/>
          <p:cNvPicPr>
            <a:picLocks noChangeAspect="1"/>
          </p:cNvPicPr>
          <p:nvPr/>
        </p:nvPicPr>
        <p:blipFill>
          <a:blip r:embed="rId3"/>
          <a:stretch>
            <a:fillRect/>
          </a:stretch>
        </p:blipFill>
        <p:spPr>
          <a:xfrm>
            <a:off x="4557251" y="1447800"/>
            <a:ext cx="4186092" cy="3247431"/>
          </a:xfrm>
          <a:prstGeom prst="rect">
            <a:avLst/>
          </a:prstGeom>
        </p:spPr>
      </p:pic>
      <p:grpSp>
        <p:nvGrpSpPr>
          <p:cNvPr id="11" name="Group 10"/>
          <p:cNvGrpSpPr/>
          <p:nvPr/>
        </p:nvGrpSpPr>
        <p:grpSpPr>
          <a:xfrm>
            <a:off x="546752" y="3581400"/>
            <a:ext cx="3720448" cy="3276600"/>
            <a:chOff x="1068936" y="4028411"/>
            <a:chExt cx="3203652" cy="2691089"/>
          </a:xfrm>
        </p:grpSpPr>
        <p:pic>
          <p:nvPicPr>
            <p:cNvPr id="9" name="Picture 8"/>
            <p:cNvPicPr>
              <a:picLocks noChangeAspect="1"/>
            </p:cNvPicPr>
            <p:nvPr/>
          </p:nvPicPr>
          <p:blipFill>
            <a:blip r:embed="rId4"/>
            <a:stretch>
              <a:fillRect/>
            </a:stretch>
          </p:blipFill>
          <p:spPr>
            <a:xfrm>
              <a:off x="1073174" y="4028411"/>
              <a:ext cx="3199414" cy="2469234"/>
            </a:xfrm>
            <a:prstGeom prst="rect">
              <a:avLst/>
            </a:prstGeom>
          </p:spPr>
        </p:pic>
        <p:sp>
          <p:nvSpPr>
            <p:cNvPr id="10" name="TextBox 9"/>
            <p:cNvSpPr txBox="1"/>
            <p:nvPr/>
          </p:nvSpPr>
          <p:spPr>
            <a:xfrm>
              <a:off x="1068936" y="6442501"/>
              <a:ext cx="2947066" cy="276999"/>
            </a:xfrm>
            <a:prstGeom prst="rect">
              <a:avLst/>
            </a:prstGeom>
            <a:noFill/>
          </p:spPr>
          <p:txBody>
            <a:bodyPr wrap="none" rtlCol="0">
              <a:spAutoFit/>
            </a:bodyPr>
            <a:lstStyle/>
            <a:p>
              <a:pPr defTabSz="457200" fontAlgn="auto">
                <a:spcBef>
                  <a:spcPts val="0"/>
                </a:spcBef>
                <a:spcAft>
                  <a:spcPts val="0"/>
                </a:spcAft>
              </a:pPr>
              <a:r>
                <a:rPr lang="en-US" sz="1200" dirty="0" err="1">
                  <a:solidFill>
                    <a:prstClr val="white"/>
                  </a:solidFill>
                  <a:latin typeface="News Gothic MT"/>
                </a:rPr>
                <a:t>Ammerman</a:t>
              </a:r>
              <a:r>
                <a:rPr lang="en-US" sz="1200" dirty="0">
                  <a:solidFill>
                    <a:prstClr val="white"/>
                  </a:solidFill>
                  <a:latin typeface="News Gothic MT"/>
                </a:rPr>
                <a:t> and </a:t>
              </a:r>
              <a:r>
                <a:rPr lang="en-US" sz="1200" dirty="0" err="1">
                  <a:solidFill>
                    <a:prstClr val="white"/>
                  </a:solidFill>
                  <a:latin typeface="News Gothic MT"/>
                </a:rPr>
                <a:t>Cavalli</a:t>
              </a:r>
              <a:r>
                <a:rPr lang="en-US" sz="1200" dirty="0">
                  <a:solidFill>
                    <a:prstClr val="white"/>
                  </a:solidFill>
                  <a:latin typeface="News Gothic MT"/>
                </a:rPr>
                <a:t>-Sforza (1984)</a:t>
              </a:r>
            </a:p>
          </p:txBody>
        </p:sp>
      </p:grpSp>
      <p:sp>
        <p:nvSpPr>
          <p:cNvPr id="3" name="TextBox 2"/>
          <p:cNvSpPr txBox="1"/>
          <p:nvPr/>
        </p:nvSpPr>
        <p:spPr>
          <a:xfrm>
            <a:off x="4467225" y="5257800"/>
            <a:ext cx="4224233" cy="1200329"/>
          </a:xfrm>
          <a:prstGeom prst="rect">
            <a:avLst/>
          </a:prstGeom>
          <a:noFill/>
        </p:spPr>
        <p:txBody>
          <a:bodyPr wrap="none" rtlCol="0">
            <a:spAutoFit/>
          </a:bodyPr>
          <a:lstStyle/>
          <a:p>
            <a:r>
              <a:rPr lang="en-US" sz="2400" dirty="0" smtClean="0">
                <a:solidFill>
                  <a:schemeClr val="tx1"/>
                </a:solidFill>
              </a:rPr>
              <a:t>Used to document the spread</a:t>
            </a:r>
          </a:p>
          <a:p>
            <a:r>
              <a:rPr lang="en-US" sz="2400" dirty="0" smtClean="0">
                <a:solidFill>
                  <a:schemeClr val="tx1"/>
                </a:solidFill>
              </a:rPr>
              <a:t> agriculture in Europe</a:t>
            </a:r>
          </a:p>
          <a:p>
            <a:r>
              <a:rPr lang="en-US" sz="2400" dirty="0" smtClean="0">
                <a:solidFill>
                  <a:schemeClr val="tx1"/>
                </a:solidFill>
              </a:rPr>
              <a:t> during the Neolithic</a:t>
            </a:r>
            <a:endParaRPr lang="en-US" sz="2400" dirty="0">
              <a:solidFill>
                <a:schemeClr val="tx1"/>
              </a:solidFill>
            </a:endParaRPr>
          </a:p>
        </p:txBody>
      </p:sp>
      <p:cxnSp>
        <p:nvCxnSpPr>
          <p:cNvPr id="7" name="Straight Arrow Connector 6"/>
          <p:cNvCxnSpPr/>
          <p:nvPr/>
        </p:nvCxnSpPr>
        <p:spPr>
          <a:xfrm flipH="1">
            <a:off x="3370006" y="5714999"/>
            <a:ext cx="1219200" cy="872876"/>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6274016" y="2438400"/>
            <a:ext cx="1422184" cy="523220"/>
          </a:xfrm>
          <a:prstGeom prst="rect">
            <a:avLst/>
          </a:prstGeom>
        </p:spPr>
        <p:txBody>
          <a:bodyPr wrap="none">
            <a:spAutoFit/>
          </a:bodyPr>
          <a:lstStyle/>
          <a:p>
            <a:r>
              <a:rPr lang="en-US" sz="2800" b="1" dirty="0" smtClean="0">
                <a:solidFill>
                  <a:schemeClr val="tx1"/>
                </a:solidFill>
              </a:rPr>
              <a:t>Europe</a:t>
            </a:r>
          </a:p>
        </p:txBody>
      </p:sp>
    </p:spTree>
    <p:extLst>
      <p:ext uri="{BB962C8B-B14F-4D97-AF65-F5344CB8AC3E}">
        <p14:creationId xmlns:p14="http://schemas.microsoft.com/office/powerpoint/2010/main" val="35128619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p:cNvGrpSpPr/>
        <p:nvPr/>
      </p:nvGrpSpPr>
      <p:grpSpPr>
        <a:xfrm>
          <a:off x="0" y="0"/>
          <a:ext cx="0" cy="0"/>
          <a:chOff x="0" y="0"/>
          <a:chExt cx="0" cy="0"/>
        </a:xfrm>
      </p:grpSpPr>
      <p:sp>
        <p:nvSpPr>
          <p:cNvPr id="57346" name="Title 1"/>
          <p:cNvSpPr>
            <a:spLocks noGrp="1"/>
          </p:cNvSpPr>
          <p:nvPr>
            <p:ph type="title" idx="4294967295"/>
          </p:nvPr>
        </p:nvSpPr>
        <p:spPr>
          <a:xfrm>
            <a:off x="0" y="0"/>
            <a:ext cx="9144000" cy="1600200"/>
          </a:xfrm>
          <a:noFill/>
          <a:ln/>
          <a:extLst/>
        </p:spPr>
        <p:txBody>
          <a:bodyPr/>
          <a:lstStyle/>
          <a:p>
            <a:pPr lvl="1" eaLnBrk="0" hangingPunct="0"/>
            <a:r>
              <a:rPr kumimoji="0" lang="en-US" sz="3600" dirty="0" smtClean="0">
                <a:solidFill>
                  <a:srgbClr val="BBE0E3"/>
                </a:solidFill>
                <a:latin typeface="Calibri" pitchFamily="34" charset="0"/>
                <a:cs typeface="Calibri" pitchFamily="34" charset="0"/>
              </a:rPr>
              <a:t>US NOAA Federal Sablefish Survey </a:t>
            </a:r>
            <a:br>
              <a:rPr kumimoji="0" lang="en-US" sz="3600" dirty="0" smtClean="0">
                <a:solidFill>
                  <a:srgbClr val="BBE0E3"/>
                </a:solidFill>
                <a:latin typeface="Calibri" pitchFamily="34" charset="0"/>
                <a:cs typeface="Calibri" pitchFamily="34" charset="0"/>
              </a:rPr>
            </a:br>
            <a:r>
              <a:rPr kumimoji="0" lang="en-US" sz="3600" dirty="0" smtClean="0">
                <a:solidFill>
                  <a:srgbClr val="BBE0E3"/>
                </a:solidFill>
                <a:effectLst>
                  <a:outerShdw blurRad="38100" dist="38100" dir="2700000" algn="tl">
                    <a:srgbClr val="000000">
                      <a:alpha val="43137"/>
                    </a:srgbClr>
                  </a:outerShdw>
                </a:effectLst>
                <a:latin typeface="Calibri" pitchFamily="34" charset="0"/>
                <a:cs typeface="Calibri" pitchFamily="34" charset="0"/>
              </a:rPr>
              <a:t>s</a:t>
            </a:r>
            <a:r>
              <a:rPr lang="en-US" sz="2400" dirty="0" smtClean="0">
                <a:solidFill>
                  <a:srgbClr val="CCECFF"/>
                </a:solidFill>
                <a:effectLst>
                  <a:outerShdw blurRad="38100" dist="38100" dir="2700000" algn="tl">
                    <a:srgbClr val="000000">
                      <a:alpha val="43137"/>
                    </a:srgbClr>
                  </a:outerShdw>
                </a:effectLst>
              </a:rPr>
              <a:t>tandardized</a:t>
            </a:r>
            <a:r>
              <a:rPr lang="en-US" sz="2400" dirty="0">
                <a:solidFill>
                  <a:srgbClr val="CCECFF"/>
                </a:solidFill>
                <a:effectLst>
                  <a:outerShdw blurRad="38100" dist="38100" dir="2700000" algn="tl">
                    <a:srgbClr val="000000">
                      <a:alpha val="43137"/>
                    </a:srgbClr>
                  </a:outerShdw>
                </a:effectLst>
              </a:rPr>
              <a:t>, fishery-independent survey</a:t>
            </a:r>
            <a:br>
              <a:rPr lang="en-US" sz="2400" dirty="0">
                <a:solidFill>
                  <a:srgbClr val="CCECFF"/>
                </a:solidFill>
                <a:effectLst>
                  <a:outerShdw blurRad="38100" dist="38100" dir="2700000" algn="tl">
                    <a:srgbClr val="000000">
                      <a:alpha val="43137"/>
                    </a:srgbClr>
                  </a:outerShdw>
                </a:effectLst>
              </a:rPr>
            </a:br>
            <a:r>
              <a:rPr lang="en-US" sz="2400" dirty="0" smtClean="0">
                <a:solidFill>
                  <a:srgbClr val="CCECFF"/>
                </a:solidFill>
                <a:effectLst>
                  <a:outerShdw blurRad="38100" dist="38100" dir="2700000" algn="tl">
                    <a:srgbClr val="000000">
                      <a:alpha val="43137"/>
                    </a:srgbClr>
                  </a:outerShdw>
                </a:effectLst>
              </a:rPr>
              <a:t>Sample </a:t>
            </a:r>
            <a:r>
              <a:rPr lang="en-US" sz="2400" dirty="0">
                <a:solidFill>
                  <a:srgbClr val="CCECFF"/>
                </a:solidFill>
                <a:effectLst>
                  <a:outerShdw blurRad="38100" dist="38100" dir="2700000" algn="tl">
                    <a:srgbClr val="000000">
                      <a:alpha val="43137"/>
                    </a:srgbClr>
                  </a:outerShdw>
                </a:effectLst>
              </a:rPr>
              <a:t>sablefish habitat overlap/ commercial fishing </a:t>
            </a:r>
            <a:r>
              <a:rPr lang="en-US" sz="2400" dirty="0" smtClean="0">
                <a:solidFill>
                  <a:srgbClr val="CCECFF"/>
                </a:solidFill>
                <a:effectLst>
                  <a:outerShdw blurRad="38100" dist="38100" dir="2700000" algn="tl">
                    <a:srgbClr val="000000">
                      <a:alpha val="43137"/>
                    </a:srgbClr>
                  </a:outerShdw>
                </a:effectLst>
              </a:rPr>
              <a:t>grounds</a:t>
            </a:r>
            <a:endParaRPr kumimoji="0" lang="en-US" sz="3600" dirty="0" smtClean="0">
              <a:solidFill>
                <a:srgbClr val="BBE0E3"/>
              </a:solidFill>
              <a:effectLst>
                <a:outerShdw blurRad="38100" dist="38100" dir="2700000" algn="tl">
                  <a:srgbClr val="000000">
                    <a:alpha val="43137"/>
                  </a:srgbClr>
                </a:outerShdw>
              </a:effectLst>
              <a:latin typeface="Calibri" pitchFamily="34" charset="0"/>
              <a:cs typeface="Calibri" pitchFamily="34" charset="0"/>
            </a:endParaRPr>
          </a:p>
        </p:txBody>
      </p:sp>
      <p:sp>
        <p:nvSpPr>
          <p:cNvPr id="57348" name="Text Box 4"/>
          <p:cNvSpPr txBox="1">
            <a:spLocks noChangeArrowheads="1"/>
          </p:cNvSpPr>
          <p:nvPr/>
        </p:nvSpPr>
        <p:spPr bwMode="auto">
          <a:xfrm>
            <a:off x="-57150" y="5638800"/>
            <a:ext cx="9144000" cy="1200329"/>
          </a:xfrm>
          <a:prstGeom prst="rect">
            <a:avLst/>
          </a:prstGeom>
          <a:noFill/>
          <a:ln>
            <a:noFill/>
          </a:ln>
          <a:effectLst/>
          <a:extLst/>
        </p:spPr>
        <p:txBody>
          <a:bodyPr>
            <a:spAutoFit/>
          </a:bodyPr>
          <a:lstStyle/>
          <a:p>
            <a:pPr lvl="1" eaLnBrk="0" hangingPunct="0">
              <a:buFontTx/>
              <a:buChar char="•"/>
            </a:pPr>
            <a:r>
              <a:rPr kumimoji="1" lang="en-US" sz="2400" dirty="0" smtClean="0">
                <a:solidFill>
                  <a:srgbClr val="CCECFF"/>
                </a:solidFill>
                <a:latin typeface="Tahoma" pitchFamily="34" charset="0"/>
              </a:rPr>
              <a:t> DCA   Diffusion Curve Analysis</a:t>
            </a:r>
          </a:p>
          <a:p>
            <a:pPr lvl="1" eaLnBrk="0" hangingPunct="0"/>
            <a:r>
              <a:rPr kumimoji="1" lang="en-US" sz="2400" dirty="0" smtClean="0">
                <a:solidFill>
                  <a:srgbClr val="CCECFF"/>
                </a:solidFill>
                <a:latin typeface="Tahoma" pitchFamily="34" charset="0"/>
              </a:rPr>
              <a:t>	x=survey year and predation presence / number of whales </a:t>
            </a:r>
          </a:p>
          <a:p>
            <a:pPr lvl="1" eaLnBrk="0" hangingPunct="0"/>
            <a:r>
              <a:rPr kumimoji="1" lang="en-US" sz="2400" dirty="0" smtClean="0">
                <a:solidFill>
                  <a:srgbClr val="CCECFF"/>
                </a:solidFill>
                <a:latin typeface="Tahoma" pitchFamily="34" charset="0"/>
              </a:rPr>
              <a:t> 	y=cumulative number of stations</a:t>
            </a:r>
          </a:p>
        </p:txBody>
      </p:sp>
      <p:grpSp>
        <p:nvGrpSpPr>
          <p:cNvPr id="11" name="Group 10"/>
          <p:cNvGrpSpPr/>
          <p:nvPr/>
        </p:nvGrpSpPr>
        <p:grpSpPr>
          <a:xfrm>
            <a:off x="104774" y="1355725"/>
            <a:ext cx="8810626" cy="3978275"/>
            <a:chOff x="-312738" y="-79375"/>
            <a:chExt cx="8810626" cy="3978275"/>
          </a:xfrm>
        </p:grpSpPr>
        <p:pic>
          <p:nvPicPr>
            <p:cNvPr id="12" name="Picture 2" descr="central"/>
            <p:cNvPicPr>
              <a:picLocks noChangeAspect="1" noChangeArrowheads="1"/>
            </p:cNvPicPr>
            <p:nvPr/>
          </p:nvPicPr>
          <p:blipFill>
            <a:blip r:embed="rId3">
              <a:extLst>
                <a:ext uri="{28A0092B-C50C-407E-A947-70E740481C1C}">
                  <a14:useLocalDpi xmlns:a14="http://schemas.microsoft.com/office/drawing/2010/main" val="0"/>
                </a:ext>
              </a:extLst>
            </a:blip>
            <a:srcRect l="3529" r="8235" b="53636"/>
            <a:stretch>
              <a:fillRect/>
            </a:stretch>
          </p:blipFill>
          <p:spPr bwMode="auto">
            <a:xfrm>
              <a:off x="-312738" y="6350"/>
              <a:ext cx="5722938"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79375"/>
              <a:ext cx="5221288" cy="3549650"/>
            </a:xfrm>
            <a:prstGeom prst="rect">
              <a:avLst/>
            </a:prstGeom>
            <a:noFill/>
            <a:ln>
              <a:noFill/>
            </a:ln>
            <a:effectLst/>
            <a:extLst>
              <a:ext uri="{909E8E84-426E-40DD-AFC4-6F175D3DCCD1}">
                <a14:hiddenFill xmlns:a14="http://schemas.microsoft.com/office/drawing/2010/main">
                  <a:solidFill>
                    <a:srgbClr val="6699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496996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99FF"/>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6699FF"/>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wilight">
  <a:themeElements>
    <a:clrScheme name="Twilight">
      <a:dk1>
        <a:sysClr val="windowText" lastClr="000000"/>
      </a:dk1>
      <a:lt1>
        <a:sysClr val="window" lastClr="FFFFFF"/>
      </a:lt1>
      <a:dk2>
        <a:srgbClr val="54638C"/>
      </a:dk2>
      <a:lt2>
        <a:srgbClr val="8D9AB3"/>
      </a:lt2>
      <a:accent1>
        <a:srgbClr val="FFAF03"/>
      </a:accent1>
      <a:accent2>
        <a:srgbClr val="FDE689"/>
      </a:accent2>
      <a:accent3>
        <a:srgbClr val="9E82E7"/>
      </a:accent3>
      <a:accent4>
        <a:srgbClr val="9735BB"/>
      </a:accent4>
      <a:accent5>
        <a:srgbClr val="BF2B2B"/>
      </a:accent5>
      <a:accent6>
        <a:srgbClr val="ED7307"/>
      </a:accent6>
      <a:hlink>
        <a:srgbClr val="FFAF03"/>
      </a:hlink>
      <a:folHlink>
        <a:srgbClr val="FDE689"/>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Twilight">
      <a:fillStyleLst>
        <a:solidFill>
          <a:schemeClr val="phClr"/>
        </a:solidFill>
        <a:gradFill rotWithShape="1">
          <a:gsLst>
            <a:gs pos="0">
              <a:schemeClr val="phClr">
                <a:tint val="100000"/>
                <a:shade val="60000"/>
                <a:satMod val="130000"/>
              </a:schemeClr>
            </a:gs>
            <a:gs pos="100000">
              <a:schemeClr val="phClr">
                <a:tint val="100000"/>
                <a:shade val="94000"/>
                <a:satMod val="135000"/>
              </a:schemeClr>
            </a:gs>
          </a:gsLst>
          <a:path path="circle">
            <a:fillToRect l="100000" t="100000" r="100000" b="100000"/>
          </a:path>
        </a:gradFill>
        <a:gradFill rotWithShape="1">
          <a:gsLst>
            <a:gs pos="0">
              <a:schemeClr val="phClr">
                <a:shade val="60000"/>
                <a:satMod val="130000"/>
              </a:schemeClr>
            </a:gs>
            <a:gs pos="100000">
              <a:schemeClr val="phClr">
                <a:shade val="94000"/>
                <a:satMod val="135000"/>
              </a:schemeClr>
            </a:gs>
          </a:gsLst>
          <a:lin ang="16200000" scaled="0"/>
        </a:gradFill>
      </a:fillStyleLst>
      <a:lnStyleLst>
        <a:ln w="19050" cap="flat" cmpd="sng" algn="ctr">
          <a:solidFill>
            <a:schemeClr val="phClr">
              <a:shade val="95000"/>
              <a:satMod val="105000"/>
            </a:schemeClr>
          </a:solidFill>
          <a:prstDash val="solid"/>
        </a:ln>
        <a:ln w="19050"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innerShdw blurRad="38100" dist="12700" dir="5400000">
              <a:srgbClr val="FFFFFF">
                <a:alpha val="75000"/>
              </a:srgbClr>
            </a:innerShdw>
            <a:outerShdw blurRad="88900" dist="50800" dir="5400000" sx="102000" sy="102000" algn="tr" rotWithShape="0">
              <a:srgbClr val="808080">
                <a:alpha val="50000"/>
              </a:srgbClr>
            </a:outerShdw>
          </a:effectLst>
        </a:effectStyle>
        <a:effectStyle>
          <a:effectLst>
            <a:outerShdw blurRad="317500" dist="762000" dir="5400000" sy="45000" rotWithShape="0">
              <a:srgbClr val="000000">
                <a:alpha val="35000"/>
              </a:srgbClr>
            </a:outerShdw>
          </a:effectLst>
          <a:scene3d>
            <a:camera prst="orthographicFront">
              <a:rot lat="0" lon="0" rev="0"/>
            </a:camera>
            <a:lightRig rig="balanced" dir="tl"/>
          </a:scene3d>
          <a:sp3d extrusionH="12700" prstMaterial="softEdge">
            <a:bevelT w="38100" h="12700"/>
          </a:sp3d>
        </a:effectStyle>
      </a:effectStyleLst>
      <a:bgFillStyleLst>
        <a:solidFill>
          <a:schemeClr val="phClr"/>
        </a:solidFill>
        <a:blipFill rotWithShape="1">
          <a:blip xmlns:r="http://schemas.openxmlformats.org/officeDocument/2006/relationships" r:embed="rId1">
            <a:duotone>
              <a:schemeClr val="phClr">
                <a:shade val="10000"/>
                <a:satMod val="200000"/>
              </a:schemeClr>
              <a:schemeClr val="phClr">
                <a:tint val="30000"/>
                <a:satMod val="300000"/>
              </a:schemeClr>
            </a:duotone>
          </a:blip>
          <a:stretch/>
        </a:blipFill>
        <a:blipFill rotWithShape="1">
          <a:blip xmlns:r="http://schemas.openxmlformats.org/officeDocument/2006/relationships" r:embed="rId2">
            <a:duotone>
              <a:schemeClr val="phClr">
                <a:shade val="20000"/>
                <a:satMod val="200000"/>
              </a:schemeClr>
              <a:schemeClr val="phClr">
                <a:tint val="5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2063</TotalTime>
  <Words>1666</Words>
  <Application>Microsoft Office PowerPoint</Application>
  <PresentationFormat>On-screen Show (4:3)</PresentationFormat>
  <Paragraphs>195</Paragraphs>
  <Slides>16</Slides>
  <Notes>15</Notes>
  <HiddenSlides>0</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Default Design</vt:lpstr>
      <vt:lpstr>Twilight</vt:lpstr>
      <vt:lpstr>Is Depredation Increasing in the Gulf of Alaska?</vt:lpstr>
      <vt:lpstr>PowerPoint Presentation</vt:lpstr>
      <vt:lpstr>PowerPoint Presentation</vt:lpstr>
      <vt:lpstr>US NOAA Federal Sablefish Survey</vt:lpstr>
      <vt:lpstr>Human-Wildlife Conflict  </vt:lpstr>
      <vt:lpstr>PowerPoint Presentation</vt:lpstr>
      <vt:lpstr>Diffusion Curve Analysis (DCA) </vt:lpstr>
      <vt:lpstr>Wave of Advance  </vt:lpstr>
      <vt:lpstr>US NOAA Federal Sablefish Survey  standardized, fishery-independent survey Sample sablefish habitat overlap/ commercial fishing grounds</vt:lpstr>
      <vt:lpstr>PowerPoint Presentation</vt:lpstr>
      <vt:lpstr>PowerPoint Presentation</vt:lpstr>
      <vt:lpstr>PowerPoint Presentation</vt:lpstr>
      <vt:lpstr>PowerPoint Presentation</vt:lpstr>
      <vt:lpstr>PowerPoint Presentation</vt:lpstr>
      <vt:lpstr>PowerPoint Presentation</vt:lpstr>
      <vt:lpstr>Acknowledgements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Jan Straley</dc:creator>
  <cp:lastModifiedBy>Humpback</cp:lastModifiedBy>
  <cp:revision>170</cp:revision>
  <dcterms:created xsi:type="dcterms:W3CDTF">2007-01-22T16:58:23Z</dcterms:created>
  <dcterms:modified xsi:type="dcterms:W3CDTF">2016-03-16T17:11:51Z</dcterms:modified>
</cp:coreProperties>
</file>