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31" r:id="rId2"/>
    <p:sldMasterId id="2147483719" r:id="rId3"/>
    <p:sldMasterId id="2147483707" r:id="rId4"/>
  </p:sldMasterIdLst>
  <p:notesMasterIdLst>
    <p:notesMasterId r:id="rId15"/>
  </p:notesMasterIdLst>
  <p:sldIdLst>
    <p:sldId id="256" r:id="rId5"/>
    <p:sldId id="349" r:id="rId6"/>
    <p:sldId id="350" r:id="rId7"/>
    <p:sldId id="337" r:id="rId8"/>
    <p:sldId id="351" r:id="rId9"/>
    <p:sldId id="352" r:id="rId10"/>
    <p:sldId id="356" r:id="rId11"/>
    <p:sldId id="372" r:id="rId12"/>
    <p:sldId id="353" r:id="rId13"/>
    <p:sldId id="373"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8"/>
    <a:srgbClr val="003E76"/>
    <a:srgbClr val="003478"/>
    <a:srgbClr val="002F6C"/>
    <a:srgbClr val="008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192" autoAdjust="0"/>
  </p:normalViewPr>
  <p:slideViewPr>
    <p:cSldViewPr>
      <p:cViewPr varScale="1">
        <p:scale>
          <a:sx n="87" d="100"/>
          <a:sy n="87" d="100"/>
        </p:scale>
        <p:origin x="72" y="428"/>
      </p:cViewPr>
      <p:guideLst>
        <p:guide orient="horz" pos="2160"/>
        <p:guide pos="3840"/>
      </p:guideLst>
    </p:cSldViewPr>
  </p:slideViewPr>
  <p:outlineViewPr>
    <p:cViewPr>
      <p:scale>
        <a:sx n="33" d="100"/>
        <a:sy n="33" d="100"/>
      </p:scale>
      <p:origin x="0" y="10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C5AC9-63DD-4F32-80D2-8E581E10C02E}" type="datetimeFigureOut">
              <a:rPr lang="nb-NO" smtClean="0"/>
              <a:t>14.03.2016</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5BE00-5ADB-4AF0-9F5B-649A01D566A8}" type="slidenum">
              <a:rPr lang="nb-NO" smtClean="0"/>
              <a:t>‹#›</a:t>
            </a:fld>
            <a:endParaRPr lang="nb-NO"/>
          </a:p>
        </p:txBody>
      </p:sp>
    </p:spTree>
    <p:extLst>
      <p:ext uri="{BB962C8B-B14F-4D97-AF65-F5344CB8AC3E}">
        <p14:creationId xmlns:p14="http://schemas.microsoft.com/office/powerpoint/2010/main" val="207236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LOI = letter of intent</a:t>
            </a:r>
          </a:p>
          <a:p>
            <a:r>
              <a:rPr lang="en-US" dirty="0"/>
              <a:t>One Dolphin</a:t>
            </a:r>
            <a:r>
              <a:rPr lang="en-US" baseline="0" dirty="0"/>
              <a:t> Saver had 2 </a:t>
            </a:r>
            <a:r>
              <a:rPr lang="en-US" baseline="0" dirty="0" err="1"/>
              <a:t>trandusers</a:t>
            </a:r>
            <a:endParaRPr lang="en-US" dirty="0"/>
          </a:p>
        </p:txBody>
      </p:sp>
      <p:sp>
        <p:nvSpPr>
          <p:cNvPr id="4" name="Slide Number Placeholder 3"/>
          <p:cNvSpPr>
            <a:spLocks noGrp="1"/>
          </p:cNvSpPr>
          <p:nvPr>
            <p:ph type="sldNum" sz="quarter" idx="10"/>
          </p:nvPr>
        </p:nvSpPr>
        <p:spPr/>
        <p:txBody>
          <a:bodyPr/>
          <a:lstStyle/>
          <a:p>
            <a:fld id="{7EA5BE00-5ADB-4AF0-9F5B-649A01D566A8}" type="slidenum">
              <a:rPr lang="nb-NO" smtClean="0"/>
              <a:t>5</a:t>
            </a:fld>
            <a:endParaRPr lang="nb-NO"/>
          </a:p>
        </p:txBody>
      </p:sp>
    </p:spTree>
    <p:extLst>
      <p:ext uri="{BB962C8B-B14F-4D97-AF65-F5344CB8AC3E}">
        <p14:creationId xmlns:p14="http://schemas.microsoft.com/office/powerpoint/2010/main" val="66899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Faraday principle: prevents electrical</a:t>
            </a:r>
            <a:r>
              <a:rPr lang="en-US" baseline="0" dirty="0"/>
              <a:t> interference from transducers on the electrical components </a:t>
            </a:r>
            <a:endParaRPr lang="en-US" dirty="0"/>
          </a:p>
        </p:txBody>
      </p:sp>
      <p:sp>
        <p:nvSpPr>
          <p:cNvPr id="4" name="Slide Number Placeholder 3"/>
          <p:cNvSpPr>
            <a:spLocks noGrp="1"/>
          </p:cNvSpPr>
          <p:nvPr>
            <p:ph type="sldNum" sz="quarter" idx="10"/>
          </p:nvPr>
        </p:nvSpPr>
        <p:spPr/>
        <p:txBody>
          <a:bodyPr/>
          <a:lstStyle/>
          <a:p>
            <a:fld id="{7EA5BE00-5ADB-4AF0-9F5B-649A01D566A8}" type="slidenum">
              <a:rPr lang="nb-NO" smtClean="0"/>
              <a:t>6</a:t>
            </a:fld>
            <a:endParaRPr lang="nb-NO"/>
          </a:p>
        </p:txBody>
      </p:sp>
    </p:spTree>
    <p:extLst>
      <p:ext uri="{BB962C8B-B14F-4D97-AF65-F5344CB8AC3E}">
        <p14:creationId xmlns:p14="http://schemas.microsoft.com/office/powerpoint/2010/main" val="23010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BD97A1E-E41C-45E1-85B9-EC1D65479D8B}" type="datetimeFigureOut">
              <a:rPr lang="nb-NO" smtClean="0"/>
              <a:t>14.03.2016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673E9291-0F46-482D-983E-337A6BBC5D71}" type="slidenum">
              <a:rPr lang="nb-NO" smtClean="0"/>
              <a:t>‹#›</a:t>
            </a:fld>
            <a:endParaRPr lang="nb-NO"/>
          </a:p>
        </p:txBody>
      </p:sp>
    </p:spTree>
    <p:extLst>
      <p:ext uri="{BB962C8B-B14F-4D97-AF65-F5344CB8AC3E}">
        <p14:creationId xmlns:p14="http://schemas.microsoft.com/office/powerpoint/2010/main" val="314733001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3426F-6728-4D03-95FA-39550506657E}"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406048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3426F-6728-4D03-95FA-39550506657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11296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3426F-6728-4D03-95FA-39550506657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459018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24742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882749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2977142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96028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742777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B3426F-6728-4D03-95FA-39550506657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183269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3426F-6728-4D03-95FA-39550506657E}"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43282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825625"/>
            <a:ext cx="10515600" cy="3466811"/>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AB3E82C-755C-442A-B315-A31CE1C8914A}" type="datetimeFigureOut">
              <a:rPr lang="nb-NO" smtClean="0"/>
              <a:t>14.03.2016</a:t>
            </a:fld>
            <a:endParaRPr lang="nb-NO"/>
          </a:p>
        </p:txBody>
      </p:sp>
      <p:sp>
        <p:nvSpPr>
          <p:cNvPr id="7" name="Plassholder for tittel 1"/>
          <p:cNvSpPr>
            <a:spLocks noGrp="1"/>
          </p:cNvSpPr>
          <p:nvPr>
            <p:ph type="title"/>
          </p:nvPr>
        </p:nvSpPr>
        <p:spPr>
          <a:xfrm>
            <a:off x="838200" y="235821"/>
            <a:ext cx="10515600" cy="1325563"/>
          </a:xfrm>
          <a:prstGeom prst="rect">
            <a:avLst/>
          </a:prstGeom>
        </p:spPr>
        <p:txBody>
          <a:bodyPr vert="horz" lIns="91440" tIns="45720" rIns="91440" bIns="45720" rtlCol="0" anchor="ctr">
            <a:normAutofit/>
          </a:bodyPr>
          <a:lstStyle/>
          <a:p>
            <a:r>
              <a:rPr lang="nb-NO"/>
              <a:t>Klikk for å redigere tittelstil</a:t>
            </a:r>
            <a:endParaRPr lang="nb-NO" dirty="0"/>
          </a:p>
        </p:txBody>
      </p:sp>
    </p:spTree>
    <p:extLst>
      <p:ext uri="{BB962C8B-B14F-4D97-AF65-F5344CB8AC3E}">
        <p14:creationId xmlns:p14="http://schemas.microsoft.com/office/powerpoint/2010/main" val="25891236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B3426F-6728-4D03-95FA-39550506657E}"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58376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3426F-6728-4D03-95FA-39550506657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29197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MA &amp; Savewav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3426F-6728-4D03-95FA-39550506657E}"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43384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3426F-6728-4D03-95FA-39550506657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42353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536000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320968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MA &amp; Savewav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3426F-6728-4D03-95FA-39550506657E}"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367645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CAB3E82C-755C-442A-B315-A31CE1C8914A}" type="datetimeFigureOut">
              <a:rPr lang="nb-NO" smtClean="0"/>
              <a:t>14.03.2016</a:t>
            </a:fld>
            <a:endParaRPr lang="nb-NO"/>
          </a:p>
        </p:txBody>
      </p:sp>
    </p:spTree>
    <p:extLst>
      <p:ext uri="{BB962C8B-B14F-4D97-AF65-F5344CB8AC3E}">
        <p14:creationId xmlns:p14="http://schemas.microsoft.com/office/powerpoint/2010/main" val="142940312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AB3E82C-755C-442A-B315-A31CE1C8914A}" type="datetimeFigureOut">
              <a:rPr lang="nb-NO" smtClean="0"/>
              <a:t>14.03.2016</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DBEBFD40-D7F4-4C5F-9D15-3D3C2826F629}" type="slidenum">
              <a:rPr lang="nb-NO" smtClean="0"/>
              <a:t>‹#›</a:t>
            </a:fld>
            <a:endParaRPr lang="nb-NO"/>
          </a:p>
        </p:txBody>
      </p:sp>
    </p:spTree>
    <p:extLst>
      <p:ext uri="{BB962C8B-B14F-4D97-AF65-F5344CB8AC3E}">
        <p14:creationId xmlns:p14="http://schemas.microsoft.com/office/powerpoint/2010/main" val="312972519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AB3E82C-755C-442A-B315-A31CE1C8914A}" type="datetimeFigureOut">
              <a:rPr lang="nb-NO" smtClean="0"/>
              <a:t>14.03.2016</a:t>
            </a:fld>
            <a:endParaRPr lang="nb-NO"/>
          </a:p>
        </p:txBody>
      </p:sp>
      <p:sp>
        <p:nvSpPr>
          <p:cNvPr id="4" name="Plassholder for tittel 1"/>
          <p:cNvSpPr>
            <a:spLocks noGrp="1"/>
          </p:cNvSpPr>
          <p:nvPr>
            <p:ph type="title"/>
          </p:nvPr>
        </p:nvSpPr>
        <p:spPr>
          <a:xfrm>
            <a:off x="838200" y="235821"/>
            <a:ext cx="10515600" cy="1325563"/>
          </a:xfrm>
          <a:prstGeom prst="rect">
            <a:avLst/>
          </a:prstGeom>
        </p:spPr>
        <p:txBody>
          <a:bodyPr vert="horz" lIns="91440" tIns="45720" rIns="91440" bIns="45720" rtlCol="0" anchor="ctr">
            <a:normAutofit/>
          </a:bodyPr>
          <a:lstStyle/>
          <a:p>
            <a:r>
              <a:rPr lang="nb-NO"/>
              <a:t>Klikk for å redigere tittelstil</a:t>
            </a:r>
            <a:endParaRPr lang="nb-NO" dirty="0"/>
          </a:p>
        </p:txBody>
      </p:sp>
    </p:spTree>
    <p:extLst>
      <p:ext uri="{BB962C8B-B14F-4D97-AF65-F5344CB8AC3E}">
        <p14:creationId xmlns:p14="http://schemas.microsoft.com/office/powerpoint/2010/main" val="26850985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97A1E-E41C-45E1-85B9-EC1D65479D8B}" type="datetimeFigureOut">
              <a:rPr lang="nb-NO" smtClean="0"/>
              <a:t>14.03.2016</a:t>
            </a:fld>
            <a:endParaRPr lang="nb-NO"/>
          </a:p>
        </p:txBody>
      </p:sp>
    </p:spTree>
    <p:extLst>
      <p:ext uri="{BB962C8B-B14F-4D97-AF65-F5344CB8AC3E}">
        <p14:creationId xmlns:p14="http://schemas.microsoft.com/office/powerpoint/2010/main" val="36419738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332129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28943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3426F-6728-4D03-95FA-39550506657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74231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B3426F-6728-4D03-95FA-39550506657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126486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3426F-6728-4D03-95FA-39550506657E}"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45418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B3426F-6728-4D03-95FA-39550506657E}"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1D8BE-6413-47FC-A848-800713A026B6}" type="slidenum">
              <a:rPr lang="en-US" smtClean="0"/>
              <a:t>‹#›</a:t>
            </a:fld>
            <a:endParaRPr lang="en-US"/>
          </a:p>
        </p:txBody>
      </p:sp>
    </p:spTree>
    <p:extLst>
      <p:ext uri="{BB962C8B-B14F-4D97-AF65-F5344CB8AC3E}">
        <p14:creationId xmlns:p14="http://schemas.microsoft.com/office/powerpoint/2010/main" val="2858138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362394" y="642793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97A1E-E41C-45E1-85B9-EC1D65479D8B}" type="datetimeFigureOut">
              <a:rPr lang="nb-NO" smtClean="0"/>
              <a:t>14.03.2016</a:t>
            </a:fld>
            <a:endParaRPr lang="nb-NO"/>
          </a:p>
        </p:txBody>
      </p:sp>
      <p:cxnSp>
        <p:nvCxnSpPr>
          <p:cNvPr id="11" name="Rett linje 10"/>
          <p:cNvCxnSpPr/>
          <p:nvPr/>
        </p:nvCxnSpPr>
        <p:spPr>
          <a:xfrm flipH="1" flipV="1">
            <a:off x="0" y="5643415"/>
            <a:ext cx="12192000" cy="9236"/>
          </a:xfrm>
          <a:prstGeom prst="line">
            <a:avLst/>
          </a:prstGeom>
          <a:ln w="127000" cmpd="thickThin">
            <a:solidFill>
              <a:srgbClr val="003578"/>
            </a:solidFill>
          </a:ln>
        </p:spPr>
        <p:style>
          <a:lnRef idx="1">
            <a:schemeClr val="accent1"/>
          </a:lnRef>
          <a:fillRef idx="0">
            <a:schemeClr val="accent1"/>
          </a:fillRef>
          <a:effectRef idx="0">
            <a:schemeClr val="accent1"/>
          </a:effectRef>
          <a:fontRef idx="minor">
            <a:schemeClr val="tx1"/>
          </a:fontRef>
        </p:style>
      </p:cxnSp>
      <p:pic>
        <p:nvPicPr>
          <p:cNvPr id="16" name="Bil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5806" y="5979962"/>
            <a:ext cx="1440000" cy="535097"/>
          </a:xfrm>
          <a:prstGeom prst="rect">
            <a:avLst/>
          </a:prstGeom>
        </p:spPr>
      </p:pic>
      <p:pic>
        <p:nvPicPr>
          <p:cNvPr id="17" name="Bilde 16"/>
          <p:cNvPicPr>
            <a:picLocks noChangeAspect="1"/>
          </p:cNvPicPr>
          <p:nvPr/>
        </p:nvPicPr>
        <p:blipFill rotWithShape="1">
          <a:blip r:embed="rId6" cstate="print">
            <a:extLst>
              <a:ext uri="{28A0092B-C50C-407E-A947-70E740481C1C}">
                <a14:useLocalDpi xmlns:a14="http://schemas.microsoft.com/office/drawing/2010/main" val="0"/>
              </a:ext>
            </a:extLst>
          </a:blip>
          <a:srcRect l="-149" t="46352" r="149" b="13300"/>
          <a:stretch/>
        </p:blipFill>
        <p:spPr>
          <a:xfrm>
            <a:off x="-36944" y="3"/>
            <a:ext cx="12240000" cy="3703782"/>
          </a:xfrm>
          <a:prstGeom prst="rect">
            <a:avLst/>
          </a:prstGeom>
        </p:spPr>
      </p:pic>
      <p:pic>
        <p:nvPicPr>
          <p:cNvPr id="18" name="Bild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1301" y="1425158"/>
            <a:ext cx="5994270" cy="3600000"/>
          </a:xfrm>
          <a:prstGeom prst="rect">
            <a:avLst/>
          </a:prstGeom>
        </p:spPr>
      </p:pic>
      <p:sp>
        <p:nvSpPr>
          <p:cNvPr id="8" name="Plassholder for tittel 1"/>
          <p:cNvSpPr>
            <a:spLocks noGrp="1"/>
          </p:cNvSpPr>
          <p:nvPr>
            <p:ph type="title"/>
          </p:nvPr>
        </p:nvSpPr>
        <p:spPr>
          <a:xfrm>
            <a:off x="364376" y="3990541"/>
            <a:ext cx="10515600" cy="1325563"/>
          </a:xfrm>
          <a:prstGeom prst="rect">
            <a:avLst/>
          </a:prstGeom>
        </p:spPr>
        <p:txBody>
          <a:bodyPr vert="horz" lIns="91440" tIns="45720" rIns="91440" bIns="45720" rtlCol="0" anchor="ctr">
            <a:normAutofit/>
          </a:bodyPr>
          <a:lstStyle/>
          <a:p>
            <a:endParaRPr lang="nb-NO" dirty="0"/>
          </a:p>
        </p:txBody>
      </p:sp>
    </p:spTree>
    <p:extLst>
      <p:ext uri="{BB962C8B-B14F-4D97-AF65-F5344CB8AC3E}">
        <p14:creationId xmlns:p14="http://schemas.microsoft.com/office/powerpoint/2010/main" val="840797606"/>
      </p:ext>
    </p:extLst>
  </p:cSld>
  <p:clrMap bg1="lt1" tx1="dk1" bg2="lt2" tx2="dk2" accent1="accent1" accent2="accent2" accent3="accent3" accent4="accent4" accent5="accent5" accent6="accent6" hlink="hlink" folHlink="folHlink"/>
  <p:sldLayoutIdLst>
    <p:sldLayoutId id="2147483700" r:id="rId1"/>
    <p:sldLayoutId id="2147483717" r:id="rId2"/>
    <p:sldLayoutId id="2147483718" r:id="rId3"/>
  </p:sldLayoutIdLst>
  <p:transition spd="slow"/>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426F-6728-4D03-95FA-39550506657E}" type="datetimeFigureOut">
              <a:rPr lang="en-US" smtClean="0"/>
              <a:t>3/14/2016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1D8BE-6413-47FC-A848-800713A026B6}" type="slidenum">
              <a:rPr lang="en-US" smtClean="0"/>
              <a:t>‹#›</a:t>
            </a:fld>
            <a:endParaRPr lang="en-US"/>
          </a:p>
        </p:txBody>
      </p:sp>
      <p:pic>
        <p:nvPicPr>
          <p:cNvPr id="7" name="Bild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05806" y="5979962"/>
            <a:ext cx="1440000" cy="535097"/>
          </a:xfrm>
          <a:prstGeom prst="rect">
            <a:avLst/>
          </a:prstGeom>
        </p:spPr>
      </p:pic>
    </p:spTree>
    <p:extLst>
      <p:ext uri="{BB962C8B-B14F-4D97-AF65-F5344CB8AC3E}">
        <p14:creationId xmlns:p14="http://schemas.microsoft.com/office/powerpoint/2010/main" val="38262723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426F-6728-4D03-95FA-39550506657E}" type="datetimeFigureOut">
              <a:rPr lang="en-US" smtClean="0"/>
              <a:t>3/14/2016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1D8BE-6413-47FC-A848-800713A026B6}" type="slidenum">
              <a:rPr lang="en-US" smtClean="0"/>
              <a:t>‹#›</a:t>
            </a:fld>
            <a:endParaRPr lang="en-US"/>
          </a:p>
        </p:txBody>
      </p:sp>
      <p:pic>
        <p:nvPicPr>
          <p:cNvPr id="7" name="Bild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05806" y="5979962"/>
            <a:ext cx="1440000" cy="535097"/>
          </a:xfrm>
          <a:prstGeom prst="rect">
            <a:avLst/>
          </a:prstGeom>
        </p:spPr>
      </p:pic>
      <p:cxnSp>
        <p:nvCxnSpPr>
          <p:cNvPr id="8" name="Rett linje 10"/>
          <p:cNvCxnSpPr/>
          <p:nvPr userDrawn="1"/>
        </p:nvCxnSpPr>
        <p:spPr>
          <a:xfrm flipH="1" flipV="1">
            <a:off x="0" y="5643415"/>
            <a:ext cx="12192000" cy="9236"/>
          </a:xfrm>
          <a:prstGeom prst="line">
            <a:avLst/>
          </a:prstGeom>
          <a:ln w="127000" cmpd="thickThin">
            <a:solidFill>
              <a:srgbClr val="003578"/>
            </a:solidFill>
          </a:ln>
        </p:spPr>
        <p:style>
          <a:lnRef idx="1">
            <a:schemeClr val="accent1"/>
          </a:lnRef>
          <a:fillRef idx="0">
            <a:schemeClr val="accent1"/>
          </a:fillRef>
          <a:effectRef idx="0">
            <a:schemeClr val="accent1"/>
          </a:effectRef>
          <a:fontRef idx="minor">
            <a:schemeClr val="tx1"/>
          </a:fontRef>
        </p:style>
      </p:cxnSp>
      <p:pic>
        <p:nvPicPr>
          <p:cNvPr id="9" name="Picture 5" descr="S:\Sjablonen\7. SW Sjablonen\Logo's\SaveWave_logo_new-diap.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t="26122" b="36940"/>
          <a:stretch>
            <a:fillRect/>
          </a:stretch>
        </p:blipFill>
        <p:spPr bwMode="auto">
          <a:xfrm>
            <a:off x="446194" y="5895250"/>
            <a:ext cx="2371051" cy="619809"/>
          </a:xfrm>
          <a:prstGeom prst="rect">
            <a:avLst/>
          </a:prstGeom>
          <a:solidFill>
            <a:srgbClr val="003D78"/>
          </a:solidFill>
          <a:ln>
            <a:noFill/>
          </a:ln>
          <a:extLst/>
        </p:spPr>
      </p:pic>
    </p:spTree>
    <p:extLst>
      <p:ext uri="{BB962C8B-B14F-4D97-AF65-F5344CB8AC3E}">
        <p14:creationId xmlns:p14="http://schemas.microsoft.com/office/powerpoint/2010/main" val="32860121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7" r:id="rId7"/>
    <p:sldLayoutId id="2147483743"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235821"/>
            <a:ext cx="10515600" cy="1325563"/>
          </a:xfrm>
          <a:prstGeom prst="rect">
            <a:avLst/>
          </a:prstGeom>
        </p:spPr>
        <p:txBody>
          <a:bodyPr vert="horz" lIns="91440" tIns="45720" rIns="91440" bIns="45720" rtlCol="0" anchor="ctr">
            <a:normAutofit/>
          </a:bodyPr>
          <a:lstStyle/>
          <a:p>
            <a:endParaRPr lang="nb-NO" dirty="0"/>
          </a:p>
        </p:txBody>
      </p:sp>
      <p:sp>
        <p:nvSpPr>
          <p:cNvPr id="4" name="Plassholder for dato 3"/>
          <p:cNvSpPr>
            <a:spLocks noGrp="1"/>
          </p:cNvSpPr>
          <p:nvPr>
            <p:ph type="dt" sz="half" idx="2"/>
          </p:nvPr>
        </p:nvSpPr>
        <p:spPr>
          <a:xfrm>
            <a:off x="431801" y="63426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3E82C-755C-442A-B315-A31CE1C8914A}" type="datetimeFigureOut">
              <a:rPr lang="nb-NO" smtClean="0"/>
              <a:t>14.03.2016</a:t>
            </a:fld>
            <a:endParaRPr lang="nb-NO"/>
          </a:p>
        </p:txBody>
      </p:sp>
      <p:cxnSp>
        <p:nvCxnSpPr>
          <p:cNvPr id="7" name="Rett linje 6"/>
          <p:cNvCxnSpPr/>
          <p:nvPr/>
        </p:nvCxnSpPr>
        <p:spPr>
          <a:xfrm flipH="1" flipV="1">
            <a:off x="0" y="5643415"/>
            <a:ext cx="12192000" cy="9236"/>
          </a:xfrm>
          <a:prstGeom prst="line">
            <a:avLst/>
          </a:prstGeom>
          <a:ln w="127000" cmpd="thickThin">
            <a:solidFill>
              <a:srgbClr val="003578"/>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5806" y="5937662"/>
            <a:ext cx="1553834" cy="577397"/>
          </a:xfrm>
          <a:prstGeom prst="rect">
            <a:avLst/>
          </a:prstGeom>
        </p:spPr>
      </p:pic>
      <p:pic>
        <p:nvPicPr>
          <p:cNvPr id="8" name="Picture 5" descr="S:\Sjablonen\7. SW Sjablonen\Logo's\SaveWave_logo_new-diap.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t="26122" b="36940"/>
          <a:stretch>
            <a:fillRect/>
          </a:stretch>
        </p:blipFill>
        <p:spPr bwMode="auto">
          <a:xfrm>
            <a:off x="428290" y="5866320"/>
            <a:ext cx="2219248" cy="720080"/>
          </a:xfrm>
          <a:prstGeom prst="rect">
            <a:avLst/>
          </a:prstGeom>
          <a:solidFill>
            <a:schemeClr val="accent1"/>
          </a:solidFill>
          <a:ln>
            <a:noFill/>
          </a:ln>
          <a:extLst/>
        </p:spPr>
      </p:pic>
    </p:spTree>
    <p:extLst>
      <p:ext uri="{BB962C8B-B14F-4D97-AF65-F5344CB8AC3E}">
        <p14:creationId xmlns:p14="http://schemas.microsoft.com/office/powerpoint/2010/main" val="764031265"/>
      </p:ext>
    </p:extLst>
  </p:cSld>
  <p:clrMap bg1="lt1" tx1="dk1" bg2="lt2" tx2="dk2" accent1="accent1" accent2="accent2" accent3="accent3" accent4="accent4" accent5="accent5" accent6="accent6" hlink="hlink" folHlink="folHlink"/>
  <p:sldLayoutIdLst>
    <p:sldLayoutId id="2147483744" r:id="rId1"/>
    <p:sldLayoutId id="2147483708" r:id="rId2"/>
    <p:sldLayoutId id="2147483713" r:id="rId3"/>
    <p:sldLayoutId id="2147483714" r:id="rId4"/>
  </p:sldLayoutIdLst>
  <p:transition spd="slow"/>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67408" y="4265662"/>
            <a:ext cx="7772400" cy="819522"/>
          </a:xfrm>
        </p:spPr>
        <p:txBody>
          <a:bodyPr>
            <a:normAutofit fontScale="90000"/>
          </a:bodyPr>
          <a:lstStyle/>
          <a:p>
            <a:pPr algn="l"/>
            <a:r>
              <a:rPr lang="nb-NO" dirty="0"/>
              <a:t>The OrcaSaver</a:t>
            </a:r>
          </a:p>
        </p:txBody>
      </p:sp>
      <p:sp>
        <p:nvSpPr>
          <p:cNvPr id="3" name="Undertittel 2"/>
          <p:cNvSpPr>
            <a:spLocks noGrp="1"/>
          </p:cNvSpPr>
          <p:nvPr>
            <p:ph type="subTitle" idx="1"/>
          </p:nvPr>
        </p:nvSpPr>
        <p:spPr>
          <a:xfrm>
            <a:off x="911424" y="4731997"/>
            <a:ext cx="6400800" cy="706373"/>
          </a:xfrm>
        </p:spPr>
        <p:txBody>
          <a:bodyPr/>
          <a:lstStyle/>
          <a:p>
            <a:pPr algn="l"/>
            <a:r>
              <a:rPr lang="nb-NO" dirty="0"/>
              <a:t> </a:t>
            </a:r>
          </a:p>
        </p:txBody>
      </p:sp>
      <p:sp>
        <p:nvSpPr>
          <p:cNvPr id="4" name="Undertittel 2"/>
          <p:cNvSpPr txBox="1">
            <a:spLocks/>
          </p:cNvSpPr>
          <p:nvPr/>
        </p:nvSpPr>
        <p:spPr>
          <a:xfrm>
            <a:off x="7680176" y="404664"/>
            <a:ext cx="6400800" cy="706373"/>
          </a:xfrm>
          <a:prstGeom prst="rect">
            <a:avLst/>
          </a:prstGeom>
          <a:effectLst>
            <a:outerShdw blurRad="50800" dist="38100" dir="2700000" algn="tl" rotWithShape="0">
              <a:prstClr val="black">
                <a:alpha val="40000"/>
              </a:prstClr>
            </a:outerShdw>
          </a:effectLst>
        </p:spPr>
        <p:txBody>
          <a:bodyPr/>
          <a:lstStyle>
            <a:lvl1pPr marL="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l"/>
            <a:r>
              <a:rPr lang="nb-NO" sz="3600" dirty="0">
                <a:solidFill>
                  <a:schemeClr val="bg1"/>
                </a:solidFill>
              </a:rPr>
              <a:t>- A </a:t>
            </a:r>
            <a:r>
              <a:rPr lang="nb-NO" sz="3600" dirty="0" err="1">
                <a:solidFill>
                  <a:schemeClr val="bg1"/>
                </a:solidFill>
              </a:rPr>
              <a:t>better</a:t>
            </a:r>
            <a:r>
              <a:rPr lang="nb-NO" sz="3600" dirty="0">
                <a:solidFill>
                  <a:schemeClr val="bg1"/>
                </a:solidFill>
              </a:rPr>
              <a:t> </a:t>
            </a:r>
            <a:r>
              <a:rPr lang="nb-NO" sz="3600" dirty="0" err="1">
                <a:solidFill>
                  <a:schemeClr val="bg1"/>
                </a:solidFill>
              </a:rPr>
              <a:t>way</a:t>
            </a:r>
            <a:r>
              <a:rPr lang="nb-NO" sz="3600" dirty="0">
                <a:solidFill>
                  <a:schemeClr val="bg1"/>
                </a:solidFill>
              </a:rPr>
              <a:t> to </a:t>
            </a:r>
            <a:r>
              <a:rPr lang="nb-NO" sz="3600" dirty="0" err="1">
                <a:solidFill>
                  <a:schemeClr val="bg1"/>
                </a:solidFill>
              </a:rPr>
              <a:t>fish</a:t>
            </a:r>
            <a:endParaRPr lang="nb-NO" sz="3600" dirty="0">
              <a:solidFill>
                <a:schemeClr val="bg1"/>
              </a:solidFill>
            </a:endParaRPr>
          </a:p>
        </p:txBody>
      </p:sp>
      <p:pic>
        <p:nvPicPr>
          <p:cNvPr id="15" name="Picture 5" descr="S:\Sjablonen\7. SW Sjablonen\Logo's\SaveWave_logo_new-diap.png"/>
          <p:cNvPicPr>
            <a:picLocks noChangeAspect="1" noChangeArrowheads="1"/>
          </p:cNvPicPr>
          <p:nvPr/>
        </p:nvPicPr>
        <p:blipFill>
          <a:blip r:embed="rId2" cstate="print">
            <a:extLst>
              <a:ext uri="{28A0092B-C50C-407E-A947-70E740481C1C}">
                <a14:useLocalDpi xmlns:a14="http://schemas.microsoft.com/office/drawing/2010/main" val="0"/>
              </a:ext>
            </a:extLst>
          </a:blip>
          <a:srcRect t="26122" b="36940"/>
          <a:stretch>
            <a:fillRect/>
          </a:stretch>
        </p:blipFill>
        <p:spPr bwMode="auto">
          <a:xfrm>
            <a:off x="407368" y="5930466"/>
            <a:ext cx="2374226" cy="620639"/>
          </a:xfrm>
          <a:prstGeom prst="rect">
            <a:avLst/>
          </a:prstGeom>
          <a:solidFill>
            <a:srgbClr val="003D78"/>
          </a:solidFill>
          <a:ln>
            <a:noFill/>
          </a:ln>
          <a:extLst/>
        </p:spPr>
      </p:pic>
    </p:spTree>
    <p:extLst>
      <p:ext uri="{BB962C8B-B14F-4D97-AF65-F5344CB8AC3E}">
        <p14:creationId xmlns:p14="http://schemas.microsoft.com/office/powerpoint/2010/main" val="263786884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5479342"/>
            <a:ext cx="10515600" cy="1325563"/>
          </a:xfrm>
        </p:spPr>
        <p:txBody>
          <a:bodyPr/>
          <a:lstStyle/>
          <a:p>
            <a:r>
              <a:rPr lang="nb-NO" dirty="0"/>
              <a:t>Thanks for you attention</a:t>
            </a:r>
            <a:endParaRPr lang="en-US" dirty="0"/>
          </a:p>
        </p:txBody>
      </p:sp>
      <p:sp>
        <p:nvSpPr>
          <p:cNvPr id="5" name="TextBox 4"/>
          <p:cNvSpPr txBox="1"/>
          <p:nvPr/>
        </p:nvSpPr>
        <p:spPr>
          <a:xfrm>
            <a:off x="1415480" y="7517"/>
            <a:ext cx="9276692" cy="1200329"/>
          </a:xfrm>
          <a:prstGeom prst="rect">
            <a:avLst/>
          </a:prstGeom>
          <a:solidFill>
            <a:srgbClr val="003D78"/>
          </a:solidFill>
        </p:spPr>
        <p:txBody>
          <a:bodyPr wrap="square" rtlCol="0">
            <a:spAutoFit/>
          </a:bodyPr>
          <a:lstStyle>
            <a:defPPr>
              <a:defRPr lang="nb-NO"/>
            </a:defPPr>
            <a:lvl1pPr algn="ctr">
              <a:defRPr sz="7200" i="1">
                <a:solidFill>
                  <a:schemeClr val="bg1"/>
                </a:solidFill>
              </a:defRPr>
            </a:lvl1pPr>
          </a:lstStyle>
          <a:p>
            <a:r>
              <a:rPr lang="nb-NO" dirty="0"/>
              <a:t>Questions?</a:t>
            </a:r>
            <a:endParaRPr lang="en-US" dirty="0"/>
          </a:p>
        </p:txBody>
      </p:sp>
      <p:pic>
        <p:nvPicPr>
          <p:cNvPr id="6" name="Picture 2" descr="C:\Users\nikki\Desktop\P_Il_FishSchool.jpg"/>
          <p:cNvPicPr>
            <a:picLocks noChangeAspect="1" noChangeArrowheads="1"/>
          </p:cNvPicPr>
          <p:nvPr/>
        </p:nvPicPr>
        <p:blipFill>
          <a:blip r:embed="rId2" cstate="print"/>
          <a:srcRect/>
          <a:stretch>
            <a:fillRect/>
          </a:stretch>
        </p:blipFill>
        <p:spPr bwMode="auto">
          <a:xfrm>
            <a:off x="2781594" y="1268760"/>
            <a:ext cx="6408712" cy="4274631"/>
          </a:xfrm>
          <a:prstGeom prst="rect">
            <a:avLst/>
          </a:prstGeom>
          <a:noFill/>
        </p:spPr>
      </p:pic>
      <p:sp>
        <p:nvSpPr>
          <p:cNvPr id="8" name="Rectangle 7"/>
          <p:cNvSpPr/>
          <p:nvPr/>
        </p:nvSpPr>
        <p:spPr>
          <a:xfrm>
            <a:off x="5087888" y="2564904"/>
            <a:ext cx="1368152" cy="1446550"/>
          </a:xfrm>
          <a:prstGeom prst="rect">
            <a:avLst/>
          </a:prstGeom>
        </p:spPr>
        <p:txBody>
          <a:bodyPr wrap="square">
            <a:spAutoFit/>
          </a:bodyPr>
          <a:lstStyle/>
          <a:p>
            <a:r>
              <a:rPr lang="nl-NL" sz="8800" i="1" dirty="0">
                <a:solidFill>
                  <a:srgbClr val="003D7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1943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9616" y="1689928"/>
            <a:ext cx="6936433" cy="646331"/>
          </a:xfrm>
          <a:prstGeom prst="rect">
            <a:avLst/>
          </a:prstGeom>
        </p:spPr>
        <p:txBody>
          <a:bodyPr wrap="square">
            <a:spAutoFit/>
          </a:bodyPr>
          <a:lstStyle/>
          <a:p>
            <a:pPr algn="ctr"/>
            <a:r>
              <a:rPr lang="nl-NL" altLang="nl-NL" dirty="0">
                <a:effectLst>
                  <a:glow rad="127000">
                    <a:schemeClr val="bg1"/>
                  </a:glow>
                </a:effectLst>
              </a:rPr>
              <a:t>Dutch based company specialized in developing</a:t>
            </a:r>
            <a:r>
              <a:rPr lang="en-US" dirty="0"/>
              <a:t> solutions to the challenges</a:t>
            </a:r>
            <a:r>
              <a:rPr lang="nl-NL" altLang="nl-NL" dirty="0">
                <a:effectLst>
                  <a:glow rad="127000">
                    <a:schemeClr val="bg1"/>
                  </a:glow>
                </a:effectLst>
              </a:rPr>
              <a:t> the fishing industry and marine wildlife are facing</a:t>
            </a:r>
            <a:endParaRPr lang="nl-NL" dirty="0"/>
          </a:p>
        </p:txBody>
      </p:sp>
      <p:pic>
        <p:nvPicPr>
          <p:cNvPr id="5" name="Picture 3" descr="S:\SaveWave\1. SaveWave Algemeen\Website\Hoofdsite\Oud materiaal\website images\bg-content-savewave.jpg"/>
          <p:cNvPicPr>
            <a:picLocks noChangeAspect="1" noChangeArrowheads="1"/>
          </p:cNvPicPr>
          <p:nvPr/>
        </p:nvPicPr>
        <p:blipFill>
          <a:blip r:embed="rId2" cstate="print"/>
          <a:srcRect/>
          <a:stretch>
            <a:fillRect/>
          </a:stretch>
        </p:blipFill>
        <p:spPr bwMode="auto">
          <a:xfrm>
            <a:off x="3601699" y="2733525"/>
            <a:ext cx="4771561" cy="2800212"/>
          </a:xfrm>
          <a:prstGeom prst="rect">
            <a:avLst/>
          </a:prstGeom>
          <a:noFill/>
          <a:ln w="9525">
            <a:noFill/>
            <a:miter lim="800000"/>
            <a:headEnd/>
            <a:tailEnd/>
          </a:ln>
        </p:spPr>
      </p:pic>
      <p:sp>
        <p:nvSpPr>
          <p:cNvPr id="6" name="TextBox 5"/>
          <p:cNvSpPr txBox="1"/>
          <p:nvPr/>
        </p:nvSpPr>
        <p:spPr>
          <a:xfrm>
            <a:off x="1415480" y="0"/>
            <a:ext cx="9192344" cy="1292662"/>
          </a:xfrm>
          <a:prstGeom prst="rect">
            <a:avLst/>
          </a:prstGeom>
          <a:solidFill>
            <a:srgbClr val="003D78"/>
          </a:solidFill>
        </p:spPr>
        <p:txBody>
          <a:bodyPr wrap="square" rtlCol="0">
            <a:spAutoFit/>
          </a:bodyPr>
          <a:lstStyle/>
          <a:p>
            <a:pPr algn="ctr"/>
            <a:r>
              <a:rPr lang="en-US" sz="5400" dirty="0" err="1">
                <a:solidFill>
                  <a:schemeClr val="bg1"/>
                </a:solidFill>
              </a:rPr>
              <a:t>SaveWave</a:t>
            </a:r>
            <a:br>
              <a:rPr lang="en-US" sz="3200" dirty="0">
                <a:solidFill>
                  <a:schemeClr val="bg1"/>
                </a:solidFill>
              </a:rPr>
            </a:br>
            <a:endParaRPr lang="en-US" sz="2400" i="1" dirty="0">
              <a:solidFill>
                <a:schemeClr val="bg1"/>
              </a:solidFill>
            </a:endParaRPr>
          </a:p>
        </p:txBody>
      </p:sp>
    </p:spTree>
    <p:extLst>
      <p:ext uri="{BB962C8B-B14F-4D97-AF65-F5344CB8AC3E}">
        <p14:creationId xmlns:p14="http://schemas.microsoft.com/office/powerpoint/2010/main" val="344035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7" t="11673" r="-114" b="8556"/>
          <a:stretch/>
        </p:blipFill>
        <p:spPr bwMode="auto">
          <a:xfrm>
            <a:off x="3448593" y="2513800"/>
            <a:ext cx="5339614" cy="299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70400" y="1596089"/>
            <a:ext cx="6096000" cy="646331"/>
          </a:xfrm>
          <a:prstGeom prst="rect">
            <a:avLst/>
          </a:prstGeom>
        </p:spPr>
        <p:txBody>
          <a:bodyPr>
            <a:spAutoFit/>
          </a:bodyPr>
          <a:lstStyle/>
          <a:p>
            <a:pPr algn="ctr"/>
            <a:r>
              <a:rPr lang="nb-NO" dirty="0"/>
              <a:t>Mustad Autoline develops and supplies technology to the world’s longline fishing fleet.</a:t>
            </a:r>
            <a:endParaRPr lang="nb-NO" b="1" dirty="0">
              <a:solidFill>
                <a:schemeClr val="bg1"/>
              </a:solidFill>
            </a:endParaRPr>
          </a:p>
        </p:txBody>
      </p:sp>
      <p:sp>
        <p:nvSpPr>
          <p:cNvPr id="9" name="TextBox 8"/>
          <p:cNvSpPr txBox="1"/>
          <p:nvPr/>
        </p:nvSpPr>
        <p:spPr>
          <a:xfrm>
            <a:off x="1415480" y="0"/>
            <a:ext cx="9192344" cy="1292662"/>
          </a:xfrm>
          <a:prstGeom prst="rect">
            <a:avLst/>
          </a:prstGeom>
          <a:solidFill>
            <a:srgbClr val="003D78"/>
          </a:solidFill>
        </p:spPr>
        <p:txBody>
          <a:bodyPr wrap="square" rtlCol="0">
            <a:spAutoFit/>
          </a:bodyPr>
          <a:lstStyle/>
          <a:p>
            <a:pPr algn="ctr"/>
            <a:r>
              <a:rPr lang="en-US" sz="5400" dirty="0">
                <a:solidFill>
                  <a:schemeClr val="bg1"/>
                </a:solidFill>
              </a:rPr>
              <a:t>Mustad </a:t>
            </a:r>
            <a:r>
              <a:rPr lang="en-US" sz="5400" dirty="0" err="1">
                <a:solidFill>
                  <a:schemeClr val="bg1"/>
                </a:solidFill>
              </a:rPr>
              <a:t>Autoline</a:t>
            </a:r>
            <a:br>
              <a:rPr lang="en-US" sz="3200" dirty="0">
                <a:solidFill>
                  <a:schemeClr val="bg1"/>
                </a:solidFill>
              </a:rPr>
            </a:br>
            <a:endParaRPr lang="en-US" sz="2400" i="1" dirty="0">
              <a:solidFill>
                <a:schemeClr val="bg1"/>
              </a:solidFill>
            </a:endParaRPr>
          </a:p>
        </p:txBody>
      </p:sp>
    </p:spTree>
    <p:extLst>
      <p:ext uri="{BB962C8B-B14F-4D97-AF65-F5344CB8AC3E}">
        <p14:creationId xmlns:p14="http://schemas.microsoft.com/office/powerpoint/2010/main" val="28418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9" y="600453"/>
            <a:ext cx="10515600" cy="960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4" name="TextBox 3"/>
          <p:cNvSpPr txBox="1"/>
          <p:nvPr/>
        </p:nvSpPr>
        <p:spPr>
          <a:xfrm>
            <a:off x="2279576" y="1561384"/>
            <a:ext cx="8208912" cy="646331"/>
          </a:xfrm>
          <a:prstGeom prst="rect">
            <a:avLst/>
          </a:prstGeom>
          <a:noFill/>
        </p:spPr>
        <p:txBody>
          <a:bodyPr wrap="square" rtlCol="0">
            <a:spAutoFit/>
          </a:bodyPr>
          <a:lstStyle/>
          <a:p>
            <a:r>
              <a:rPr lang="en-GB" dirty="0"/>
              <a:t>A Dutch-Norwegian partnership that develops and distributes profitable and ecologically sustainable solutions to the world’s depredation challenges</a:t>
            </a:r>
            <a:endParaRPr lang="nl-NL" dirty="0"/>
          </a:p>
        </p:txBody>
      </p:sp>
      <p:sp>
        <p:nvSpPr>
          <p:cNvPr id="6" name="TextBox 5"/>
          <p:cNvSpPr txBox="1"/>
          <p:nvPr/>
        </p:nvSpPr>
        <p:spPr>
          <a:xfrm>
            <a:off x="1415480" y="0"/>
            <a:ext cx="9192344" cy="1292662"/>
          </a:xfrm>
          <a:prstGeom prst="rect">
            <a:avLst/>
          </a:prstGeom>
          <a:solidFill>
            <a:srgbClr val="003D78"/>
          </a:solidFill>
        </p:spPr>
        <p:txBody>
          <a:bodyPr wrap="square" rtlCol="0">
            <a:spAutoFit/>
          </a:bodyPr>
          <a:lstStyle/>
          <a:p>
            <a:pPr algn="ctr"/>
            <a:r>
              <a:rPr lang="en-US" sz="5400" dirty="0">
                <a:solidFill>
                  <a:schemeClr val="bg1"/>
                </a:solidFill>
              </a:rPr>
              <a:t>Mustad </a:t>
            </a:r>
            <a:r>
              <a:rPr lang="en-US" sz="5400" dirty="0" err="1">
                <a:solidFill>
                  <a:schemeClr val="bg1"/>
                </a:solidFill>
              </a:rPr>
              <a:t>Autoline</a:t>
            </a:r>
            <a:r>
              <a:rPr lang="en-US" sz="5400" dirty="0">
                <a:solidFill>
                  <a:schemeClr val="bg1"/>
                </a:solidFill>
              </a:rPr>
              <a:t> &amp; </a:t>
            </a:r>
            <a:r>
              <a:rPr lang="en-US" sz="5400" dirty="0" err="1">
                <a:solidFill>
                  <a:schemeClr val="bg1"/>
                </a:solidFill>
              </a:rPr>
              <a:t>SaveWave</a:t>
            </a:r>
            <a:br>
              <a:rPr lang="en-US" sz="3200" dirty="0">
                <a:solidFill>
                  <a:schemeClr val="bg1"/>
                </a:solidFill>
              </a:rPr>
            </a:br>
            <a:r>
              <a:rPr lang="en-US" sz="2400" i="1" dirty="0">
                <a:solidFill>
                  <a:schemeClr val="bg1"/>
                </a:solidFill>
              </a:rPr>
              <a:t>Partners for more than 10 years</a:t>
            </a:r>
          </a:p>
        </p:txBody>
      </p:sp>
      <p:pic>
        <p:nvPicPr>
          <p:cNvPr id="7" name="Bilde 3" descr="fisker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7408" y="2403285"/>
            <a:ext cx="4608512" cy="30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Photo's\OS\orca stealing bewerkt.jpg"/>
          <p:cNvPicPr>
            <a:picLocks noChangeAspect="1" noChangeArrowheads="1"/>
          </p:cNvPicPr>
          <p:nvPr/>
        </p:nvPicPr>
        <p:blipFill>
          <a:blip r:embed="rId3" cstate="print"/>
          <a:srcRect/>
          <a:stretch>
            <a:fillRect/>
          </a:stretch>
        </p:blipFill>
        <p:spPr bwMode="auto">
          <a:xfrm>
            <a:off x="6712846" y="2363697"/>
            <a:ext cx="4669492" cy="3110508"/>
          </a:xfrm>
          <a:prstGeom prst="rect">
            <a:avLst/>
          </a:prstGeom>
          <a:noFill/>
        </p:spPr>
      </p:pic>
    </p:spTree>
    <p:extLst>
      <p:ext uri="{BB962C8B-B14F-4D97-AF65-F5344CB8AC3E}">
        <p14:creationId xmlns:p14="http://schemas.microsoft.com/office/powerpoint/2010/main" val="203764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480" y="0"/>
            <a:ext cx="9048328" cy="1292662"/>
          </a:xfrm>
          <a:prstGeom prst="rect">
            <a:avLst/>
          </a:prstGeom>
          <a:solidFill>
            <a:srgbClr val="003D78"/>
          </a:solidFill>
        </p:spPr>
        <p:txBody>
          <a:bodyPr wrap="square" rtlCol="0">
            <a:spAutoFit/>
          </a:bodyPr>
          <a:lstStyle/>
          <a:p>
            <a:pPr algn="ctr"/>
            <a:r>
              <a:rPr lang="en-US" sz="5400" dirty="0">
                <a:solidFill>
                  <a:schemeClr val="bg1"/>
                </a:solidFill>
              </a:rPr>
              <a:t>Timeline </a:t>
            </a:r>
            <a:r>
              <a:rPr lang="en-US" sz="5400" dirty="0" err="1">
                <a:solidFill>
                  <a:schemeClr val="bg1"/>
                </a:solidFill>
              </a:rPr>
              <a:t>OrcaSaver</a:t>
            </a:r>
            <a:br>
              <a:rPr lang="en-US" sz="3200" dirty="0">
                <a:solidFill>
                  <a:schemeClr val="bg1"/>
                </a:solidFill>
              </a:rPr>
            </a:br>
            <a:endParaRPr lang="en-US" sz="2400" i="1" dirty="0">
              <a:solidFill>
                <a:schemeClr val="bg1"/>
              </a:solidFill>
            </a:endParaRPr>
          </a:p>
        </p:txBody>
      </p:sp>
      <p:sp>
        <p:nvSpPr>
          <p:cNvPr id="4" name="Rectangle 3"/>
          <p:cNvSpPr/>
          <p:nvPr/>
        </p:nvSpPr>
        <p:spPr>
          <a:xfrm>
            <a:off x="191344" y="1628800"/>
            <a:ext cx="15313024" cy="3647152"/>
          </a:xfrm>
          <a:prstGeom prst="rect">
            <a:avLst/>
          </a:prstGeom>
        </p:spPr>
        <p:txBody>
          <a:bodyPr wrap="square">
            <a:spAutoFit/>
          </a:bodyPr>
          <a:lstStyle/>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2004</a:t>
            </a:r>
          </a:p>
          <a:p>
            <a:r>
              <a:rPr lang="en-US" sz="1100" b="1" dirty="0">
                <a:latin typeface="Calibri" panose="020F0502020204030204" pitchFamily="34" charset="0"/>
                <a:ea typeface="Calibri" panose="020F0502020204030204" pitchFamily="34" charset="0"/>
                <a:cs typeface="Times New Roman" panose="02020603050405020304" pitchFamily="18" charset="0"/>
              </a:rPr>
              <a:t>Signed LOI with Mustad</a:t>
            </a:r>
          </a:p>
          <a:p>
            <a:r>
              <a:rPr lang="en-US" sz="1100" b="1" dirty="0">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2005</a:t>
            </a:r>
          </a:p>
          <a:p>
            <a:r>
              <a:rPr lang="en-US" sz="1100" b="1" dirty="0">
                <a:latin typeface="Calibri" panose="020F0502020204030204" pitchFamily="34" charset="0"/>
                <a:ea typeface="Calibri" panose="020F0502020204030204" pitchFamily="34" charset="0"/>
                <a:cs typeface="Times New Roman" panose="02020603050405020304" pitchFamily="18" charset="0"/>
              </a:rPr>
              <a:t>Started development of the Orca Saver based on the Dolphin Savers</a:t>
            </a:r>
          </a:p>
          <a:p>
            <a:r>
              <a:rPr lang="en-US" sz="1100" b="1" dirty="0">
                <a:latin typeface="Calibri" panose="020F0502020204030204" pitchFamily="34" charset="0"/>
                <a:ea typeface="Calibri" panose="020F0502020204030204" pitchFamily="34" charset="0"/>
                <a:cs typeface="Times New Roman" panose="02020603050405020304" pitchFamily="18" charset="0"/>
              </a:rPr>
              <a:t>Concept is 16 transducers in one unit working on internal batteries </a:t>
            </a:r>
          </a:p>
          <a:p>
            <a:r>
              <a:rPr lang="en-US" sz="1100" b="1" dirty="0">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2006-2007 </a:t>
            </a:r>
          </a:p>
          <a:p>
            <a:r>
              <a:rPr lang="en-US" sz="1100" b="1" dirty="0">
                <a:latin typeface="Calibri" panose="020F0502020204030204" pitchFamily="34" charset="0"/>
                <a:ea typeface="Calibri" panose="020F0502020204030204" pitchFamily="34" charset="0"/>
                <a:cs typeface="Times New Roman" panose="02020603050405020304" pitchFamily="18" charset="0"/>
              </a:rPr>
              <a:t>Production and testing. </a:t>
            </a:r>
          </a:p>
          <a:p>
            <a:r>
              <a:rPr lang="en-US" sz="1100" b="1" dirty="0">
                <a:latin typeface="Calibri" panose="020F0502020204030204" pitchFamily="34" charset="0"/>
                <a:ea typeface="Calibri" panose="020F0502020204030204" pitchFamily="34" charset="0"/>
                <a:cs typeface="Times New Roman" panose="02020603050405020304" pitchFamily="18" charset="0"/>
              </a:rPr>
              <a:t>First results were positive but we experienced technical challenges with the hanging system.</a:t>
            </a:r>
          </a:p>
          <a:p>
            <a:r>
              <a:rPr lang="en-US" sz="1100" b="1" dirty="0">
                <a:latin typeface="Calibri" panose="020F0502020204030204" pitchFamily="34" charset="0"/>
                <a:ea typeface="Calibri" panose="020F0502020204030204" pitchFamily="34" charset="0"/>
                <a:cs typeface="Times New Roman" panose="02020603050405020304" pitchFamily="18" charset="0"/>
              </a:rPr>
              <a:t>This model produced 15 – 60 kHz sweeps on </a:t>
            </a:r>
            <a:r>
              <a:rPr lang="en-US" sz="1100" b="1" dirty="0" err="1">
                <a:latin typeface="Calibri" panose="020F0502020204030204" pitchFamily="34" charset="0"/>
                <a:ea typeface="Calibri" panose="020F0502020204030204" pitchFamily="34" charset="0"/>
                <a:cs typeface="Times New Roman" panose="02020603050405020304" pitchFamily="18" charset="0"/>
              </a:rPr>
              <a:t>approx</a:t>
            </a:r>
            <a:r>
              <a:rPr lang="en-US" sz="1100" b="1" dirty="0">
                <a:latin typeface="Calibri" panose="020F0502020204030204" pitchFamily="34" charset="0"/>
                <a:ea typeface="Calibri" panose="020F0502020204030204" pitchFamily="34" charset="0"/>
                <a:cs typeface="Times New Roman" panose="02020603050405020304" pitchFamily="18" charset="0"/>
              </a:rPr>
              <a:t> 150 </a:t>
            </a:r>
            <a:r>
              <a:rPr lang="en-US" sz="1100" b="1" dirty="0" err="1">
                <a:latin typeface="Calibri" panose="020F0502020204030204" pitchFamily="34" charset="0"/>
                <a:ea typeface="Calibri" panose="020F0502020204030204" pitchFamily="34" charset="0"/>
                <a:cs typeface="Times New Roman" panose="02020603050405020304" pitchFamily="18" charset="0"/>
              </a:rPr>
              <a:t>dB.</a:t>
            </a:r>
            <a:r>
              <a:rPr lang="en-US" sz="1100" b="1" dirty="0">
                <a:latin typeface="Calibri" panose="020F0502020204030204" pitchFamily="34" charset="0"/>
                <a:ea typeface="Calibri" panose="020F0502020204030204" pitchFamily="34" charset="0"/>
                <a:cs typeface="Times New Roman" panose="02020603050405020304" pitchFamily="18" charset="0"/>
              </a:rPr>
              <a:t> And because of the small flat transducers of the Dolphin savers we accomplished wide frequency range but low output.</a:t>
            </a:r>
          </a:p>
          <a:p>
            <a:r>
              <a:rPr lang="en-US" sz="1100" b="1" dirty="0">
                <a:latin typeface="Calibri" panose="020F0502020204030204" pitchFamily="34" charset="0"/>
                <a:ea typeface="Calibri" panose="020F0502020204030204" pitchFamily="34" charset="0"/>
                <a:cs typeface="Times New Roman" panose="02020603050405020304" pitchFamily="18" charset="0"/>
              </a:rPr>
              <a:t>Results were promising but we determined more power was needed</a:t>
            </a:r>
          </a:p>
          <a:p>
            <a:r>
              <a:rPr lang="en-US" sz="1100" b="1" dirty="0">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2008 </a:t>
            </a:r>
          </a:p>
          <a:p>
            <a:r>
              <a:rPr lang="en-US" sz="1100" b="1" dirty="0">
                <a:latin typeface="Calibri" panose="020F0502020204030204" pitchFamily="34" charset="0"/>
                <a:ea typeface="Calibri" panose="020F0502020204030204" pitchFamily="34" charset="0"/>
                <a:cs typeface="Times New Roman" panose="02020603050405020304" pitchFamily="18" charset="0"/>
              </a:rPr>
              <a:t>We focused on engineering new transducers for more power.</a:t>
            </a:r>
          </a:p>
          <a:p>
            <a:r>
              <a:rPr lang="en-US" sz="1100" b="1" dirty="0">
                <a:latin typeface="Calibri" panose="020F0502020204030204" pitchFamily="34" charset="0"/>
                <a:ea typeface="Calibri" panose="020F0502020204030204" pitchFamily="34" charset="0"/>
                <a:cs typeface="Times New Roman" panose="02020603050405020304" pitchFamily="18" charset="0"/>
              </a:rPr>
              <a:t>Batteries are no longer an option because high dB is needed.</a:t>
            </a:r>
          </a:p>
          <a:p>
            <a:r>
              <a:rPr lang="en-US" sz="1100" b="1" dirty="0">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2009 </a:t>
            </a:r>
          </a:p>
          <a:p>
            <a:r>
              <a:rPr lang="en-US" sz="1100" b="1" dirty="0">
                <a:latin typeface="Calibri" panose="020F0502020204030204" pitchFamily="34" charset="0"/>
                <a:ea typeface="Calibri" panose="020F0502020204030204" pitchFamily="34" charset="0"/>
                <a:cs typeface="Times New Roman" panose="02020603050405020304" pitchFamily="18" charset="0"/>
              </a:rPr>
              <a:t>2 products were produced and tested </a:t>
            </a:r>
          </a:p>
          <a:p>
            <a:r>
              <a:rPr lang="en-US" sz="1100" b="1" dirty="0">
                <a:latin typeface="Calibri" panose="020F0502020204030204" pitchFamily="34" charset="0"/>
                <a:ea typeface="Calibri" panose="020F0502020204030204" pitchFamily="34" charset="0"/>
                <a:cs typeface="Times New Roman" panose="02020603050405020304" pitchFamily="18" charset="0"/>
              </a:rPr>
              <a:t>Both products functioned  as planned and captains were enthusiastic.</a:t>
            </a:r>
          </a:p>
          <a:p>
            <a:r>
              <a:rPr lang="en-US" sz="1100" b="1" dirty="0">
                <a:latin typeface="Calibri" panose="020F0502020204030204" pitchFamily="34" charset="0"/>
                <a:ea typeface="Calibri" panose="020F0502020204030204" pitchFamily="34" charset="0"/>
                <a:cs typeface="Times New Roman" panose="02020603050405020304" pitchFamily="18" charset="0"/>
              </a:rPr>
              <a:t>Conclusion: Pain peak signals produced the best results. Technical improvements on casing and cable needed </a:t>
            </a:r>
          </a:p>
        </p:txBody>
      </p:sp>
    </p:spTree>
    <p:extLst>
      <p:ext uri="{BB962C8B-B14F-4D97-AF65-F5344CB8AC3E}">
        <p14:creationId xmlns:p14="http://schemas.microsoft.com/office/powerpoint/2010/main" val="18871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628800"/>
            <a:ext cx="12144672" cy="3600986"/>
          </a:xfrm>
          <a:prstGeom prst="rect">
            <a:avLst/>
          </a:prstGeom>
        </p:spPr>
        <p:txBody>
          <a:bodyPr wrap="square">
            <a:spAutoFit/>
          </a:bodyPr>
          <a:lstStyle/>
          <a:p>
            <a:pPr marL="171450" indent="-171450">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2010 </a:t>
            </a:r>
          </a:p>
          <a:p>
            <a:r>
              <a:rPr lang="en-US" sz="1200" b="1" dirty="0">
                <a:latin typeface="Calibri" panose="020F0502020204030204" pitchFamily="34" charset="0"/>
                <a:ea typeface="Calibri" panose="020F0502020204030204" pitchFamily="34" charset="0"/>
                <a:cs typeface="Times New Roman" panose="02020603050405020304" pitchFamily="18" charset="0"/>
              </a:rPr>
              <a:t>A series of 11 products with 195-197 dB signals on 6-7 kHz and fixed 20 kHz combination to find the most effective signals</a:t>
            </a:r>
          </a:p>
          <a:p>
            <a:r>
              <a:rPr lang="en-US" sz="1200" b="1" dirty="0">
                <a:latin typeface="Calibri" panose="020F0502020204030204" pitchFamily="34" charset="0"/>
                <a:ea typeface="Calibri" panose="020F0502020204030204" pitchFamily="34" charset="0"/>
                <a:cs typeface="Times New Roman" panose="02020603050405020304" pitchFamily="18" charset="0"/>
              </a:rPr>
              <a:t>Double system inside (variable – fixed).</a:t>
            </a:r>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Conclusion: more technical failures and increased costs. Variable 6-7kHz works best.</a:t>
            </a:r>
          </a:p>
          <a:p>
            <a:r>
              <a:rPr lang="en-US" sz="1200" b="1" dirty="0">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2011 - 2012</a:t>
            </a:r>
          </a:p>
          <a:p>
            <a:r>
              <a:rPr lang="en-US" sz="1200" b="1" dirty="0">
                <a:latin typeface="Calibri" panose="020F0502020204030204" pitchFamily="34" charset="0"/>
                <a:ea typeface="Calibri" panose="020F0502020204030204" pitchFamily="34" charset="0"/>
                <a:cs typeface="Times New Roman" panose="02020603050405020304" pitchFamily="18" charset="0"/>
              </a:rPr>
              <a:t>6-7 kHz signals on different modes</a:t>
            </a:r>
          </a:p>
          <a:p>
            <a:r>
              <a:rPr lang="en-US" sz="1200" b="1" dirty="0">
                <a:latin typeface="Calibri" panose="020F0502020204030204" pitchFamily="34" charset="0"/>
                <a:ea typeface="Calibri" panose="020F0502020204030204" pitchFamily="34" charset="0"/>
                <a:cs typeface="Times New Roman" panose="02020603050405020304" pitchFamily="18" charset="0"/>
              </a:rPr>
              <a:t>Mixed results received most likely due to electrical feedback problems. </a:t>
            </a:r>
          </a:p>
          <a:p>
            <a:r>
              <a:rPr lang="en-US" sz="1200" b="1" dirty="0">
                <a:latin typeface="Calibri" panose="020F0502020204030204" pitchFamily="34" charset="0"/>
                <a:ea typeface="Calibri" panose="020F0502020204030204" pitchFamily="34" charset="0"/>
                <a:cs typeface="Times New Roman" panose="02020603050405020304" pitchFamily="18" charset="0"/>
              </a:rPr>
              <a:t>Conclusion: At this point we were uncertain if the unit was working or not due to this.</a:t>
            </a:r>
          </a:p>
          <a:p>
            <a:r>
              <a:rPr lang="en-US" sz="1200" b="1" dirty="0">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2013</a:t>
            </a:r>
          </a:p>
          <a:p>
            <a:r>
              <a:rPr lang="en-US" sz="1200" b="1" dirty="0">
                <a:latin typeface="Calibri" panose="020F0502020204030204" pitchFamily="34" charset="0"/>
                <a:ea typeface="Calibri" panose="020F0502020204030204" pitchFamily="34" charset="0"/>
                <a:cs typeface="Times New Roman" panose="02020603050405020304" pitchFamily="18" charset="0"/>
              </a:rPr>
              <a:t>Sensitive electronics were enclosed in a Faraday cage (isolating electronics inside) </a:t>
            </a:r>
          </a:p>
          <a:p>
            <a:r>
              <a:rPr lang="en-US" sz="1200" b="1" dirty="0">
                <a:latin typeface="Calibri" panose="020F0502020204030204" pitchFamily="34" charset="0"/>
                <a:ea typeface="Calibri" panose="020F0502020204030204" pitchFamily="34" charset="0"/>
                <a:cs typeface="Times New Roman" panose="02020603050405020304" pitchFamily="18" charset="0"/>
              </a:rPr>
              <a:t>Previous models were filled with epoxy now gel was used inside. This allowed repairing to be possible.</a:t>
            </a:r>
          </a:p>
          <a:p>
            <a:r>
              <a:rPr lang="en-US" sz="1200" b="1" dirty="0">
                <a:latin typeface="Calibri" panose="020F0502020204030204" pitchFamily="34" charset="0"/>
                <a:ea typeface="Calibri" panose="020F0502020204030204" pitchFamily="34" charset="0"/>
                <a:cs typeface="Times New Roman" panose="02020603050405020304" pitchFamily="18" charset="0"/>
              </a:rPr>
              <a:t>Conclusion: Biological results dropped while technically there were no issues</a:t>
            </a:r>
          </a:p>
          <a:p>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2014-2015</a:t>
            </a:r>
          </a:p>
          <a:p>
            <a:r>
              <a:rPr lang="en-US" sz="1200" b="1" dirty="0">
                <a:latin typeface="Calibri" panose="020F0502020204030204" pitchFamily="34" charset="0"/>
                <a:ea typeface="Calibri" panose="020F0502020204030204" pitchFamily="34" charset="0"/>
                <a:cs typeface="Times New Roman" panose="02020603050405020304" pitchFamily="18" charset="0"/>
              </a:rPr>
              <a:t>Expanded to 5-8 kHz with up and down sweeps, signal overlapping, short pulses at high dB levels</a:t>
            </a:r>
          </a:p>
          <a:p>
            <a:r>
              <a:rPr lang="en-US" sz="1200" b="1" dirty="0">
                <a:latin typeface="Calibri" panose="020F0502020204030204" pitchFamily="34" charset="0"/>
                <a:ea typeface="Calibri" panose="020F0502020204030204" pitchFamily="34" charset="0"/>
                <a:cs typeface="Times New Roman" panose="02020603050405020304" pitchFamily="18" charset="0"/>
              </a:rPr>
              <a:t>Conclusion: using a digital signal on this frequency range, nothing can be done to improve efficacy. Only way ahead is a broader frequency range, analog signals with high output, unlimited mixing possibilities </a:t>
            </a:r>
          </a:p>
        </p:txBody>
      </p:sp>
      <p:sp>
        <p:nvSpPr>
          <p:cNvPr id="3" name="TextBox 2"/>
          <p:cNvSpPr txBox="1"/>
          <p:nvPr/>
        </p:nvSpPr>
        <p:spPr>
          <a:xfrm>
            <a:off x="1415480" y="0"/>
            <a:ext cx="9336360" cy="1292662"/>
          </a:xfrm>
          <a:prstGeom prst="rect">
            <a:avLst/>
          </a:prstGeom>
          <a:solidFill>
            <a:srgbClr val="003D78"/>
          </a:solidFill>
        </p:spPr>
        <p:txBody>
          <a:bodyPr wrap="square" rtlCol="0">
            <a:spAutoFit/>
          </a:bodyPr>
          <a:lstStyle/>
          <a:p>
            <a:pPr algn="ctr"/>
            <a:r>
              <a:rPr lang="en-US" sz="5400" dirty="0">
                <a:solidFill>
                  <a:schemeClr val="bg1"/>
                </a:solidFill>
              </a:rPr>
              <a:t>Timeline </a:t>
            </a:r>
            <a:r>
              <a:rPr lang="en-US" sz="5400" dirty="0" err="1">
                <a:solidFill>
                  <a:schemeClr val="bg1"/>
                </a:solidFill>
              </a:rPr>
              <a:t>OrcaSaver</a:t>
            </a:r>
            <a:br>
              <a:rPr lang="en-US" sz="3200" dirty="0">
                <a:solidFill>
                  <a:schemeClr val="bg1"/>
                </a:solidFill>
              </a:rPr>
            </a:br>
            <a:endParaRPr lang="en-US" sz="2400" i="1" dirty="0">
              <a:solidFill>
                <a:schemeClr val="bg1"/>
              </a:solidFill>
            </a:endParaRPr>
          </a:p>
        </p:txBody>
      </p:sp>
    </p:spTree>
    <p:extLst>
      <p:ext uri="{BB962C8B-B14F-4D97-AF65-F5344CB8AC3E}">
        <p14:creationId xmlns:p14="http://schemas.microsoft.com/office/powerpoint/2010/main" val="20757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84" y="1320443"/>
            <a:ext cx="1512168" cy="2268252"/>
          </a:xfrm>
          <a:prstGeom prst="rect">
            <a:avLst/>
          </a:prstGeom>
        </p:spPr>
      </p:pic>
      <p:sp>
        <p:nvSpPr>
          <p:cNvPr id="3" name="TextBox 2"/>
          <p:cNvSpPr txBox="1"/>
          <p:nvPr/>
        </p:nvSpPr>
        <p:spPr>
          <a:xfrm>
            <a:off x="1341661" y="0"/>
            <a:ext cx="8963219" cy="1292662"/>
          </a:xfrm>
          <a:prstGeom prst="rect">
            <a:avLst/>
          </a:prstGeom>
          <a:solidFill>
            <a:srgbClr val="003D78"/>
          </a:solidFill>
        </p:spPr>
        <p:txBody>
          <a:bodyPr wrap="square" rtlCol="0">
            <a:spAutoFit/>
          </a:bodyPr>
          <a:lstStyle/>
          <a:p>
            <a:pPr algn="ctr"/>
            <a:r>
              <a:rPr lang="en-US" sz="5400" dirty="0">
                <a:solidFill>
                  <a:schemeClr val="bg1"/>
                </a:solidFill>
              </a:rPr>
              <a:t>Product development</a:t>
            </a:r>
            <a:br>
              <a:rPr lang="en-US" sz="3200" dirty="0">
                <a:solidFill>
                  <a:schemeClr val="bg1"/>
                </a:solidFill>
              </a:rPr>
            </a:br>
            <a:endParaRPr lang="en-US" sz="2400" i="1" dirty="0">
              <a:solidFill>
                <a:schemeClr val="bg1"/>
              </a:solidFill>
            </a:endParaRPr>
          </a:p>
        </p:txBody>
      </p:sp>
      <p:sp>
        <p:nvSpPr>
          <p:cNvPr id="4" name="TextBox 3"/>
          <p:cNvSpPr txBox="1"/>
          <p:nvPr/>
        </p:nvSpPr>
        <p:spPr>
          <a:xfrm>
            <a:off x="359452" y="3616476"/>
            <a:ext cx="1896032" cy="369332"/>
          </a:xfrm>
          <a:prstGeom prst="rect">
            <a:avLst/>
          </a:prstGeom>
          <a:noFill/>
        </p:spPr>
        <p:txBody>
          <a:bodyPr wrap="none" rtlCol="0">
            <a:spAutoFit/>
          </a:bodyPr>
          <a:lstStyle/>
          <a:p>
            <a:r>
              <a:rPr lang="nb-NO" dirty="0"/>
              <a:t>First product 2006</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086" y="1555754"/>
            <a:ext cx="2913220" cy="1942147"/>
          </a:xfrm>
          <a:prstGeom prst="rect">
            <a:avLst/>
          </a:prstGeom>
        </p:spPr>
      </p:pic>
      <p:sp>
        <p:nvSpPr>
          <p:cNvPr id="6" name="TextBox 5"/>
          <p:cNvSpPr txBox="1"/>
          <p:nvPr/>
        </p:nvSpPr>
        <p:spPr>
          <a:xfrm>
            <a:off x="3553547" y="3541703"/>
            <a:ext cx="2269724" cy="369332"/>
          </a:xfrm>
          <a:prstGeom prst="rect">
            <a:avLst/>
          </a:prstGeom>
          <a:noFill/>
        </p:spPr>
        <p:txBody>
          <a:bodyPr wrap="none" rtlCol="0">
            <a:spAutoFit/>
          </a:bodyPr>
          <a:lstStyle/>
          <a:p>
            <a:r>
              <a:rPr lang="nb-NO" dirty="0"/>
              <a:t>Product upgrade 2007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862" y="1338676"/>
            <a:ext cx="1619419" cy="2159225"/>
          </a:xfrm>
          <a:prstGeom prst="rect">
            <a:avLst/>
          </a:prstGeom>
        </p:spPr>
      </p:pic>
      <p:sp>
        <p:nvSpPr>
          <p:cNvPr id="8" name="TextBox 7"/>
          <p:cNvSpPr txBox="1"/>
          <p:nvPr/>
        </p:nvSpPr>
        <p:spPr>
          <a:xfrm>
            <a:off x="6727957" y="3414909"/>
            <a:ext cx="2235262" cy="923330"/>
          </a:xfrm>
          <a:prstGeom prst="rect">
            <a:avLst/>
          </a:prstGeom>
          <a:noFill/>
        </p:spPr>
        <p:txBody>
          <a:bodyPr wrap="square" rtlCol="0">
            <a:spAutoFit/>
          </a:bodyPr>
          <a:lstStyle/>
          <a:p>
            <a:r>
              <a:rPr lang="nb-NO" dirty="0"/>
              <a:t>2009 version with high dB transducers</a:t>
            </a:r>
          </a:p>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870" y="1412776"/>
            <a:ext cx="2681368" cy="2011026"/>
          </a:xfrm>
          <a:prstGeom prst="rect">
            <a:avLst/>
          </a:prstGeom>
        </p:spPr>
      </p:pic>
      <p:sp>
        <p:nvSpPr>
          <p:cNvPr id="10" name="TextBox 9"/>
          <p:cNvSpPr txBox="1"/>
          <p:nvPr/>
        </p:nvSpPr>
        <p:spPr>
          <a:xfrm>
            <a:off x="9411835" y="3359250"/>
            <a:ext cx="2065758" cy="369332"/>
          </a:xfrm>
          <a:prstGeom prst="rect">
            <a:avLst/>
          </a:prstGeom>
          <a:noFill/>
        </p:spPr>
        <p:txBody>
          <a:bodyPr wrap="none" rtlCol="0">
            <a:spAutoFit/>
          </a:bodyPr>
          <a:lstStyle/>
          <a:p>
            <a:r>
              <a:rPr lang="nb-NO" dirty="0"/>
              <a:t>Rendered with vane</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547" y="4000866"/>
            <a:ext cx="5063734" cy="2785217"/>
          </a:xfrm>
          <a:prstGeom prst="rect">
            <a:avLst/>
          </a:prstGeom>
        </p:spPr>
      </p:pic>
      <p:sp>
        <p:nvSpPr>
          <p:cNvPr id="12" name="TextBox 11"/>
          <p:cNvSpPr txBox="1"/>
          <p:nvPr/>
        </p:nvSpPr>
        <p:spPr>
          <a:xfrm>
            <a:off x="5037277" y="4044668"/>
            <a:ext cx="2808311" cy="369332"/>
          </a:xfrm>
          <a:prstGeom prst="rect">
            <a:avLst/>
          </a:prstGeom>
          <a:noFill/>
        </p:spPr>
        <p:txBody>
          <a:bodyPr wrap="square" rtlCol="0">
            <a:spAutoFit/>
          </a:bodyPr>
          <a:lstStyle/>
          <a:p>
            <a:r>
              <a:rPr lang="nb-NO" dirty="0"/>
              <a:t>Latest version </a:t>
            </a:r>
            <a:endParaRPr lang="en-US" dirty="0"/>
          </a:p>
        </p:txBody>
      </p:sp>
    </p:spTree>
    <p:extLst>
      <p:ext uri="{BB962C8B-B14F-4D97-AF65-F5344CB8AC3E}">
        <p14:creationId xmlns:p14="http://schemas.microsoft.com/office/powerpoint/2010/main" val="2380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952" y="1412776"/>
            <a:ext cx="5724636" cy="3816424"/>
          </a:xfrm>
          <a:prstGeom prst="rect">
            <a:avLst/>
          </a:prstGeom>
        </p:spPr>
      </p:pic>
      <p:sp>
        <p:nvSpPr>
          <p:cNvPr id="4" name="TextBox 3"/>
          <p:cNvSpPr txBox="1"/>
          <p:nvPr/>
        </p:nvSpPr>
        <p:spPr>
          <a:xfrm>
            <a:off x="1341661" y="0"/>
            <a:ext cx="8963219" cy="1292662"/>
          </a:xfrm>
          <a:prstGeom prst="rect">
            <a:avLst/>
          </a:prstGeom>
          <a:solidFill>
            <a:srgbClr val="003D78"/>
          </a:solidFill>
        </p:spPr>
        <p:txBody>
          <a:bodyPr wrap="square" rtlCol="0">
            <a:spAutoFit/>
          </a:bodyPr>
          <a:lstStyle/>
          <a:p>
            <a:pPr algn="ctr"/>
            <a:r>
              <a:rPr lang="en-US" sz="5400" dirty="0">
                <a:solidFill>
                  <a:schemeClr val="bg1"/>
                </a:solidFill>
              </a:rPr>
              <a:t>Product development</a:t>
            </a:r>
            <a:br>
              <a:rPr lang="en-US" sz="3200" dirty="0">
                <a:solidFill>
                  <a:schemeClr val="bg1"/>
                </a:solidFill>
              </a:rPr>
            </a:br>
            <a:endParaRPr lang="en-US" sz="2400" i="1" dirty="0">
              <a:solidFill>
                <a:schemeClr val="bg1"/>
              </a:solidFill>
            </a:endParaRPr>
          </a:p>
        </p:txBody>
      </p:sp>
      <p:sp>
        <p:nvSpPr>
          <p:cNvPr id="5" name="TextBox 4"/>
          <p:cNvSpPr txBox="1"/>
          <p:nvPr/>
        </p:nvSpPr>
        <p:spPr>
          <a:xfrm>
            <a:off x="3359696" y="5157192"/>
            <a:ext cx="5220788" cy="646331"/>
          </a:xfrm>
          <a:prstGeom prst="rect">
            <a:avLst/>
          </a:prstGeom>
          <a:noFill/>
        </p:spPr>
        <p:txBody>
          <a:bodyPr wrap="none" rtlCol="0">
            <a:spAutoFit/>
          </a:bodyPr>
          <a:lstStyle/>
          <a:p>
            <a:r>
              <a:rPr lang="en-US" dirty="0"/>
              <a:t>Testing in Acoustic at Military Base in the Netherlands</a:t>
            </a:r>
          </a:p>
          <a:p>
            <a:endParaRPr lang="en-US" dirty="0"/>
          </a:p>
        </p:txBody>
      </p:sp>
    </p:spTree>
    <p:extLst>
      <p:ext uri="{BB962C8B-B14F-4D97-AF65-F5344CB8AC3E}">
        <p14:creationId xmlns:p14="http://schemas.microsoft.com/office/powerpoint/2010/main" val="38020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797" y="0"/>
            <a:ext cx="9480376" cy="1200329"/>
          </a:xfrm>
          <a:prstGeom prst="rect">
            <a:avLst/>
          </a:prstGeom>
          <a:solidFill>
            <a:srgbClr val="003D78"/>
          </a:solidFill>
        </p:spPr>
        <p:txBody>
          <a:bodyPr wrap="square" rtlCol="0">
            <a:spAutoFit/>
          </a:bodyPr>
          <a:lstStyle/>
          <a:p>
            <a:pPr algn="ctr"/>
            <a:r>
              <a:rPr lang="en-US" sz="4800" dirty="0">
                <a:solidFill>
                  <a:schemeClr val="bg1"/>
                </a:solidFill>
              </a:rPr>
              <a:t>Customer Feedback &amp; Habituation </a:t>
            </a:r>
            <a:br>
              <a:rPr lang="en-US" sz="3200" dirty="0">
                <a:solidFill>
                  <a:schemeClr val="bg1"/>
                </a:solidFill>
              </a:rPr>
            </a:br>
            <a:endParaRPr lang="en-US" sz="2400" i="1" dirty="0">
              <a:solidFill>
                <a:schemeClr val="bg1"/>
              </a:solidFill>
            </a:endParaRPr>
          </a:p>
        </p:txBody>
      </p:sp>
      <p:sp>
        <p:nvSpPr>
          <p:cNvPr id="3" name="TextBox 2"/>
          <p:cNvSpPr txBox="1"/>
          <p:nvPr/>
        </p:nvSpPr>
        <p:spPr>
          <a:xfrm>
            <a:off x="1415480" y="1316398"/>
            <a:ext cx="9793088" cy="4801314"/>
          </a:xfrm>
          <a:prstGeom prst="rect">
            <a:avLst/>
          </a:prstGeom>
          <a:noFill/>
        </p:spPr>
        <p:txBody>
          <a:bodyPr wrap="square" rtlCol="0">
            <a:spAutoFit/>
          </a:bodyPr>
          <a:lstStyle/>
          <a:p>
            <a:pPr marL="285750" indent="-285750">
              <a:buFont typeface="Arial" panose="020B0604020202020204" pitchFamily="34" charset="0"/>
              <a:buChar char="•"/>
            </a:pPr>
            <a:r>
              <a:rPr lang="nb-NO" dirty="0"/>
              <a:t>First feeback from all customers was perfect. All reports received said the whale challange was resolved. Vessel owners were lining up to purchase this device.</a:t>
            </a:r>
          </a:p>
          <a:p>
            <a:endParaRPr lang="nb-NO" dirty="0"/>
          </a:p>
          <a:p>
            <a:pPr marL="285750" indent="-285750">
              <a:buFont typeface="Arial" panose="020B0604020202020204" pitchFamily="34" charset="0"/>
              <a:buChar char="•"/>
            </a:pPr>
            <a:r>
              <a:rPr lang="nb-NO" dirty="0"/>
              <a:t>After 8-10 months of usage we received the first negative feedback. Some orcas kept feeding while the OrcaSaver was on. At first we thought it was technical issues, but after testing the unit and finding no techincal errors we thought it might be the type of whale (territorial, migrating, etc.)</a:t>
            </a:r>
            <a:br>
              <a:rPr lang="nb-NO" dirty="0"/>
            </a:br>
            <a:endParaRPr lang="nb-NO" dirty="0"/>
          </a:p>
          <a:p>
            <a:pPr marL="285750" indent="-285750">
              <a:buFont typeface="Arial" panose="020B0604020202020204" pitchFamily="34" charset="0"/>
              <a:buChar char="•"/>
            </a:pPr>
            <a:r>
              <a:rPr lang="nb-NO" dirty="0"/>
              <a:t>After receiving more and more feedback reporting the same issue, we realized that most likely habituation was occuring </a:t>
            </a:r>
          </a:p>
          <a:p>
            <a:endParaRPr lang="nb-NO" dirty="0"/>
          </a:p>
          <a:p>
            <a:pPr marL="285750" indent="-285750">
              <a:buFont typeface="Arial" panose="020B0604020202020204" pitchFamily="34" charset="0"/>
              <a:buChar char="•"/>
            </a:pPr>
            <a:r>
              <a:rPr lang="nb-NO" dirty="0"/>
              <a:t>Today there are still a few fishing vessels in Alaska using the OrcaSaver saying it still works every now and then and its better to have on board then not.</a:t>
            </a:r>
          </a:p>
          <a:p>
            <a:endParaRPr lang="nb-NO" dirty="0"/>
          </a:p>
          <a:p>
            <a:pPr marL="285750" indent="-285750">
              <a:buFont typeface="Arial" panose="020B0604020202020204" pitchFamily="34" charset="0"/>
              <a:buChar char="•"/>
            </a:pPr>
            <a:r>
              <a:rPr lang="nb-NO" dirty="0"/>
              <a:t>SaveWave and Mustad Autoline began working on a new approch developing a new OrcaSaver and a SoundBeam</a:t>
            </a:r>
            <a:br>
              <a:rPr lang="nb-NO" dirty="0"/>
            </a:br>
            <a:br>
              <a:rPr lang="nb-NO" dirty="0"/>
            </a:br>
            <a:endParaRPr lang="en-US" dirty="0"/>
          </a:p>
        </p:txBody>
      </p:sp>
    </p:spTree>
    <p:extLst>
      <p:ext uri="{BB962C8B-B14F-4D97-AF65-F5344CB8AC3E}">
        <p14:creationId xmlns:p14="http://schemas.microsoft.com/office/powerpoint/2010/main" val="16277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ustad Auto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stad Autoline" id="{F3D30F86-10BE-4557-848A-1E856E2D72BD}" vid="{D9FB2904-B08D-4DCD-92C2-BDCE26E3431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tad Autoline Templ." id="{1968E253-B12F-4105-A741-6F29BD59610B}" vid="{60D2E0E7-9F6F-4058-A266-7A13B16353C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Mustad Autoline</Template>
  <TotalTime>13265</TotalTime>
  <Words>256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Calibri Light</vt:lpstr>
      <vt:lpstr>Times New Roman</vt:lpstr>
      <vt:lpstr>Mustad Autoline</vt:lpstr>
      <vt:lpstr>1_Custom Design</vt:lpstr>
      <vt:lpstr>Custom Design</vt:lpstr>
      <vt:lpstr>Egendefinert utforming</vt:lpstr>
      <vt:lpstr>The OrcaSaver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 attention</vt:lpstr>
    </vt:vector>
  </TitlesOfParts>
  <Company>Mustad Longline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Gro Tollefsrud Fjeld</dc:creator>
  <cp:lastModifiedBy>Jahn Norman Hoel</cp:lastModifiedBy>
  <cp:revision>243</cp:revision>
  <dcterms:created xsi:type="dcterms:W3CDTF">2013-05-21T12:57:48Z</dcterms:created>
  <dcterms:modified xsi:type="dcterms:W3CDTF">2016-03-14T19:43:35Z</dcterms:modified>
</cp:coreProperties>
</file>