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1"/>
  </p:notesMasterIdLst>
  <p:sldIdLst>
    <p:sldId id="334" r:id="rId2"/>
    <p:sldId id="256" r:id="rId3"/>
    <p:sldId id="258" r:id="rId4"/>
    <p:sldId id="332" r:id="rId5"/>
    <p:sldId id="259" r:id="rId6"/>
    <p:sldId id="330" r:id="rId7"/>
    <p:sldId id="278" r:id="rId8"/>
    <p:sldId id="311" r:id="rId9"/>
    <p:sldId id="331" r:id="rId10"/>
    <p:sldId id="282" r:id="rId11"/>
    <p:sldId id="281" r:id="rId12"/>
    <p:sldId id="310" r:id="rId13"/>
    <p:sldId id="319" r:id="rId14"/>
    <p:sldId id="328" r:id="rId15"/>
    <p:sldId id="317" r:id="rId16"/>
    <p:sldId id="325" r:id="rId17"/>
    <p:sldId id="326" r:id="rId18"/>
    <p:sldId id="333" r:id="rId19"/>
    <p:sldId id="305" r:id="rId20"/>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FEFB"/>
    <a:srgbClr val="DBFEFF"/>
    <a:srgbClr val="51F9FC"/>
    <a:srgbClr val="E69A5F"/>
    <a:srgbClr val="4D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15610" autoAdjust="0"/>
    <p:restoredTop sz="80384" autoAdjust="0"/>
  </p:normalViewPr>
  <p:slideViewPr>
    <p:cSldViewPr snapToGrid="0" snapToObjects="1">
      <p:cViewPr>
        <p:scale>
          <a:sx n="85" d="100"/>
          <a:sy n="85" d="100"/>
        </p:scale>
        <p:origin x="-1248" y="14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168"/>
    </p:cViewPr>
  </p:notesTextViewPr>
  <p:sorterViewPr>
    <p:cViewPr>
      <p:scale>
        <a:sx n="100" d="100"/>
        <a:sy n="100" d="100"/>
      </p:scale>
      <p:origin x="0" y="2060"/>
    </p:cViewPr>
  </p:sorterViewPr>
  <p:notesViewPr>
    <p:cSldViewPr snapToGrid="0" snapToObjects="1">
      <p:cViewPr varScale="1">
        <p:scale>
          <a:sx n="83" d="100"/>
          <a:sy n="83" d="100"/>
        </p:scale>
        <p:origin x="-328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527ECB-1D32-4176-BA69-F8F64559BC5B}" type="datetimeFigureOut">
              <a:rPr lang="en-US" smtClean="0"/>
              <a:t>3/16/2016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2D176C-5925-4D97-9E53-7BC558FB7238}" type="slidenum">
              <a:rPr lang="en-US" smtClean="0"/>
              <a:t>‹#›</a:t>
            </a:fld>
            <a:endParaRPr lang="en-US"/>
          </a:p>
        </p:txBody>
      </p:sp>
    </p:spTree>
    <p:extLst>
      <p:ext uri="{BB962C8B-B14F-4D97-AF65-F5344CB8AC3E}">
        <p14:creationId xmlns:p14="http://schemas.microsoft.com/office/powerpoint/2010/main" val="4136252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D176C-5925-4D97-9E53-7BC558FB7238}" type="slidenum">
              <a:rPr lang="en-US" smtClean="0"/>
              <a:t>1</a:t>
            </a:fld>
            <a:endParaRPr lang="en-US"/>
          </a:p>
        </p:txBody>
      </p:sp>
    </p:spTree>
    <p:extLst>
      <p:ext uri="{BB962C8B-B14F-4D97-AF65-F5344CB8AC3E}">
        <p14:creationId xmlns:p14="http://schemas.microsoft.com/office/powerpoint/2010/main" val="649805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modified a</a:t>
            </a:r>
            <a:r>
              <a:rPr lang="en-US" dirty="0" smtClean="0"/>
              <a:t> custom playback device using in-house recordings of fishing</a:t>
            </a:r>
            <a:r>
              <a:rPr lang="en-US" baseline="0" dirty="0" smtClean="0"/>
              <a:t> vessels hauling their gear. </a:t>
            </a:r>
          </a:p>
          <a:p>
            <a:r>
              <a:rPr lang="en-US" baseline="0" dirty="0" smtClean="0"/>
              <a:t>We loaded them onto the device, which was connected to an underwater speaker. </a:t>
            </a:r>
          </a:p>
          <a:p>
            <a:r>
              <a:rPr lang="en-US" baseline="0" dirty="0" smtClean="0"/>
              <a:t>A deck box with communication antenna attached to the fishing vessel’s mast allowed radio communication between the vessel and the device once deployed. </a:t>
            </a:r>
          </a:p>
          <a:p>
            <a:r>
              <a:rPr lang="en-US" baseline="0" dirty="0" smtClean="0"/>
              <a:t>This way, the fishermen could press a button on a “deck box” and activate the playback. </a:t>
            </a:r>
          </a:p>
          <a:p>
            <a:r>
              <a:rPr lang="en-US" baseline="0" dirty="0" smtClean="0"/>
              <a:t>The device had an activation range of about 10 miles, though variable weather and sea-state conditions reduced that range at times. </a:t>
            </a:r>
          </a:p>
        </p:txBody>
      </p:sp>
      <p:sp>
        <p:nvSpPr>
          <p:cNvPr id="4" name="Slide Number Placeholder 3"/>
          <p:cNvSpPr>
            <a:spLocks noGrp="1"/>
          </p:cNvSpPr>
          <p:nvPr>
            <p:ph type="sldNum" sz="quarter" idx="10"/>
          </p:nvPr>
        </p:nvSpPr>
        <p:spPr/>
        <p:txBody>
          <a:bodyPr/>
          <a:lstStyle/>
          <a:p>
            <a:fld id="{3C2D176C-5925-4D97-9E53-7BC558FB7238}" type="slidenum">
              <a:rPr lang="en-US" smtClean="0"/>
              <a:t>10</a:t>
            </a:fld>
            <a:endParaRPr lang="en-US"/>
          </a:p>
        </p:txBody>
      </p:sp>
    </p:spTree>
    <p:extLst>
      <p:ext uri="{BB962C8B-B14F-4D97-AF65-F5344CB8AC3E}">
        <p14:creationId xmlns:p14="http://schemas.microsoft.com/office/powerpoint/2010/main" val="2384092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deployment, we asked</a:t>
            </a:r>
            <a:r>
              <a:rPr lang="en-US" baseline="0" dirty="0" smtClean="0"/>
              <a:t> fishermen who took the device to set the device 1-10nm from their true fishing set, immediately after the set of the gear</a:t>
            </a:r>
          </a:p>
          <a:p>
            <a:r>
              <a:rPr lang="en-US" baseline="0" dirty="0" smtClean="0"/>
              <a:t>During the soak, the vessel moved away from the deployments, preferably to shallow waters on the continental shelf, where sperm whales have more difficulty detecting and tracking vessels. </a:t>
            </a:r>
          </a:p>
          <a:p>
            <a:r>
              <a:rPr lang="en-US" baseline="0" dirty="0" smtClean="0"/>
              <a:t>After soaking the gear, the captain would remotely activate the playback device, before beginning to haul his true set. </a:t>
            </a:r>
          </a:p>
          <a:p>
            <a:r>
              <a:rPr lang="en-US" baseline="0" dirty="0" smtClean="0"/>
              <a:t>In this way, whales would be drawn to the sounds of engine cycling at the decoy, before detecting the true fishing vessel hauling the true set. </a:t>
            </a:r>
          </a:p>
          <a:p>
            <a:r>
              <a:rPr lang="en-US" baseline="0" dirty="0" smtClean="0"/>
              <a:t>Thus the decoy essentially acts as a pseudo vessel hauling gear in another area, to draw the whales to it. </a:t>
            </a:r>
          </a:p>
          <a:p>
            <a:r>
              <a:rPr lang="en-US" baseline="0" dirty="0" smtClean="0"/>
              <a:t>Meanwhile, the true fishing vessel would begin hauling the true set, which would hopefully be whale-free. </a:t>
            </a:r>
          </a:p>
          <a:p>
            <a:r>
              <a:rPr lang="en-US" baseline="0" dirty="0" smtClean="0"/>
              <a:t>Autonomous recording devices were set both with the playback and with the true fishing set to record whale activity in the area, and fishermen recorded set and distance information, as well as visual sightings of whales. </a:t>
            </a:r>
          </a:p>
        </p:txBody>
      </p:sp>
      <p:sp>
        <p:nvSpPr>
          <p:cNvPr id="4" name="Slide Number Placeholder 3"/>
          <p:cNvSpPr>
            <a:spLocks noGrp="1"/>
          </p:cNvSpPr>
          <p:nvPr>
            <p:ph type="sldNum" sz="quarter" idx="10"/>
          </p:nvPr>
        </p:nvSpPr>
        <p:spPr/>
        <p:txBody>
          <a:bodyPr/>
          <a:lstStyle/>
          <a:p>
            <a:fld id="{3C2D176C-5925-4D97-9E53-7BC558FB7238}" type="slidenum">
              <a:rPr lang="en-US" smtClean="0"/>
              <a:t>11</a:t>
            </a:fld>
            <a:endParaRPr lang="en-US"/>
          </a:p>
        </p:txBody>
      </p:sp>
    </p:spTree>
    <p:extLst>
      <p:ext uri="{BB962C8B-B14F-4D97-AF65-F5344CB8AC3E}">
        <p14:creationId xmlns:p14="http://schemas.microsoft.com/office/powerpoint/2010/main" val="1796006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Summer 2013 – trials w/ Stephen Rhoads on F/V </a:t>
            </a:r>
            <a:r>
              <a:rPr lang="en-US" dirty="0" err="1" smtClean="0"/>
              <a:t>Magia</a:t>
            </a:r>
            <a:endParaRPr lang="en-US" dirty="0" smtClean="0"/>
          </a:p>
          <a:p>
            <a:r>
              <a:rPr lang="en-US" dirty="0" smtClean="0"/>
              <a:t>Out</a:t>
            </a:r>
            <a:r>
              <a:rPr lang="en-US" baseline="0" dirty="0" smtClean="0"/>
              <a:t> of 28 deployments we got 14 usable sets. </a:t>
            </a:r>
          </a:p>
          <a:p>
            <a:r>
              <a:rPr lang="en-US" baseline="0" dirty="0" smtClean="0"/>
              <a:t>Sets were determined to be usable if: (1) The decoy activated correctly and broadcasted during a haul; (2) sperm whales were acoustically detected either at the decoy or at the true fishing haul. </a:t>
            </a:r>
          </a:p>
          <a:p>
            <a:r>
              <a:rPr lang="en-US" baseline="0" dirty="0" smtClean="0"/>
              <a:t>Thus half of the sets either had malfunctioning equipment with recorders or the decoy not activating, or no whales were present in either the vicinity of the decoy or the fishing set. </a:t>
            </a:r>
            <a:endParaRPr lang="en-US" dirty="0"/>
          </a:p>
        </p:txBody>
      </p:sp>
      <p:sp>
        <p:nvSpPr>
          <p:cNvPr id="4" name="Slide Number Placeholder 3"/>
          <p:cNvSpPr>
            <a:spLocks noGrp="1"/>
          </p:cNvSpPr>
          <p:nvPr>
            <p:ph type="sldNum" sz="quarter" idx="10"/>
          </p:nvPr>
        </p:nvSpPr>
        <p:spPr/>
        <p:txBody>
          <a:bodyPr/>
          <a:lstStyle/>
          <a:p>
            <a:fld id="{3C2D176C-5925-4D97-9E53-7BC558FB7238}" type="slidenum">
              <a:rPr lang="en-US" smtClean="0"/>
              <a:t>12</a:t>
            </a:fld>
            <a:endParaRPr lang="en-US"/>
          </a:p>
        </p:txBody>
      </p:sp>
    </p:spTree>
    <p:extLst>
      <p:ext uri="{BB962C8B-B14F-4D97-AF65-F5344CB8AC3E}">
        <p14:creationId xmlns:p14="http://schemas.microsoft.com/office/powerpoint/2010/main" val="959297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thing we did when the trials finished</a:t>
            </a:r>
            <a:r>
              <a:rPr lang="en-US" baseline="0" dirty="0" smtClean="0"/>
              <a:t> was go through the acoustic data. </a:t>
            </a:r>
          </a:p>
          <a:p>
            <a:r>
              <a:rPr lang="en-US" dirty="0" smtClean="0"/>
              <a:t>Acoustic data from recorders was processed using long-term averaged spectrograms, which allow us to look at acoustic data over long periods</a:t>
            </a:r>
            <a:r>
              <a:rPr lang="en-US" baseline="0" dirty="0" smtClean="0"/>
              <a:t> of time. </a:t>
            </a:r>
          </a:p>
          <a:p>
            <a:r>
              <a:rPr lang="en-US" baseline="0" dirty="0" smtClean="0"/>
              <a:t>This plot shows 10 minutes between 10:20 to 10:30am on July 14.</a:t>
            </a:r>
          </a:p>
          <a:p>
            <a:r>
              <a:rPr lang="en-US" baseline="0" dirty="0" smtClean="0"/>
              <a:t>Mr. Rhoads had put this recorder below the playback device, and noted that he activated the device at 10:24am. </a:t>
            </a:r>
          </a:p>
          <a:p>
            <a:r>
              <a:rPr lang="en-US" baseline="0" dirty="0" smtClean="0"/>
              <a:t>If you look at this spectrogram you can clearly see the decoy activate at 10:24am. </a:t>
            </a:r>
          </a:p>
          <a:p>
            <a:r>
              <a:rPr lang="en-US" baseline="0" dirty="0" smtClean="0"/>
              <a:t>You can also see some whale signals, showing us that sperm whales were in the area, but not near to the device. </a:t>
            </a:r>
          </a:p>
          <a:p>
            <a:r>
              <a:rPr lang="en-US" baseline="0" dirty="0" smtClean="0"/>
              <a:t>For each set on each day Mr. Rhoads fished, we manually reviewed the acoustic data to confirm the decoy had activated at the time Mr. Rhoads had written down. </a:t>
            </a:r>
          </a:p>
          <a:p>
            <a:r>
              <a:rPr lang="en-US" baseline="0" dirty="0" smtClean="0"/>
              <a:t>We also confirmed all recorders were actively recording during those times as well. As you can see, it was very clear when the decoy activated.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C2D176C-5925-4D97-9E53-7BC558FB7238}" type="slidenum">
              <a:rPr lang="en-US" smtClean="0"/>
              <a:t>13</a:t>
            </a:fld>
            <a:endParaRPr lang="en-US"/>
          </a:p>
        </p:txBody>
      </p:sp>
    </p:spTree>
    <p:extLst>
      <p:ext uri="{BB962C8B-B14F-4D97-AF65-F5344CB8AC3E}">
        <p14:creationId xmlns:p14="http://schemas.microsoft.com/office/powerpoint/2010/main" val="2665481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a few other plots, from the recorders on the fishing gear;</a:t>
            </a:r>
          </a:p>
          <a:p>
            <a:r>
              <a:rPr lang="en-US" baseline="0" dirty="0" smtClean="0"/>
              <a:t>In the top plot you can see sperm whale activity very close to the recorder; this is at a time when Mr. Rhoads reported active heavy depredation. </a:t>
            </a:r>
          </a:p>
          <a:p>
            <a:r>
              <a:rPr lang="en-US" baseline="0" dirty="0" smtClean="0"/>
              <a:t>And in the bottom plot a recorder on a distant set that had no visual sightings of whales, and no acoustic detections. </a:t>
            </a:r>
            <a:endParaRPr lang="en-US" dirty="0"/>
          </a:p>
        </p:txBody>
      </p:sp>
      <p:sp>
        <p:nvSpPr>
          <p:cNvPr id="4" name="Slide Number Placeholder 3"/>
          <p:cNvSpPr>
            <a:spLocks noGrp="1"/>
          </p:cNvSpPr>
          <p:nvPr>
            <p:ph type="sldNum" sz="quarter" idx="10"/>
          </p:nvPr>
        </p:nvSpPr>
        <p:spPr/>
        <p:txBody>
          <a:bodyPr/>
          <a:lstStyle/>
          <a:p>
            <a:fld id="{3C2D176C-5925-4D97-9E53-7BC558FB7238}" type="slidenum">
              <a:rPr lang="en-US" smtClean="0"/>
              <a:t>14</a:t>
            </a:fld>
            <a:endParaRPr lang="en-US"/>
          </a:p>
        </p:txBody>
      </p:sp>
    </p:spTree>
    <p:extLst>
      <p:ext uri="{BB962C8B-B14F-4D97-AF65-F5344CB8AC3E}">
        <p14:creationId xmlns:p14="http://schemas.microsoft.com/office/powerpoint/2010/main" val="2665481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plot shows a summary of the 14 usable sets we analyzed. </a:t>
            </a:r>
          </a:p>
          <a:p>
            <a:r>
              <a:rPr lang="en-US" baseline="0" dirty="0" smtClean="0"/>
              <a:t>You can also see that on 4 of the sets, whales were detected acoustically near the decoy, but were never sighted nor acoustically detected near the fishing haul. </a:t>
            </a:r>
          </a:p>
          <a:p>
            <a:endParaRPr lang="en-US" baseline="0" dirty="0" smtClean="0"/>
          </a:p>
        </p:txBody>
      </p:sp>
      <p:sp>
        <p:nvSpPr>
          <p:cNvPr id="4" name="Slide Number Placeholder 3"/>
          <p:cNvSpPr>
            <a:spLocks noGrp="1"/>
          </p:cNvSpPr>
          <p:nvPr>
            <p:ph type="sldNum" sz="quarter" idx="10"/>
          </p:nvPr>
        </p:nvSpPr>
        <p:spPr/>
        <p:txBody>
          <a:bodyPr/>
          <a:lstStyle/>
          <a:p>
            <a:fld id="{3C2D176C-5925-4D97-9E53-7BC558FB7238}" type="slidenum">
              <a:rPr lang="en-US" smtClean="0"/>
              <a:t>15</a:t>
            </a:fld>
            <a:endParaRPr lang="en-US"/>
          </a:p>
        </p:txBody>
      </p:sp>
    </p:spTree>
    <p:extLst>
      <p:ext uri="{BB962C8B-B14F-4D97-AF65-F5344CB8AC3E}">
        <p14:creationId xmlns:p14="http://schemas.microsoft.com/office/powerpoint/2010/main" val="34220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first statistical analysis looked at the number of whales that arrived at the fishing haul with</a:t>
            </a:r>
            <a:r>
              <a:rPr lang="en-US" baseline="0" dirty="0" smtClean="0"/>
              <a:t> respect to the distance between the decoy and fishing haul. </a:t>
            </a:r>
          </a:p>
          <a:p>
            <a:r>
              <a:rPr lang="en-US" dirty="0" smtClean="0"/>
              <a:t>We</a:t>
            </a:r>
            <a:r>
              <a:rPr lang="en-US" baseline="0" dirty="0" smtClean="0"/>
              <a:t> fit a </a:t>
            </a:r>
            <a:r>
              <a:rPr lang="en-US" baseline="0" dirty="0" err="1" smtClean="0"/>
              <a:t>p</a:t>
            </a:r>
            <a:r>
              <a:rPr lang="en-US" dirty="0" err="1" smtClean="0"/>
              <a:t>oisson</a:t>
            </a:r>
            <a:r>
              <a:rPr lang="en-US" dirty="0" smtClean="0"/>
              <a:t> regression, and the fitted points</a:t>
            </a:r>
            <a:r>
              <a:rPr lang="en-US" baseline="0" dirty="0" smtClean="0"/>
              <a:t> matched the data well, with statistical significance at the 5% level. </a:t>
            </a:r>
            <a:r>
              <a:rPr lang="en-US" dirty="0" smtClean="0"/>
              <a:t> </a:t>
            </a:r>
          </a:p>
          <a:p>
            <a:r>
              <a:rPr lang="en-US" dirty="0" smtClean="0"/>
              <a:t>As </a:t>
            </a:r>
            <a:r>
              <a:rPr lang="en-US" baseline="0" dirty="0" smtClean="0"/>
              <a:t>distance between the decoy and haul increased, the number of whales to show up at the haul decreased. </a:t>
            </a:r>
          </a:p>
          <a:p>
            <a:r>
              <a:rPr lang="en-US" baseline="0" dirty="0" smtClean="0"/>
              <a:t>This suggests that at greater distances some whales may stay near the decoy, choosing not to make the trek to where they hear other fishing activity. </a:t>
            </a:r>
            <a:endParaRPr lang="en-US" dirty="0"/>
          </a:p>
        </p:txBody>
      </p:sp>
      <p:sp>
        <p:nvSpPr>
          <p:cNvPr id="4" name="Slide Number Placeholder 3"/>
          <p:cNvSpPr>
            <a:spLocks noGrp="1"/>
          </p:cNvSpPr>
          <p:nvPr>
            <p:ph type="sldNum" sz="quarter" idx="10"/>
          </p:nvPr>
        </p:nvSpPr>
        <p:spPr/>
        <p:txBody>
          <a:bodyPr/>
          <a:lstStyle/>
          <a:p>
            <a:fld id="{3C2D176C-5925-4D97-9E53-7BC558FB7238}" type="slidenum">
              <a:rPr lang="en-US" smtClean="0"/>
              <a:t>16</a:t>
            </a:fld>
            <a:endParaRPr lang="en-US"/>
          </a:p>
        </p:txBody>
      </p:sp>
    </p:spTree>
    <p:extLst>
      <p:ext uri="{BB962C8B-B14F-4D97-AF65-F5344CB8AC3E}">
        <p14:creationId xmlns:p14="http://schemas.microsoft.com/office/powerpoint/2010/main" val="3328971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our second model we fit a </a:t>
            </a:r>
            <a:r>
              <a:rPr lang="en-US" dirty="0" smtClean="0"/>
              <a:t>normal linear regression testing whether</a:t>
            </a:r>
            <a:r>
              <a:rPr lang="en-US" baseline="0" dirty="0" smtClean="0"/>
              <a:t> the decoy delayed whales arrival at the true haul; </a:t>
            </a:r>
          </a:p>
          <a:p>
            <a:r>
              <a:rPr lang="en-US" baseline="0" dirty="0" smtClean="0"/>
              <a:t>For this test we only had 8 data points, as we could only use sets where whales actually showed up at the fishing haul. </a:t>
            </a:r>
          </a:p>
          <a:p>
            <a:r>
              <a:rPr lang="en-US" baseline="0" dirty="0" smtClean="0"/>
              <a:t>Here we found that distance was a significant predictor of decoy-haul delay time.  And remember, the four data points we had to omit for this test</a:t>
            </a:r>
          </a:p>
          <a:p>
            <a:r>
              <a:rPr lang="en-US" baseline="0" dirty="0" smtClean="0"/>
              <a:t>had distances in the upper range here from 7-12 km, with infinite delay time, supporting the increasing linear trend we see here with our fitted values.  </a:t>
            </a:r>
          </a:p>
          <a:p>
            <a:endParaRPr lang="en-US" baseline="0" dirty="0" smtClean="0"/>
          </a:p>
          <a:p>
            <a:r>
              <a:rPr lang="en-US" baseline="0" dirty="0" smtClean="0"/>
              <a:t>So there are likely confounding effects here. Perhaps whales that showed up at the true fishing haul were coming from a different direction, or did not first stop by the decoy.  </a:t>
            </a:r>
          </a:p>
          <a:p>
            <a:r>
              <a:rPr lang="en-US" baseline="0" dirty="0" smtClean="0"/>
              <a:t>We can say here that we do see a positive trend in the distance between the decoy and true haul and the decoy-haul delay time. </a:t>
            </a:r>
          </a:p>
          <a:p>
            <a:r>
              <a:rPr lang="en-US" baseline="0" dirty="0" smtClean="0"/>
              <a:t>However, we would need more data to say for sure what is really going on in these scenarios. </a:t>
            </a:r>
          </a:p>
          <a:p>
            <a:endParaRPr lang="en-US" baseline="0" dirty="0" smtClean="0"/>
          </a:p>
          <a:p>
            <a:r>
              <a:rPr lang="en-US" baseline="0" dirty="0" smtClean="0"/>
              <a:t>The inverse of the delay time coefficient gives a swimming rate of 2km/</a:t>
            </a:r>
            <a:r>
              <a:rPr lang="en-US" baseline="0" dirty="0" err="1" smtClean="0"/>
              <a:t>hr</a:t>
            </a:r>
            <a:r>
              <a:rPr lang="en-US" baseline="0" dirty="0" smtClean="0"/>
              <a:t> for the whales swim speeds, which is less than 1knot, and much slower than a typical sperm whale swim speed of 5 knots. </a:t>
            </a:r>
          </a:p>
        </p:txBody>
      </p:sp>
      <p:sp>
        <p:nvSpPr>
          <p:cNvPr id="4" name="Slide Number Placeholder 3"/>
          <p:cNvSpPr>
            <a:spLocks noGrp="1"/>
          </p:cNvSpPr>
          <p:nvPr>
            <p:ph type="sldNum" sz="quarter" idx="10"/>
          </p:nvPr>
        </p:nvSpPr>
        <p:spPr/>
        <p:txBody>
          <a:bodyPr/>
          <a:lstStyle/>
          <a:p>
            <a:fld id="{3C2D176C-5925-4D97-9E53-7BC558FB7238}" type="slidenum">
              <a:rPr lang="en-US" smtClean="0"/>
              <a:t>17</a:t>
            </a:fld>
            <a:endParaRPr lang="en-US"/>
          </a:p>
        </p:txBody>
      </p:sp>
    </p:spTree>
    <p:extLst>
      <p:ext uri="{BB962C8B-B14F-4D97-AF65-F5344CB8AC3E}">
        <p14:creationId xmlns:p14="http://schemas.microsoft.com/office/powerpoint/2010/main" val="3297471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we can say from this experiment is that distance does seem to be important. Increasing the distance between the decoy and the fishing set allowed Mr. Rhoads to </a:t>
            </a:r>
            <a:r>
              <a:rPr lang="en-US" baseline="0" dirty="0" err="1" smtClean="0"/>
              <a:t>expierence</a:t>
            </a:r>
            <a:r>
              <a:rPr lang="en-US" baseline="0" dirty="0" smtClean="0"/>
              <a:t> less depredation, whether it be in the form of fewer whales arriving at his gear in some cases, delaying whales arrival at his gear, and in a few cases, distracting whales enough that they never made the trek over to his fishing gear. </a:t>
            </a:r>
          </a:p>
          <a:p>
            <a:r>
              <a:rPr lang="en-US" baseline="0" dirty="0" smtClean="0"/>
              <a:t>This is our most promising deterrent to date, but is to be used in limited circumstances, when whales are known to be present, and when the fishing vessel is alone, because</a:t>
            </a:r>
          </a:p>
          <a:p>
            <a:r>
              <a:rPr lang="en-US" baseline="0" dirty="0" smtClean="0"/>
              <a:t>other vessels present kind of negate the utility of the decoy. </a:t>
            </a:r>
          </a:p>
        </p:txBody>
      </p:sp>
      <p:sp>
        <p:nvSpPr>
          <p:cNvPr id="4" name="Slide Number Placeholder 3"/>
          <p:cNvSpPr>
            <a:spLocks noGrp="1"/>
          </p:cNvSpPr>
          <p:nvPr>
            <p:ph type="sldNum" sz="quarter" idx="10"/>
          </p:nvPr>
        </p:nvSpPr>
        <p:spPr/>
        <p:txBody>
          <a:bodyPr/>
          <a:lstStyle/>
          <a:p>
            <a:fld id="{3C2D176C-5925-4D97-9E53-7BC558FB7238}" type="slidenum">
              <a:rPr lang="en-US" smtClean="0"/>
              <a:t>18</a:t>
            </a:fld>
            <a:endParaRPr lang="en-US"/>
          </a:p>
        </p:txBody>
      </p:sp>
    </p:spTree>
    <p:extLst>
      <p:ext uri="{BB962C8B-B14F-4D97-AF65-F5344CB8AC3E}">
        <p14:creationId xmlns:p14="http://schemas.microsoft.com/office/powerpoint/2010/main" val="164456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would like to thank the skippers and crew members on the vessels that helped with this experiment;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fishermen are small-vessel operators in southeast </a:t>
            </a:r>
            <a:r>
              <a:rPr lang="en-US" baseline="0" dirty="0" err="1" smtClean="0"/>
              <a:t>alaska</a:t>
            </a:r>
            <a:r>
              <a:rPr lang="en-US" baseline="0" dirty="0" smtClean="0"/>
              <a:t> that work collaboratively with us, and we wouldn’t be able to do this work without them; </a:t>
            </a:r>
          </a:p>
          <a:p>
            <a:r>
              <a:rPr lang="en-US" dirty="0" smtClean="0"/>
              <a:t>And</a:t>
            </a:r>
            <a:r>
              <a:rPr lang="en-US" baseline="0" dirty="0" smtClean="0"/>
              <a:t> finally our collaborating institutions as well as our funder for this project, NPRB</a:t>
            </a:r>
          </a:p>
          <a:p>
            <a:r>
              <a:rPr lang="en-US" baseline="0" dirty="0" smtClean="0"/>
              <a:t>Another plug for our website! </a:t>
            </a:r>
          </a:p>
          <a:p>
            <a:r>
              <a:rPr lang="en-US" baseline="0" dirty="0" smtClean="0"/>
              <a:t>Tomorrow at 14:15 In Continental Room 1-4, Aaron </a:t>
            </a:r>
            <a:r>
              <a:rPr lang="en-US" baseline="0" dirty="0" err="1" smtClean="0"/>
              <a:t>Thode</a:t>
            </a:r>
            <a:r>
              <a:rPr lang="en-US" baseline="0" dirty="0" smtClean="0"/>
              <a:t> will be giving another talk about SEASWAP work, this time with Go-Pro cameras we have been using the past few years, and some experimental work we did in collaboration with the Hawaiian </a:t>
            </a:r>
            <a:r>
              <a:rPr lang="en-US" baseline="0" dirty="0" err="1" smtClean="0"/>
              <a:t>Longliners</a:t>
            </a:r>
            <a:r>
              <a:rPr lang="en-US" baseline="0" dirty="0" smtClean="0"/>
              <a:t> Association, so tune in! </a:t>
            </a:r>
            <a:endParaRPr lang="en-US" dirty="0"/>
          </a:p>
        </p:txBody>
      </p:sp>
      <p:sp>
        <p:nvSpPr>
          <p:cNvPr id="4" name="Slide Number Placeholder 3"/>
          <p:cNvSpPr>
            <a:spLocks noGrp="1"/>
          </p:cNvSpPr>
          <p:nvPr>
            <p:ph type="sldNum" sz="quarter" idx="10"/>
          </p:nvPr>
        </p:nvSpPr>
        <p:spPr/>
        <p:txBody>
          <a:bodyPr/>
          <a:lstStyle/>
          <a:p>
            <a:fld id="{3C2D176C-5925-4D97-9E53-7BC558FB7238}" type="slidenum">
              <a:rPr lang="en-US" smtClean="0"/>
              <a:t>19</a:t>
            </a:fld>
            <a:endParaRPr lang="en-US"/>
          </a:p>
        </p:txBody>
      </p:sp>
    </p:spTree>
    <p:extLst>
      <p:ext uri="{BB962C8B-B14F-4D97-AF65-F5344CB8AC3E}">
        <p14:creationId xmlns:p14="http://schemas.microsoft.com/office/powerpoint/2010/main" val="1688446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today I will be discussing deterrence testing on sperm</a:t>
            </a:r>
            <a:r>
              <a:rPr lang="en-US" baseline="0" dirty="0" smtClean="0"/>
              <a:t> whale - </a:t>
            </a:r>
            <a:r>
              <a:rPr lang="en-US" baseline="0" dirty="0" err="1" smtClean="0"/>
              <a:t>longline</a:t>
            </a:r>
            <a:r>
              <a:rPr lang="en-US" baseline="0" dirty="0" smtClean="0"/>
              <a:t> fisheries interactions in the Gulf of Alaska</a:t>
            </a:r>
          </a:p>
          <a:p>
            <a:r>
              <a:rPr lang="en-US" dirty="0" smtClean="0"/>
              <a:t>This is a collaborative project with many key participants</a:t>
            </a:r>
            <a:r>
              <a:rPr lang="en-US" baseline="0" dirty="0" smtClean="0"/>
              <a:t> and collaborating institutions</a:t>
            </a:r>
          </a:p>
          <a:p>
            <a:r>
              <a:rPr lang="en-US" baseline="0" dirty="0" smtClean="0"/>
              <a:t>I would like to first thank my co-authors for letting me present this data on behalf of our project. This project was funded by the North Pacific Research Board. </a:t>
            </a:r>
          </a:p>
        </p:txBody>
      </p:sp>
      <p:sp>
        <p:nvSpPr>
          <p:cNvPr id="4" name="Slide Number Placeholder 3"/>
          <p:cNvSpPr>
            <a:spLocks noGrp="1"/>
          </p:cNvSpPr>
          <p:nvPr>
            <p:ph type="sldNum" sz="quarter" idx="10"/>
          </p:nvPr>
        </p:nvSpPr>
        <p:spPr/>
        <p:txBody>
          <a:bodyPr/>
          <a:lstStyle/>
          <a:p>
            <a:fld id="{3C2D176C-5925-4D97-9E53-7BC558FB7238}" type="slidenum">
              <a:rPr lang="en-US" smtClean="0"/>
              <a:t>2</a:t>
            </a:fld>
            <a:endParaRPr lang="en-US"/>
          </a:p>
        </p:txBody>
      </p:sp>
    </p:spTree>
    <p:extLst>
      <p:ext uri="{BB962C8B-B14F-4D97-AF65-F5344CB8AC3E}">
        <p14:creationId xmlns:p14="http://schemas.microsoft.com/office/powerpoint/2010/main" val="64980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Sperm whales and other whales remove fish from commercial fishing gear world-wide; this behavior is known as depredation. </a:t>
            </a:r>
          </a:p>
          <a:p>
            <a:r>
              <a:rPr lang="en-US" baseline="0" dirty="0" smtClean="0"/>
              <a:t>In the Gulf of Alaska they are targeting commercial </a:t>
            </a:r>
            <a:r>
              <a:rPr lang="en-US" baseline="0" dirty="0" err="1" smtClean="0"/>
              <a:t>longline</a:t>
            </a:r>
            <a:r>
              <a:rPr lang="en-US" baseline="0" dirty="0" smtClean="0"/>
              <a:t> fishing vessels catching sablefish, or black cod. </a:t>
            </a:r>
          </a:p>
          <a:p>
            <a:r>
              <a:rPr lang="en-US" baseline="0" dirty="0" smtClean="0"/>
              <a:t>To date, we have only recorded male sperm whales in this habitat, in this interaction. </a:t>
            </a:r>
          </a:p>
          <a:p>
            <a:r>
              <a:rPr lang="en-US" baseline="0" dirty="0" err="1" smtClean="0"/>
              <a:t>Longline</a:t>
            </a:r>
            <a:r>
              <a:rPr lang="en-US" baseline="0" dirty="0" smtClean="0"/>
              <a:t> fishing consists of a single long line with hooks placed on the ocean floor between two anchored </a:t>
            </a:r>
            <a:r>
              <a:rPr lang="en-US" baseline="0" dirty="0" err="1" smtClean="0"/>
              <a:t>buoylines</a:t>
            </a:r>
            <a:endParaRPr lang="en-US" baseline="0" dirty="0" smtClean="0"/>
          </a:p>
          <a:p>
            <a:r>
              <a:rPr lang="en-US" baseline="0" dirty="0" smtClean="0"/>
              <a:t>In the Gulf of Alaska </a:t>
            </a:r>
            <a:r>
              <a:rPr lang="en-US" baseline="0" dirty="0" err="1" smtClean="0"/>
              <a:t>longline</a:t>
            </a:r>
            <a:r>
              <a:rPr lang="en-US" baseline="0" dirty="0" smtClean="0"/>
              <a:t> fishermen target halibut and sablefish, on the continental slope, between 400-1000m (1,200ft to 3,000ft.) </a:t>
            </a:r>
          </a:p>
          <a:p>
            <a:r>
              <a:rPr lang="en-US" baseline="0" dirty="0" smtClean="0"/>
              <a:t>The sablefish industry is very lucrative, with the peak price for black cod fetching over $9 per pound at the dock in the late 2000’s. </a:t>
            </a:r>
          </a:p>
          <a:p>
            <a:r>
              <a:rPr lang="en-US" baseline="0" dirty="0" smtClean="0"/>
              <a:t>As the fisherman hauls his gear in, the line stretches up from the bottom over ½ mile deep, with the catch dangling from hooks. </a:t>
            </a:r>
          </a:p>
          <a:p>
            <a:r>
              <a:rPr lang="en-US" baseline="0" dirty="0" smtClean="0"/>
              <a:t>It’s an easy meal for a whale; sort of like a conveyor belt of food. </a:t>
            </a:r>
          </a:p>
        </p:txBody>
      </p:sp>
      <p:sp>
        <p:nvSpPr>
          <p:cNvPr id="4" name="Slide Number Placeholder 3"/>
          <p:cNvSpPr>
            <a:spLocks noGrp="1"/>
          </p:cNvSpPr>
          <p:nvPr>
            <p:ph type="sldNum" sz="quarter" idx="10"/>
          </p:nvPr>
        </p:nvSpPr>
        <p:spPr/>
        <p:txBody>
          <a:bodyPr/>
          <a:lstStyle/>
          <a:p>
            <a:fld id="{3C2D176C-5925-4D97-9E53-7BC558FB7238}" type="slidenum">
              <a:rPr lang="en-US" smtClean="0"/>
              <a:t>3</a:t>
            </a:fld>
            <a:endParaRPr lang="en-US"/>
          </a:p>
        </p:txBody>
      </p:sp>
    </p:spTree>
    <p:extLst>
      <p:ext uri="{BB962C8B-B14F-4D97-AF65-F5344CB8AC3E}">
        <p14:creationId xmlns:p14="http://schemas.microsoft.com/office/powerpoint/2010/main" val="3230790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issue is not new, but encounters are becoming more frequent, and the behavior seems to be spreading. </a:t>
            </a:r>
          </a:p>
          <a:p>
            <a:endParaRPr lang="en-US" dirty="0"/>
          </a:p>
        </p:txBody>
      </p:sp>
      <p:sp>
        <p:nvSpPr>
          <p:cNvPr id="4" name="Slide Number Placeholder 3"/>
          <p:cNvSpPr>
            <a:spLocks noGrp="1"/>
          </p:cNvSpPr>
          <p:nvPr>
            <p:ph type="sldNum" sz="quarter" idx="10"/>
          </p:nvPr>
        </p:nvSpPr>
        <p:spPr/>
        <p:txBody>
          <a:bodyPr/>
          <a:lstStyle/>
          <a:p>
            <a:fld id="{3C2D176C-5925-4D97-9E53-7BC558FB7238}" type="slidenum">
              <a:rPr lang="en-US" smtClean="0"/>
              <a:t>4</a:t>
            </a:fld>
            <a:endParaRPr lang="en-US"/>
          </a:p>
        </p:txBody>
      </p:sp>
    </p:spTree>
    <p:extLst>
      <p:ext uri="{BB962C8B-B14F-4D97-AF65-F5344CB8AC3E}">
        <p14:creationId xmlns:p14="http://schemas.microsoft.com/office/powerpoint/2010/main" val="3493254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Southeast Alaska Sperm</a:t>
            </a:r>
            <a:r>
              <a:rPr lang="en-US" baseline="0" dirty="0" smtClean="0"/>
              <a:t> Whale Avoidance Project, known as SEASWAP, was first funded and born in 2003, as a collaborative effort</a:t>
            </a:r>
            <a:r>
              <a:rPr lang="en-US" dirty="0" smtClean="0"/>
              <a:t> to better understand this interaction, and reduce sperm whale depredation on </a:t>
            </a:r>
            <a:r>
              <a:rPr lang="en-US" dirty="0" err="1" smtClean="0"/>
              <a:t>longline</a:t>
            </a:r>
            <a:r>
              <a:rPr lang="en-US" dirty="0" smtClean="0"/>
              <a:t> fishing gear in the Gulf of Alaska. </a:t>
            </a:r>
          </a:p>
          <a:p>
            <a:r>
              <a:rPr lang="en-US" dirty="0" smtClean="0"/>
              <a:t>SEASWAP is based out of Sitka, Alaska, with collaborators</a:t>
            </a:r>
            <a:r>
              <a:rPr lang="en-US" baseline="0" dirty="0" smtClean="0"/>
              <a:t> around the state and nation. </a:t>
            </a:r>
          </a:p>
        </p:txBody>
      </p:sp>
      <p:sp>
        <p:nvSpPr>
          <p:cNvPr id="4" name="Slide Number Placeholder 3"/>
          <p:cNvSpPr>
            <a:spLocks noGrp="1"/>
          </p:cNvSpPr>
          <p:nvPr>
            <p:ph type="sldNum" sz="quarter" idx="10"/>
          </p:nvPr>
        </p:nvSpPr>
        <p:spPr/>
        <p:txBody>
          <a:bodyPr/>
          <a:lstStyle/>
          <a:p>
            <a:fld id="{3C2D176C-5925-4D97-9E53-7BC558FB7238}" type="slidenum">
              <a:rPr lang="en-US" smtClean="0"/>
              <a:t>5</a:t>
            </a:fld>
            <a:endParaRPr lang="en-US"/>
          </a:p>
        </p:txBody>
      </p:sp>
    </p:spTree>
    <p:extLst>
      <p:ext uri="{BB962C8B-B14F-4D97-AF65-F5344CB8AC3E}">
        <p14:creationId xmlns:p14="http://schemas.microsoft.com/office/powerpoint/2010/main" val="369712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Sperm whales are acoustically active, and vocalize almost constantly when diving, so we use acoustics to study them</a:t>
            </a:r>
          </a:p>
          <a:p>
            <a:r>
              <a:rPr lang="en-US" baseline="0" dirty="0" smtClean="0"/>
              <a:t>We use a variety of passive acoustic platforms, including tags and autonomous recording devices to study foraging rates, </a:t>
            </a:r>
            <a:r>
              <a:rPr lang="en-US" baseline="0" dirty="0" err="1" smtClean="0"/>
              <a:t>directionalize</a:t>
            </a:r>
            <a:r>
              <a:rPr lang="en-US" baseline="0" dirty="0" smtClean="0"/>
              <a:t>, and track their movements.  </a:t>
            </a:r>
          </a:p>
          <a:p>
            <a:r>
              <a:rPr lang="en-US" baseline="0" dirty="0" smtClean="0"/>
              <a:t>The acoustic base for SEASWAP has taught us a lot about how whales interact with fishing gear in this unique scenario. </a:t>
            </a:r>
          </a:p>
          <a:p>
            <a:r>
              <a:rPr lang="en-US" baseline="0" dirty="0" smtClean="0"/>
              <a:t>We have also learned how sperm whales are alerted to, and locate fishing activity in their vast ocean habitat. </a:t>
            </a:r>
          </a:p>
        </p:txBody>
      </p:sp>
      <p:sp>
        <p:nvSpPr>
          <p:cNvPr id="4" name="Slide Number Placeholder 3"/>
          <p:cNvSpPr>
            <a:spLocks noGrp="1"/>
          </p:cNvSpPr>
          <p:nvPr>
            <p:ph type="sldNum" sz="quarter" idx="10"/>
          </p:nvPr>
        </p:nvSpPr>
        <p:spPr/>
        <p:txBody>
          <a:bodyPr/>
          <a:lstStyle/>
          <a:p>
            <a:fld id="{3C2D176C-5925-4D97-9E53-7BC558FB7238}" type="slidenum">
              <a:rPr lang="en-US" smtClean="0"/>
              <a:t>6</a:t>
            </a:fld>
            <a:endParaRPr lang="en-US"/>
          </a:p>
        </p:txBody>
      </p:sp>
    </p:spTree>
    <p:extLst>
      <p:ext uri="{BB962C8B-B14F-4D97-AF65-F5344CB8AC3E}">
        <p14:creationId xmlns:p14="http://schemas.microsoft.com/office/powerpoint/2010/main" val="1586427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a:t>
            </a:r>
            <a:r>
              <a:rPr lang="en-US" baseline="0" dirty="0" err="1" smtClean="0"/>
              <a:t>longline</a:t>
            </a:r>
            <a:r>
              <a:rPr lang="en-US" baseline="0" dirty="0" smtClean="0"/>
              <a:t> fishing vessels haul their gear, they must constantly shift in and out of gear, engaging the engine to stay on top of their line as it comes up from the bottom. </a:t>
            </a:r>
          </a:p>
          <a:p>
            <a:r>
              <a:rPr lang="en-US" baseline="0" dirty="0" smtClean="0"/>
              <a:t>This shifting causes propeller cavitation, creating bubbles, which is extremely loud acoustically, and can be heard at great distances.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This </a:t>
            </a:r>
            <a:r>
              <a:rPr lang="en-US" sz="1200" b="0" kern="1200" baseline="0" dirty="0" smtClean="0">
                <a:solidFill>
                  <a:schemeClr val="tx1"/>
                </a:solidFill>
                <a:latin typeface="+mn-lt"/>
                <a:ea typeface="+mn-ea"/>
                <a:cs typeface="+mn-cs"/>
              </a:rPr>
              <a:t>spectrogram shows a visual representation of the sound a </a:t>
            </a:r>
            <a:r>
              <a:rPr lang="en-US" sz="1200" b="0" kern="1200" baseline="0" dirty="0" err="1" smtClean="0">
                <a:solidFill>
                  <a:schemeClr val="tx1"/>
                </a:solidFill>
                <a:latin typeface="+mn-lt"/>
                <a:ea typeface="+mn-ea"/>
                <a:cs typeface="+mn-cs"/>
              </a:rPr>
              <a:t>longline</a:t>
            </a:r>
            <a:r>
              <a:rPr lang="en-US" sz="1200" b="0" kern="1200" baseline="0" dirty="0" smtClean="0">
                <a:solidFill>
                  <a:schemeClr val="tx1"/>
                </a:solidFill>
                <a:latin typeface="+mn-lt"/>
                <a:ea typeface="+mn-ea"/>
                <a:cs typeface="+mn-cs"/>
              </a:rPr>
              <a:t> fishing vessel makes while hauling gear.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You can see in this lower frequency, here, that while the engine is in neutral we see energy in the 0-2kHz bandwidth.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Then, when the skipper shifts into gear, you can see how loud the cavitation is, showing energy up to 10kHz.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You can see over the 1-minute period of time in this image, how the vessels make a unique sound while they haul their fishing gear.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SEASWAP has found that this sound has become an acoustic cue for sperm whales, affectionately called a “dinner bell” by fishermen, which alerts them that fishing activity is occurring. </a:t>
            </a:r>
          </a:p>
        </p:txBody>
      </p:sp>
      <p:sp>
        <p:nvSpPr>
          <p:cNvPr id="4" name="Slide Number Placeholder 3"/>
          <p:cNvSpPr>
            <a:spLocks noGrp="1"/>
          </p:cNvSpPr>
          <p:nvPr>
            <p:ph type="sldNum" sz="quarter" idx="10"/>
          </p:nvPr>
        </p:nvSpPr>
        <p:spPr/>
        <p:txBody>
          <a:bodyPr/>
          <a:lstStyle/>
          <a:p>
            <a:fld id="{3C2D176C-5925-4D97-9E53-7BC558FB7238}" type="slidenum">
              <a:rPr lang="en-US" smtClean="0"/>
              <a:t>7</a:t>
            </a:fld>
            <a:endParaRPr lang="en-US"/>
          </a:p>
        </p:txBody>
      </p:sp>
    </p:spTree>
    <p:extLst>
      <p:ext uri="{BB962C8B-B14F-4D97-AF65-F5344CB8AC3E}">
        <p14:creationId xmlns:p14="http://schemas.microsoft.com/office/powerpoint/2010/main" val="3329367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this experiment sought to use the acoustic cue to our advantage. </a:t>
            </a:r>
          </a:p>
          <a:p>
            <a:r>
              <a:rPr lang="en-US" baseline="0" dirty="0" smtClean="0"/>
              <a:t>We thought if we could record that sound, and then play it back to whales at an area where there wasn’t any fishing, they would be attracted to it, and leave areas where real fishing was going to take place. </a:t>
            </a:r>
          </a:p>
          <a:p>
            <a:r>
              <a:rPr lang="en-US" baseline="0" dirty="0" smtClean="0"/>
              <a:t>Fishermen drop whales on each other and that’s what gave us the idea. </a:t>
            </a:r>
          </a:p>
          <a:p>
            <a:endParaRPr lang="en-US" dirty="0"/>
          </a:p>
        </p:txBody>
      </p:sp>
      <p:sp>
        <p:nvSpPr>
          <p:cNvPr id="4" name="Slide Number Placeholder 3"/>
          <p:cNvSpPr>
            <a:spLocks noGrp="1"/>
          </p:cNvSpPr>
          <p:nvPr>
            <p:ph type="sldNum" sz="quarter" idx="10"/>
          </p:nvPr>
        </p:nvSpPr>
        <p:spPr/>
        <p:txBody>
          <a:bodyPr/>
          <a:lstStyle/>
          <a:p>
            <a:fld id="{3C2D176C-5925-4D97-9E53-7BC558FB7238}" type="slidenum">
              <a:rPr lang="en-US" smtClean="0"/>
              <a:t>8</a:t>
            </a:fld>
            <a:endParaRPr lang="en-US"/>
          </a:p>
        </p:txBody>
      </p:sp>
    </p:spTree>
    <p:extLst>
      <p:ext uri="{BB962C8B-B14F-4D97-AF65-F5344CB8AC3E}">
        <p14:creationId xmlns:p14="http://schemas.microsoft.com/office/powerpoint/2010/main" val="715179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Common approaches with marine mammal interactions have been designed to use acoustic deterrents to keep animals away from fishing gear,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this experiment follows a natural progression from some of the playback experiments we have explored in the past, that have proven ineffective.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what we think is the first demonstration of an acoustic decoy used on marine mammals to attract them away from fishing gear. </a:t>
            </a:r>
            <a:endParaRPr lang="en-US" dirty="0"/>
          </a:p>
        </p:txBody>
      </p:sp>
      <p:sp>
        <p:nvSpPr>
          <p:cNvPr id="4" name="Slide Number Placeholder 3"/>
          <p:cNvSpPr>
            <a:spLocks noGrp="1"/>
          </p:cNvSpPr>
          <p:nvPr>
            <p:ph type="sldNum" sz="quarter" idx="10"/>
          </p:nvPr>
        </p:nvSpPr>
        <p:spPr/>
        <p:txBody>
          <a:bodyPr/>
          <a:lstStyle/>
          <a:p>
            <a:fld id="{3C2D176C-5925-4D97-9E53-7BC558FB7238}" type="slidenum">
              <a:rPr lang="en-US" smtClean="0"/>
              <a:t>9</a:t>
            </a:fld>
            <a:endParaRPr lang="en-US"/>
          </a:p>
        </p:txBody>
      </p:sp>
    </p:spTree>
    <p:extLst>
      <p:ext uri="{BB962C8B-B14F-4D97-AF65-F5344CB8AC3E}">
        <p14:creationId xmlns:p14="http://schemas.microsoft.com/office/powerpoint/2010/main" val="409111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Wednesday, March 16, 2016</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Wednesday, March 16,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Wednesday, March 16,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Wednesday, March 16, 2016</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Wednesday, March 16, 2016</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Wednesday, March 16, 2016</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Wednesday, March 16, 2016</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Wednesday, March 16, 2016</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Wednesday, March 16, 2016</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Wednesday, March 16, 2016</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Wednesday, March 16, 2016</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Wednesday, March 16, 2016</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hyperlink" Target="http://www.seaswap.info" TargetMode="External"/><Relationship Id="rId3" Type="http://schemas.openxmlformats.org/officeDocument/2006/relationships/image" Target="../media/image39.jpeg"/><Relationship Id="rId7" Type="http://schemas.openxmlformats.org/officeDocument/2006/relationships/image" Target="../media/image7.jpeg"/><Relationship Id="rId12"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eg"/><Relationship Id="rId10" Type="http://schemas.openxmlformats.org/officeDocument/2006/relationships/image" Target="../media/image40.jpeg"/><Relationship Id="rId4" Type="http://schemas.openxmlformats.org/officeDocument/2006/relationships/image" Target="../media/image4.jpg"/><Relationship Id="rId9" Type="http://schemas.openxmlformats.org/officeDocument/2006/relationships/image" Target="../media/image9.jpeg"/><Relationship Id="rId1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seaswap.inf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r="7375"/>
          <a:stretch/>
        </p:blipFill>
        <p:spPr>
          <a:xfrm>
            <a:off x="-6788" y="1"/>
            <a:ext cx="9150788" cy="6938408"/>
          </a:xfrm>
          <a:prstGeom prst="rect">
            <a:avLst/>
          </a:prstGeom>
        </p:spPr>
      </p:pic>
      <p:sp>
        <p:nvSpPr>
          <p:cNvPr id="2" name="Title 1"/>
          <p:cNvSpPr>
            <a:spLocks noGrp="1"/>
          </p:cNvSpPr>
          <p:nvPr>
            <p:ph type="ctrTitle"/>
          </p:nvPr>
        </p:nvSpPr>
        <p:spPr>
          <a:xfrm>
            <a:off x="199899" y="-1167431"/>
            <a:ext cx="5919014" cy="3305153"/>
          </a:xfrm>
        </p:spPr>
        <p:txBody>
          <a:bodyPr/>
          <a:lstStyle/>
          <a:p>
            <a:r>
              <a:rPr lang="en-US" sz="4000" dirty="0" smtClean="0">
                <a:effectLst/>
              </a:rPr>
              <a:t>Can we be as Clever as a Sperm Whale:</a:t>
            </a:r>
            <a:br>
              <a:rPr lang="en-US" sz="4000" dirty="0" smtClean="0">
                <a:effectLst/>
              </a:rPr>
            </a:br>
            <a:r>
              <a:rPr lang="en-US" sz="3200" dirty="0" smtClean="0">
                <a:effectLst/>
              </a:rPr>
              <a:t>Using </a:t>
            </a:r>
            <a:r>
              <a:rPr lang="en-US" sz="3200" dirty="0" smtClean="0">
                <a:effectLst/>
              </a:rPr>
              <a:t>Gizmos and Gadgets</a:t>
            </a:r>
            <a:endParaRPr lang="en-US" sz="3200" dirty="0">
              <a:effectLst/>
            </a:endParaRPr>
          </a:p>
        </p:txBody>
      </p:sp>
      <p:sp>
        <p:nvSpPr>
          <p:cNvPr id="3" name="Subtitle 2"/>
          <p:cNvSpPr>
            <a:spLocks noGrp="1"/>
          </p:cNvSpPr>
          <p:nvPr>
            <p:ph type="subTitle" idx="1"/>
          </p:nvPr>
        </p:nvSpPr>
        <p:spPr>
          <a:xfrm>
            <a:off x="347968" y="4544294"/>
            <a:ext cx="8412643" cy="1814945"/>
          </a:xfrm>
        </p:spPr>
        <p:txBody>
          <a:bodyPr>
            <a:noAutofit/>
          </a:bodyPr>
          <a:lstStyle/>
          <a:p>
            <a:pPr algn="ctr"/>
            <a:r>
              <a:rPr lang="en-US" sz="2800" dirty="0" smtClean="0">
                <a:solidFill>
                  <a:srgbClr val="FFFFCC"/>
                </a:solidFill>
                <a:effectLst/>
                <a:latin typeface="Arial" panose="020B0604020202020204" pitchFamily="34" charset="0"/>
                <a:cs typeface="Arial" panose="020B0604020202020204" pitchFamily="34" charset="0"/>
              </a:rPr>
              <a:t>Presented by Jan </a:t>
            </a:r>
            <a:r>
              <a:rPr lang="en-US" sz="2800" dirty="0" err="1" smtClean="0">
                <a:solidFill>
                  <a:srgbClr val="FFFFCC"/>
                </a:solidFill>
                <a:effectLst/>
                <a:latin typeface="Arial" panose="020B0604020202020204" pitchFamily="34" charset="0"/>
                <a:cs typeface="Arial" panose="020B0604020202020204" pitchFamily="34" charset="0"/>
              </a:rPr>
              <a:t>Straley</a:t>
            </a:r>
            <a:r>
              <a:rPr lang="en-US" sz="2800" dirty="0" smtClean="0">
                <a:solidFill>
                  <a:srgbClr val="FFFFCC"/>
                </a:solidFill>
                <a:effectLst/>
                <a:latin typeface="Arial" panose="020B0604020202020204" pitchFamily="34" charset="0"/>
                <a:cs typeface="Arial" panose="020B0604020202020204" pitchFamily="34" charset="0"/>
              </a:rPr>
              <a:t> </a:t>
            </a:r>
          </a:p>
          <a:p>
            <a:pPr algn="ctr"/>
            <a:r>
              <a:rPr lang="en-US" sz="2800" dirty="0" smtClean="0">
                <a:solidFill>
                  <a:srgbClr val="FFFFCC"/>
                </a:solidFill>
                <a:effectLst/>
                <a:latin typeface="Arial" panose="020B0604020202020204" pitchFamily="34" charset="0"/>
                <a:cs typeface="Arial" panose="020B0604020202020204" pitchFamily="34" charset="0"/>
              </a:rPr>
              <a:t>Session 4 COLTO</a:t>
            </a:r>
          </a:p>
          <a:p>
            <a:pPr algn="ctr"/>
            <a:r>
              <a:rPr lang="en-US" sz="2800" dirty="0" smtClean="0">
                <a:solidFill>
                  <a:srgbClr val="FFFFCC"/>
                </a:solidFill>
                <a:effectLst/>
                <a:latin typeface="Arial" panose="020B0604020202020204" pitchFamily="34" charset="0"/>
                <a:cs typeface="Arial" panose="020B0604020202020204" pitchFamily="34" charset="0"/>
              </a:rPr>
              <a:t>On behalf of SEASWAP</a:t>
            </a:r>
          </a:p>
          <a:p>
            <a:pPr algn="ctr"/>
            <a:r>
              <a:rPr lang="en-US" sz="2800" dirty="0" smtClean="0">
                <a:solidFill>
                  <a:srgbClr val="FFFFCC"/>
                </a:solidFill>
                <a:effectLst/>
                <a:latin typeface="Arial" panose="020B0604020202020204" pitchFamily="34" charset="0"/>
                <a:cs typeface="Arial" panose="020B0604020202020204" pitchFamily="34" charset="0"/>
              </a:rPr>
              <a:t>Punta Arenas, Chile</a:t>
            </a:r>
            <a:endParaRPr lang="en-US" sz="2800" dirty="0">
              <a:solidFill>
                <a:srgbClr val="FFFFCC"/>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321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900" y="292100"/>
            <a:ext cx="4775200" cy="523220"/>
          </a:xfrm>
          <a:prstGeom prst="rect">
            <a:avLst/>
          </a:prstGeom>
          <a:noFill/>
        </p:spPr>
        <p:txBody>
          <a:bodyPr wrap="square" rtlCol="0">
            <a:spAutoFit/>
          </a:bodyPr>
          <a:lstStyle/>
          <a:p>
            <a:r>
              <a:rPr lang="en-US" sz="2800" dirty="0" smtClean="0"/>
              <a:t>Decoy: experimental design</a:t>
            </a:r>
            <a:endParaRPr lang="en-US" sz="2800" dirty="0"/>
          </a:p>
        </p:txBody>
      </p:sp>
      <p:sp>
        <p:nvSpPr>
          <p:cNvPr id="3" name="TextBox 2"/>
          <p:cNvSpPr txBox="1"/>
          <p:nvPr/>
        </p:nvSpPr>
        <p:spPr>
          <a:xfrm>
            <a:off x="469900" y="1155700"/>
            <a:ext cx="7899400" cy="1631216"/>
          </a:xfrm>
          <a:prstGeom prst="rect">
            <a:avLst/>
          </a:prstGeom>
          <a:noFill/>
        </p:spPr>
        <p:txBody>
          <a:bodyPr wrap="square" rtlCol="0">
            <a:spAutoFit/>
          </a:bodyPr>
          <a:lstStyle/>
          <a:p>
            <a:pPr marL="342900" indent="-342900">
              <a:buFont typeface="Arial"/>
              <a:buChar char="•"/>
            </a:pPr>
            <a:r>
              <a:rPr lang="en-US" sz="2000" dirty="0" smtClean="0"/>
              <a:t>Autonomous playback device fitted with 3-min clips of engine cycling from a SEASWAP member vessel.  </a:t>
            </a:r>
          </a:p>
          <a:p>
            <a:endParaRPr lang="en-US" sz="2000" dirty="0" smtClean="0"/>
          </a:p>
          <a:p>
            <a:pPr marL="342900" indent="-342900">
              <a:buFont typeface="Arial"/>
              <a:buChar char="•"/>
            </a:pPr>
            <a:r>
              <a:rPr lang="en-US" sz="2000" dirty="0" smtClean="0"/>
              <a:t>VHF communication allows captains to remotely activate playback from up to 10nm away</a:t>
            </a:r>
          </a:p>
        </p:txBody>
      </p:sp>
      <p:pic>
        <p:nvPicPr>
          <p:cNvPr id="4" name="Content Placeholder 7" descr="Decoy_speaker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797556" y="4199278"/>
            <a:ext cx="2447544" cy="2207474"/>
          </a:xfrm>
          <a:prstGeom prst="rect">
            <a:avLst/>
          </a:prstGeom>
        </p:spPr>
      </p:pic>
      <p:pic>
        <p:nvPicPr>
          <p:cNvPr id="5" name="Content Placeholder 6" descr="Decoy_battery_case.jpg"/>
          <p:cNvPicPr>
            <a:picLocks noChangeAspect="1"/>
          </p:cNvPicPr>
          <p:nvPr/>
        </p:nvPicPr>
        <p:blipFill>
          <a:blip r:embed="rId4" cstate="screen">
            <a:extLst>
              <a:ext uri="{28A0092B-C50C-407E-A947-70E740481C1C}">
                <a14:useLocalDpi xmlns:a14="http://schemas.microsoft.com/office/drawing/2010/main"/>
              </a:ext>
            </a:extLst>
          </a:blip>
          <a:srcRect l="-48522" r="-48522"/>
          <a:stretch>
            <a:fillRect/>
          </a:stretch>
        </p:blipFill>
        <p:spPr>
          <a:xfrm>
            <a:off x="5658369" y="2691794"/>
            <a:ext cx="3822192" cy="3447288"/>
          </a:xfrm>
          <a:prstGeom prst="rect">
            <a:avLst/>
          </a:prstGeom>
        </p:spPr>
      </p:pic>
      <p:sp>
        <p:nvSpPr>
          <p:cNvPr id="6" name="TextBox 5"/>
          <p:cNvSpPr txBox="1"/>
          <p:nvPr/>
        </p:nvSpPr>
        <p:spPr>
          <a:xfrm>
            <a:off x="2797556" y="6419087"/>
            <a:ext cx="2447544" cy="276999"/>
          </a:xfrm>
          <a:prstGeom prst="rect">
            <a:avLst/>
          </a:prstGeom>
          <a:noFill/>
        </p:spPr>
        <p:txBody>
          <a:bodyPr wrap="square" rtlCol="0">
            <a:spAutoFit/>
          </a:bodyPr>
          <a:lstStyle/>
          <a:p>
            <a:r>
              <a:rPr lang="en-US" sz="1200" dirty="0" smtClean="0"/>
              <a:t>Decoy speakers (</a:t>
            </a:r>
            <a:r>
              <a:rPr lang="en-US" sz="1200" dirty="0" err="1" smtClean="0"/>
              <a:t>Lubell</a:t>
            </a:r>
            <a:r>
              <a:rPr lang="en-US" sz="1200" dirty="0" smtClean="0"/>
              <a:t> LL9162T)</a:t>
            </a:r>
            <a:endParaRPr lang="en-US" sz="1200" dirty="0"/>
          </a:p>
        </p:txBody>
      </p:sp>
      <p:sp>
        <p:nvSpPr>
          <p:cNvPr id="7" name="TextBox 6"/>
          <p:cNvSpPr txBox="1"/>
          <p:nvPr/>
        </p:nvSpPr>
        <p:spPr>
          <a:xfrm>
            <a:off x="334783" y="3091999"/>
            <a:ext cx="5188469" cy="1323439"/>
          </a:xfrm>
          <a:prstGeom prst="rect">
            <a:avLst/>
          </a:prstGeom>
          <a:noFill/>
        </p:spPr>
        <p:txBody>
          <a:bodyPr wrap="square" rtlCol="0">
            <a:spAutoFit/>
          </a:bodyPr>
          <a:lstStyle/>
          <a:p>
            <a:r>
              <a:rPr lang="en-US" sz="2000" dirty="0" smtClean="0"/>
              <a:t>Speaker capabilities: </a:t>
            </a:r>
          </a:p>
          <a:p>
            <a:pPr marL="342900" indent="-342900">
              <a:buFont typeface="Arial"/>
              <a:buChar char="•"/>
            </a:pPr>
            <a:r>
              <a:rPr lang="en-US" sz="2000" dirty="0" smtClean="0"/>
              <a:t>Frequency range = 250Hz-20kHz </a:t>
            </a:r>
          </a:p>
          <a:p>
            <a:pPr marL="342900" indent="-342900">
              <a:buFont typeface="Arial"/>
              <a:buChar char="•"/>
            </a:pPr>
            <a:r>
              <a:rPr lang="en-US" sz="2000" dirty="0" smtClean="0"/>
              <a:t>SPL = 194dB/</a:t>
            </a:r>
            <a:r>
              <a:rPr lang="en-US" sz="2000" dirty="0" err="1" smtClean="0"/>
              <a:t>uPa</a:t>
            </a:r>
            <a:r>
              <a:rPr lang="en-US" sz="2000" dirty="0" smtClean="0"/>
              <a:t>/m @ 10.6kHz</a:t>
            </a:r>
          </a:p>
          <a:p>
            <a:pPr marL="342900" indent="-342900">
              <a:buFont typeface="Arial"/>
              <a:buChar char="•"/>
            </a:pPr>
            <a:r>
              <a:rPr lang="en-US" sz="2000" dirty="0" smtClean="0"/>
              <a:t>Depth=5-20ft. </a:t>
            </a:r>
            <a:endParaRPr lang="en-US" sz="2000" dirty="0"/>
          </a:p>
        </p:txBody>
      </p:sp>
      <p:sp>
        <p:nvSpPr>
          <p:cNvPr id="8" name="TextBox 7"/>
          <p:cNvSpPr txBox="1"/>
          <p:nvPr/>
        </p:nvSpPr>
        <p:spPr>
          <a:xfrm>
            <a:off x="6418028" y="6139082"/>
            <a:ext cx="2526676" cy="646331"/>
          </a:xfrm>
          <a:prstGeom prst="rect">
            <a:avLst/>
          </a:prstGeom>
          <a:noFill/>
        </p:spPr>
        <p:txBody>
          <a:bodyPr wrap="square" rtlCol="0">
            <a:spAutoFit/>
          </a:bodyPr>
          <a:lstStyle/>
          <a:p>
            <a:r>
              <a:rPr lang="en-US" sz="1200" dirty="0" smtClean="0"/>
              <a:t>Playback device, custom design SEASWAP Acoustic Lab, Scripps Institution of Oceanography</a:t>
            </a:r>
            <a:endParaRPr lang="en-US" sz="1200" dirty="0"/>
          </a:p>
        </p:txBody>
      </p:sp>
    </p:spTree>
    <p:extLst>
      <p:ext uri="{BB962C8B-B14F-4D97-AF65-F5344CB8AC3E}">
        <p14:creationId xmlns:p14="http://schemas.microsoft.com/office/powerpoint/2010/main" val="3512025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Left-Right-Up Arrow 11"/>
          <p:cNvSpPr/>
          <p:nvPr/>
        </p:nvSpPr>
        <p:spPr>
          <a:xfrm rot="8605745">
            <a:off x="958235" y="5604110"/>
            <a:ext cx="374863" cy="346173"/>
          </a:xfrm>
          <a:prstGeom prst="leftRightUpArrow">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394337" y="2359231"/>
            <a:ext cx="3255556" cy="584776"/>
          </a:xfrm>
          <a:prstGeom prst="rect">
            <a:avLst/>
          </a:prstGeom>
          <a:noFill/>
        </p:spPr>
        <p:txBody>
          <a:bodyPr wrap="square" rtlCol="0">
            <a:spAutoFit/>
          </a:bodyPr>
          <a:lstStyle/>
          <a:p>
            <a:pPr algn="ctr"/>
            <a:r>
              <a:rPr lang="en-US" sz="1600" dirty="0" smtClean="0">
                <a:solidFill>
                  <a:sysClr val="windowText" lastClr="000000"/>
                </a:solidFill>
              </a:rPr>
              <a:t>Playback device &amp; underwater speaker (20m depth)</a:t>
            </a:r>
            <a:endParaRPr lang="en-US" sz="1600" dirty="0">
              <a:solidFill>
                <a:sysClr val="windowText" lastClr="000000"/>
              </a:solidFill>
            </a:endParaRPr>
          </a:p>
        </p:txBody>
      </p:sp>
      <p:cxnSp>
        <p:nvCxnSpPr>
          <p:cNvPr id="35" name="Straight Arrow Connector 34"/>
          <p:cNvCxnSpPr/>
          <p:nvPr/>
        </p:nvCxnSpPr>
        <p:spPr>
          <a:xfrm flipH="1">
            <a:off x="1205130" y="2668696"/>
            <a:ext cx="378415" cy="2477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80622" y="1374458"/>
            <a:ext cx="1334984" cy="428305"/>
          </a:xfrm>
          <a:prstGeom prst="rect">
            <a:avLst/>
          </a:prstGeom>
          <a:noFill/>
        </p:spPr>
        <p:txBody>
          <a:bodyPr wrap="square" rtlCol="0">
            <a:spAutoFit/>
          </a:bodyPr>
          <a:lstStyle/>
          <a:p>
            <a:r>
              <a:rPr lang="en-US" sz="2000" dirty="0" smtClean="0">
                <a:solidFill>
                  <a:schemeClr val="bg1"/>
                </a:solidFill>
              </a:rPr>
              <a:t>Decoy</a:t>
            </a:r>
            <a:endParaRPr lang="en-US" sz="2000" dirty="0">
              <a:solidFill>
                <a:schemeClr val="bg1"/>
              </a:solidFill>
            </a:endParaRPr>
          </a:p>
        </p:txBody>
      </p:sp>
      <p:sp>
        <p:nvSpPr>
          <p:cNvPr id="39" name="TextBox 38"/>
          <p:cNvSpPr txBox="1"/>
          <p:nvPr/>
        </p:nvSpPr>
        <p:spPr>
          <a:xfrm>
            <a:off x="6443082" y="1514237"/>
            <a:ext cx="2016702" cy="428305"/>
          </a:xfrm>
          <a:prstGeom prst="rect">
            <a:avLst/>
          </a:prstGeom>
          <a:noFill/>
        </p:spPr>
        <p:txBody>
          <a:bodyPr wrap="square" rtlCol="0">
            <a:spAutoFit/>
          </a:bodyPr>
          <a:lstStyle/>
          <a:p>
            <a:r>
              <a:rPr lang="en-US" sz="2000" dirty="0" smtClean="0">
                <a:solidFill>
                  <a:schemeClr val="bg1"/>
                </a:solidFill>
              </a:rPr>
              <a:t>True fishing set</a:t>
            </a:r>
            <a:endParaRPr lang="en-US" sz="2000" dirty="0">
              <a:solidFill>
                <a:schemeClr val="bg1"/>
              </a:solidFill>
            </a:endParaRPr>
          </a:p>
        </p:txBody>
      </p:sp>
      <p:cxnSp>
        <p:nvCxnSpPr>
          <p:cNvPr id="41" name="Straight Arrow Connector 40"/>
          <p:cNvCxnSpPr/>
          <p:nvPr/>
        </p:nvCxnSpPr>
        <p:spPr>
          <a:xfrm>
            <a:off x="1228553" y="1823464"/>
            <a:ext cx="4755931" cy="0"/>
          </a:xfrm>
          <a:prstGeom prst="straightConnector1">
            <a:avLst/>
          </a:prstGeom>
          <a:ln w="38100" cmpd="sng">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205605" y="1044994"/>
            <a:ext cx="4019951" cy="757769"/>
          </a:xfrm>
          <a:prstGeom prst="rect">
            <a:avLst/>
          </a:prstGeom>
          <a:noFill/>
        </p:spPr>
        <p:txBody>
          <a:bodyPr wrap="square" rtlCol="0">
            <a:spAutoFit/>
          </a:bodyPr>
          <a:lstStyle/>
          <a:p>
            <a:pPr algn="ctr"/>
            <a:r>
              <a:rPr lang="en-US" sz="2000" dirty="0" smtClean="0">
                <a:solidFill>
                  <a:sysClr val="windowText" lastClr="000000"/>
                </a:solidFill>
              </a:rPr>
              <a:t>Varying distances of decoy from true fishing set</a:t>
            </a:r>
            <a:r>
              <a:rPr lang="en-US" sz="2000" dirty="0">
                <a:solidFill>
                  <a:sysClr val="windowText" lastClr="000000"/>
                </a:solidFill>
              </a:rPr>
              <a:t>:</a:t>
            </a:r>
            <a:r>
              <a:rPr lang="en-US" sz="2000" dirty="0" smtClean="0">
                <a:solidFill>
                  <a:sysClr val="windowText" lastClr="000000"/>
                </a:solidFill>
              </a:rPr>
              <a:t>  Between 1-10nm</a:t>
            </a:r>
            <a:endParaRPr lang="en-US" sz="2000" dirty="0">
              <a:solidFill>
                <a:sysClr val="windowText" lastClr="000000"/>
              </a:solidFill>
            </a:endParaRPr>
          </a:p>
        </p:txBody>
      </p:sp>
      <p:sp>
        <p:nvSpPr>
          <p:cNvPr id="43" name="TextBox 42"/>
          <p:cNvSpPr txBox="1"/>
          <p:nvPr/>
        </p:nvSpPr>
        <p:spPr>
          <a:xfrm>
            <a:off x="5442079" y="5650987"/>
            <a:ext cx="3701921" cy="338554"/>
          </a:xfrm>
          <a:prstGeom prst="rect">
            <a:avLst/>
          </a:prstGeom>
          <a:noFill/>
        </p:spPr>
        <p:txBody>
          <a:bodyPr wrap="square" rtlCol="0">
            <a:spAutoFit/>
          </a:bodyPr>
          <a:lstStyle/>
          <a:p>
            <a:r>
              <a:rPr lang="en-US" sz="1600" dirty="0" err="1" smtClean="0">
                <a:solidFill>
                  <a:sysClr val="windowText" lastClr="000000"/>
                </a:solidFill>
              </a:rPr>
              <a:t>Groundline</a:t>
            </a:r>
            <a:r>
              <a:rPr lang="en-US" sz="1600" dirty="0" smtClean="0">
                <a:solidFill>
                  <a:sysClr val="windowText" lastClr="000000"/>
                </a:solidFill>
              </a:rPr>
              <a:t> with hooks on fishing set</a:t>
            </a:r>
            <a:endParaRPr lang="en-US" sz="1600" dirty="0">
              <a:solidFill>
                <a:sysClr val="windowText" lastClr="000000"/>
              </a:solidFill>
            </a:endParaRPr>
          </a:p>
        </p:txBody>
      </p:sp>
      <p:grpSp>
        <p:nvGrpSpPr>
          <p:cNvPr id="18" name="Group 17"/>
          <p:cNvGrpSpPr/>
          <p:nvPr/>
        </p:nvGrpSpPr>
        <p:grpSpPr>
          <a:xfrm>
            <a:off x="79114" y="1993157"/>
            <a:ext cx="9064886" cy="3746238"/>
            <a:chOff x="79114" y="1993157"/>
            <a:chExt cx="9064886" cy="3746238"/>
          </a:xfrm>
        </p:grpSpPr>
        <p:sp>
          <p:nvSpPr>
            <p:cNvPr id="26" name="Arc 25"/>
            <p:cNvSpPr/>
            <p:nvPr/>
          </p:nvSpPr>
          <p:spPr>
            <a:xfrm>
              <a:off x="970973" y="2814971"/>
              <a:ext cx="45719" cy="158687"/>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 name="Straight Connector 2"/>
            <p:cNvCxnSpPr/>
            <p:nvPr/>
          </p:nvCxnSpPr>
          <p:spPr>
            <a:xfrm>
              <a:off x="896998" y="2253783"/>
              <a:ext cx="187433" cy="34856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794764" y="1993158"/>
              <a:ext cx="193111" cy="250677"/>
            </a:xfrm>
            <a:prstGeom prst="ellips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225556" y="2194097"/>
              <a:ext cx="96555" cy="30956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129000" y="1993157"/>
              <a:ext cx="193111" cy="250677"/>
            </a:xfrm>
            <a:prstGeom prst="ellips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8582652" y="2253783"/>
              <a:ext cx="115490" cy="30829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8582652" y="2003107"/>
              <a:ext cx="193111" cy="250677"/>
            </a:xfrm>
            <a:prstGeom prst="ellips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Up Arrow 12"/>
            <p:cNvSpPr/>
            <p:nvPr/>
          </p:nvSpPr>
          <p:spPr>
            <a:xfrm rot="8605745">
              <a:off x="6200595" y="5224230"/>
              <a:ext cx="374863" cy="346173"/>
            </a:xfrm>
            <a:prstGeom prst="leftRightUpArrow">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rot="12903243">
              <a:off x="8352582" y="5311495"/>
              <a:ext cx="374863" cy="346173"/>
            </a:xfrm>
            <a:prstGeom prst="leftRightUpArrow">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443082" y="5311246"/>
              <a:ext cx="2090150" cy="179111"/>
            </a:xfrm>
            <a:custGeom>
              <a:avLst/>
              <a:gdLst>
                <a:gd name="connsiteX0" fmla="*/ 0 w 2051825"/>
                <a:gd name="connsiteY0" fmla="*/ 0 h 167320"/>
                <a:gd name="connsiteX1" fmla="*/ 100361 w 2051825"/>
                <a:gd name="connsiteY1" fmla="*/ 89209 h 167320"/>
                <a:gd name="connsiteX2" fmla="*/ 289932 w 2051825"/>
                <a:gd name="connsiteY2" fmla="*/ 55756 h 167320"/>
                <a:gd name="connsiteX3" fmla="*/ 457200 w 2051825"/>
                <a:gd name="connsiteY3" fmla="*/ 89209 h 167320"/>
                <a:gd name="connsiteX4" fmla="*/ 713678 w 2051825"/>
                <a:gd name="connsiteY4" fmla="*/ 66907 h 167320"/>
                <a:gd name="connsiteX5" fmla="*/ 959005 w 2051825"/>
                <a:gd name="connsiteY5" fmla="*/ 122663 h 167320"/>
                <a:gd name="connsiteX6" fmla="*/ 1360449 w 2051825"/>
                <a:gd name="connsiteY6" fmla="*/ 78058 h 167320"/>
                <a:gd name="connsiteX7" fmla="*/ 1449659 w 2051825"/>
                <a:gd name="connsiteY7" fmla="*/ 100360 h 167320"/>
                <a:gd name="connsiteX8" fmla="*/ 1795347 w 2051825"/>
                <a:gd name="connsiteY8" fmla="*/ 167268 h 167320"/>
                <a:gd name="connsiteX9" fmla="*/ 2007220 w 2051825"/>
                <a:gd name="connsiteY9" fmla="*/ 111512 h 167320"/>
                <a:gd name="connsiteX10" fmla="*/ 2051825 w 2051825"/>
                <a:gd name="connsiteY10" fmla="*/ 111512 h 16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1825" h="167320">
                  <a:moveTo>
                    <a:pt x="0" y="0"/>
                  </a:moveTo>
                  <a:cubicBezTo>
                    <a:pt x="26019" y="39958"/>
                    <a:pt x="52039" y="79916"/>
                    <a:pt x="100361" y="89209"/>
                  </a:cubicBezTo>
                  <a:cubicBezTo>
                    <a:pt x="148683" y="98502"/>
                    <a:pt x="230459" y="55756"/>
                    <a:pt x="289932" y="55756"/>
                  </a:cubicBezTo>
                  <a:cubicBezTo>
                    <a:pt x="349405" y="55756"/>
                    <a:pt x="386576" y="87351"/>
                    <a:pt x="457200" y="89209"/>
                  </a:cubicBezTo>
                  <a:cubicBezTo>
                    <a:pt x="527824" y="91068"/>
                    <a:pt x="630044" y="61331"/>
                    <a:pt x="713678" y="66907"/>
                  </a:cubicBezTo>
                  <a:cubicBezTo>
                    <a:pt x="797312" y="72483"/>
                    <a:pt x="851210" y="120805"/>
                    <a:pt x="959005" y="122663"/>
                  </a:cubicBezTo>
                  <a:cubicBezTo>
                    <a:pt x="1066800" y="124521"/>
                    <a:pt x="1278673" y="81775"/>
                    <a:pt x="1360449" y="78058"/>
                  </a:cubicBezTo>
                  <a:cubicBezTo>
                    <a:pt x="1442225" y="74341"/>
                    <a:pt x="1377176" y="85492"/>
                    <a:pt x="1449659" y="100360"/>
                  </a:cubicBezTo>
                  <a:cubicBezTo>
                    <a:pt x="1522142" y="115228"/>
                    <a:pt x="1702420" y="165409"/>
                    <a:pt x="1795347" y="167268"/>
                  </a:cubicBezTo>
                  <a:cubicBezTo>
                    <a:pt x="1888274" y="169127"/>
                    <a:pt x="1964474" y="120805"/>
                    <a:pt x="2007220" y="111512"/>
                  </a:cubicBezTo>
                  <a:cubicBezTo>
                    <a:pt x="2049966" y="102219"/>
                    <a:pt x="2050895" y="106865"/>
                    <a:pt x="2051825" y="111512"/>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79114" y="2253783"/>
              <a:ext cx="9064886"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Can 20"/>
            <p:cNvSpPr/>
            <p:nvPr/>
          </p:nvSpPr>
          <p:spPr>
            <a:xfrm>
              <a:off x="923265" y="2359231"/>
              <a:ext cx="161166" cy="455740"/>
            </a:xfrm>
            <a:prstGeom prst="can">
              <a:avLst/>
            </a:prstGeom>
            <a:solidFill>
              <a:schemeClr val="bg1">
                <a:lumMod val="50000"/>
                <a:lumOff val="5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21"/>
            <p:cNvSpPr/>
            <p:nvPr/>
          </p:nvSpPr>
          <p:spPr>
            <a:xfrm>
              <a:off x="987875" y="3681252"/>
              <a:ext cx="208618" cy="493329"/>
            </a:xfrm>
            <a:prstGeom prst="can">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8459784" y="3277259"/>
              <a:ext cx="182390" cy="477718"/>
            </a:xfrm>
            <a:prstGeom prst="can">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48114" y="2915838"/>
              <a:ext cx="219853" cy="20458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48114" y="2936871"/>
              <a:ext cx="219853" cy="18354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Sperm_Whale.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94337" y="3051107"/>
              <a:ext cx="682713" cy="3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Sperm_Whale.g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65175" y="3018129"/>
              <a:ext cx="478614" cy="25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 name="TextBox 51"/>
          <p:cNvSpPr txBox="1"/>
          <p:nvPr/>
        </p:nvSpPr>
        <p:spPr>
          <a:xfrm>
            <a:off x="209550" y="209550"/>
            <a:ext cx="3530225" cy="523220"/>
          </a:xfrm>
          <a:prstGeom prst="rect">
            <a:avLst/>
          </a:prstGeom>
          <a:noFill/>
        </p:spPr>
        <p:txBody>
          <a:bodyPr wrap="square" rtlCol="0">
            <a:spAutoFit/>
          </a:bodyPr>
          <a:lstStyle/>
          <a:p>
            <a:r>
              <a:rPr lang="en-US" sz="2800" dirty="0" smtClean="0">
                <a:solidFill>
                  <a:schemeClr val="bg1"/>
                </a:solidFill>
              </a:rPr>
              <a:t>Decoy Deployment:</a:t>
            </a:r>
            <a:endParaRPr lang="en-US" sz="2800" dirty="0">
              <a:solidFill>
                <a:schemeClr val="bg1"/>
              </a:solidFill>
            </a:endParaRPr>
          </a:p>
        </p:txBody>
      </p:sp>
      <p:cxnSp>
        <p:nvCxnSpPr>
          <p:cNvPr id="54" name="Straight Connector 53"/>
          <p:cNvCxnSpPr/>
          <p:nvPr/>
        </p:nvCxnSpPr>
        <p:spPr>
          <a:xfrm flipV="1">
            <a:off x="209550" y="800100"/>
            <a:ext cx="8648700" cy="2857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260614" y="3931041"/>
            <a:ext cx="2447100" cy="1754327"/>
            <a:chOff x="1260614" y="3931041"/>
            <a:chExt cx="2447100" cy="1754327"/>
          </a:xfrm>
        </p:grpSpPr>
        <p:sp>
          <p:nvSpPr>
            <p:cNvPr id="46" name="TextBox 45"/>
            <p:cNvSpPr txBox="1"/>
            <p:nvPr/>
          </p:nvSpPr>
          <p:spPr>
            <a:xfrm>
              <a:off x="1583545" y="3931041"/>
              <a:ext cx="2124169" cy="1754327"/>
            </a:xfrm>
            <a:prstGeom prst="rect">
              <a:avLst/>
            </a:prstGeom>
            <a:noFill/>
          </p:spPr>
          <p:txBody>
            <a:bodyPr wrap="square" rtlCol="0">
              <a:spAutoFit/>
            </a:bodyPr>
            <a:lstStyle/>
            <a:p>
              <a:r>
                <a:rPr lang="en-US" dirty="0">
                  <a:solidFill>
                    <a:sysClr val="windowText" lastClr="000000"/>
                  </a:solidFill>
                </a:rPr>
                <a:t>A</a:t>
              </a:r>
              <a:r>
                <a:rPr lang="en-US" dirty="0" smtClean="0">
                  <a:solidFill>
                    <a:sysClr val="windowText" lastClr="000000"/>
                  </a:solidFill>
                </a:rPr>
                <a:t>coustic recorder (200-300m depth):</a:t>
              </a:r>
            </a:p>
            <a:p>
              <a:r>
                <a:rPr lang="en-US" dirty="0" smtClean="0">
                  <a:solidFill>
                    <a:sysClr val="windowText" lastClr="000000"/>
                  </a:solidFill>
                </a:rPr>
                <a:t>Confirm decoy operation &amp; whale presence in vicinity of Decoy</a:t>
              </a:r>
              <a:endParaRPr lang="en-US" dirty="0">
                <a:solidFill>
                  <a:sysClr val="windowText" lastClr="000000"/>
                </a:solidFill>
              </a:endParaRPr>
            </a:p>
          </p:txBody>
        </p:sp>
        <p:cxnSp>
          <p:nvCxnSpPr>
            <p:cNvPr id="47" name="Straight Arrow Connector 46"/>
            <p:cNvCxnSpPr/>
            <p:nvPr/>
          </p:nvCxnSpPr>
          <p:spPr>
            <a:xfrm flipH="1" flipV="1">
              <a:off x="1260614" y="3931041"/>
              <a:ext cx="354992" cy="28090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518005" y="3535442"/>
            <a:ext cx="2015227" cy="1509355"/>
            <a:chOff x="6518005" y="3535442"/>
            <a:chExt cx="2015227" cy="1509355"/>
          </a:xfrm>
        </p:grpSpPr>
        <p:sp>
          <p:nvSpPr>
            <p:cNvPr id="48" name="TextBox 47"/>
            <p:cNvSpPr txBox="1"/>
            <p:nvPr/>
          </p:nvSpPr>
          <p:spPr>
            <a:xfrm>
              <a:off x="6518005" y="3567469"/>
              <a:ext cx="2015227" cy="1477328"/>
            </a:xfrm>
            <a:prstGeom prst="rect">
              <a:avLst/>
            </a:prstGeom>
            <a:noFill/>
          </p:spPr>
          <p:txBody>
            <a:bodyPr wrap="square" rtlCol="0">
              <a:spAutoFit/>
            </a:bodyPr>
            <a:lstStyle/>
            <a:p>
              <a:r>
                <a:rPr lang="en-US" dirty="0">
                  <a:solidFill>
                    <a:sysClr val="windowText" lastClr="000000"/>
                  </a:solidFill>
                </a:rPr>
                <a:t>A</a:t>
              </a:r>
              <a:r>
                <a:rPr lang="en-US" dirty="0" smtClean="0">
                  <a:solidFill>
                    <a:sysClr val="windowText" lastClr="000000"/>
                  </a:solidFill>
                </a:rPr>
                <a:t>coustic recorder (200-300m depth): </a:t>
              </a:r>
            </a:p>
            <a:p>
              <a:r>
                <a:rPr lang="en-US" dirty="0" smtClean="0">
                  <a:solidFill>
                    <a:sysClr val="windowText" lastClr="000000"/>
                  </a:solidFill>
                </a:rPr>
                <a:t>Confirm whale presence at fishing haul. </a:t>
              </a:r>
              <a:endParaRPr lang="en-US" dirty="0">
                <a:solidFill>
                  <a:sysClr val="windowText" lastClr="000000"/>
                </a:solidFill>
              </a:endParaRPr>
            </a:p>
          </p:txBody>
        </p:sp>
        <p:cxnSp>
          <p:nvCxnSpPr>
            <p:cNvPr id="49" name="Straight Arrow Connector 48"/>
            <p:cNvCxnSpPr/>
            <p:nvPr/>
          </p:nvCxnSpPr>
          <p:spPr>
            <a:xfrm flipV="1">
              <a:off x="8076796" y="3535442"/>
              <a:ext cx="287186" cy="13155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242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coast_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8242" y="986320"/>
            <a:ext cx="4261596" cy="4956254"/>
          </a:xfrm>
          <a:prstGeom prst="rect">
            <a:avLst/>
          </a:prstGeom>
        </p:spPr>
      </p:pic>
      <p:pic>
        <p:nvPicPr>
          <p:cNvPr id="3" name="Picture 2" descr="Figure_coast_2.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37256" y="2607581"/>
            <a:ext cx="5347982" cy="1943392"/>
          </a:xfrm>
          <a:prstGeom prst="rect">
            <a:avLst/>
          </a:prstGeom>
          <a:ln>
            <a:solidFill>
              <a:schemeClr val="bg1"/>
            </a:solidFill>
          </a:ln>
        </p:spPr>
      </p:pic>
      <p:sp>
        <p:nvSpPr>
          <p:cNvPr id="4" name="Rectangle 3"/>
          <p:cNvSpPr/>
          <p:nvPr/>
        </p:nvSpPr>
        <p:spPr>
          <a:xfrm>
            <a:off x="2324146" y="3230196"/>
            <a:ext cx="487021" cy="221922"/>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solidFill>
                <a:srgbClr val="000000"/>
              </a:solidFill>
            </a:endParaRPr>
          </a:p>
        </p:txBody>
      </p:sp>
      <p:cxnSp>
        <p:nvCxnSpPr>
          <p:cNvPr id="6" name="Straight Connector 5"/>
          <p:cNvCxnSpPr/>
          <p:nvPr/>
        </p:nvCxnSpPr>
        <p:spPr>
          <a:xfrm flipV="1">
            <a:off x="2811167" y="2607581"/>
            <a:ext cx="826089" cy="62261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811167" y="3452119"/>
            <a:ext cx="826089" cy="94316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69900" y="275975"/>
            <a:ext cx="4775200" cy="523220"/>
          </a:xfrm>
          <a:prstGeom prst="rect">
            <a:avLst/>
          </a:prstGeom>
          <a:noFill/>
        </p:spPr>
        <p:txBody>
          <a:bodyPr wrap="square" rtlCol="0">
            <a:spAutoFit/>
          </a:bodyPr>
          <a:lstStyle/>
          <a:p>
            <a:r>
              <a:rPr lang="en-US" sz="2800" dirty="0" smtClean="0"/>
              <a:t>Decoy: </a:t>
            </a:r>
            <a:r>
              <a:rPr lang="en-US" sz="2800" dirty="0"/>
              <a:t>Summer 2013 Trials</a:t>
            </a:r>
          </a:p>
        </p:txBody>
      </p:sp>
      <p:sp>
        <p:nvSpPr>
          <p:cNvPr id="11" name="TextBox 10"/>
          <p:cNvSpPr txBox="1"/>
          <p:nvPr/>
        </p:nvSpPr>
        <p:spPr>
          <a:xfrm>
            <a:off x="4783918" y="986320"/>
            <a:ext cx="3883848" cy="1477328"/>
          </a:xfrm>
          <a:prstGeom prst="rect">
            <a:avLst/>
          </a:prstGeom>
          <a:noFill/>
        </p:spPr>
        <p:txBody>
          <a:bodyPr wrap="square" rtlCol="0">
            <a:spAutoFit/>
          </a:bodyPr>
          <a:lstStyle/>
          <a:p>
            <a:r>
              <a:rPr lang="en-US" dirty="0"/>
              <a:t>Single vessel: F/V </a:t>
            </a:r>
            <a:r>
              <a:rPr lang="en-US" dirty="0" err="1"/>
              <a:t>Magia</a:t>
            </a:r>
            <a:r>
              <a:rPr lang="en-US" dirty="0"/>
              <a:t>, </a:t>
            </a:r>
            <a:endParaRPr lang="en-US" dirty="0" smtClean="0"/>
          </a:p>
          <a:p>
            <a:r>
              <a:rPr lang="en-US" dirty="0"/>
              <a:t> </a:t>
            </a:r>
            <a:r>
              <a:rPr lang="en-US" dirty="0" smtClean="0"/>
              <a:t>         skipper </a:t>
            </a:r>
            <a:r>
              <a:rPr lang="en-US" dirty="0"/>
              <a:t>Stephen </a:t>
            </a:r>
            <a:r>
              <a:rPr lang="en-US" dirty="0" smtClean="0"/>
              <a:t>Rhoads</a:t>
            </a:r>
          </a:p>
          <a:p>
            <a:endParaRPr lang="en-US" dirty="0"/>
          </a:p>
          <a:p>
            <a:r>
              <a:rPr lang="en-US" dirty="0"/>
              <a:t>Single area: Western Gulf of Alaska</a:t>
            </a:r>
          </a:p>
          <a:p>
            <a:endParaRPr lang="en-US" dirty="0"/>
          </a:p>
        </p:txBody>
      </p:sp>
      <p:sp>
        <p:nvSpPr>
          <p:cNvPr id="12" name="TextBox 11"/>
          <p:cNvSpPr txBox="1"/>
          <p:nvPr/>
        </p:nvSpPr>
        <p:spPr>
          <a:xfrm>
            <a:off x="5245100" y="4623371"/>
            <a:ext cx="2576903" cy="1477327"/>
          </a:xfrm>
          <a:prstGeom prst="rect">
            <a:avLst/>
          </a:prstGeom>
          <a:noFill/>
        </p:spPr>
        <p:txBody>
          <a:bodyPr wrap="square" rtlCol="0">
            <a:spAutoFit/>
          </a:bodyPr>
          <a:lstStyle/>
          <a:p>
            <a:r>
              <a:rPr lang="en-US" sz="2400" b="1" dirty="0"/>
              <a:t>28 </a:t>
            </a:r>
            <a:r>
              <a:rPr lang="en-US" sz="2400" b="1" dirty="0" smtClean="0"/>
              <a:t>deployments</a:t>
            </a:r>
          </a:p>
          <a:p>
            <a:endParaRPr lang="en-US" sz="2400" b="1" dirty="0"/>
          </a:p>
          <a:p>
            <a:r>
              <a:rPr lang="en-US" sz="2400" b="1" dirty="0"/>
              <a:t>14 usable </a:t>
            </a:r>
            <a:r>
              <a:rPr lang="en-US" sz="2400" b="1" dirty="0" smtClean="0"/>
              <a:t>sets</a:t>
            </a:r>
            <a:endParaRPr lang="en-US" sz="2400" b="1" dirty="0"/>
          </a:p>
          <a:p>
            <a:endParaRPr lang="en-US" dirty="0"/>
          </a:p>
        </p:txBody>
      </p:sp>
    </p:spTree>
    <p:extLst>
      <p:ext uri="{BB962C8B-B14F-4D97-AF65-F5344CB8AC3E}">
        <p14:creationId xmlns:p14="http://schemas.microsoft.com/office/powerpoint/2010/main" val="1321865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470" y="187863"/>
            <a:ext cx="8113059" cy="523220"/>
          </a:xfrm>
          <a:prstGeom prst="rect">
            <a:avLst/>
          </a:prstGeom>
          <a:noFill/>
        </p:spPr>
        <p:txBody>
          <a:bodyPr wrap="square" rtlCol="0">
            <a:spAutoFit/>
          </a:bodyPr>
          <a:lstStyle/>
          <a:p>
            <a:r>
              <a:rPr lang="en-US" sz="2800" dirty="0" smtClean="0"/>
              <a:t>Decoy analysis: detecting whales with acoustics</a:t>
            </a:r>
            <a:endParaRPr lang="en-US" sz="2800" dirty="0"/>
          </a:p>
        </p:txBody>
      </p:sp>
      <p:pic>
        <p:nvPicPr>
          <p:cNvPr id="3" name="Picture 2"/>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2427154" y="626755"/>
            <a:ext cx="4170161" cy="713457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1437412" y="2365340"/>
            <a:ext cx="4004236" cy="369332"/>
          </a:xfrm>
          <a:prstGeom prst="rect">
            <a:avLst/>
          </a:prstGeom>
          <a:noFill/>
        </p:spPr>
        <p:txBody>
          <a:bodyPr wrap="square" rtlCol="0">
            <a:spAutoFit/>
          </a:bodyPr>
          <a:lstStyle/>
          <a:p>
            <a:r>
              <a:rPr lang="en-US" dirty="0" smtClean="0"/>
              <a:t>10:24am – Decoy activates</a:t>
            </a:r>
            <a:endParaRPr lang="en-US" dirty="0"/>
          </a:p>
        </p:txBody>
      </p:sp>
      <p:sp>
        <p:nvSpPr>
          <p:cNvPr id="7" name="TextBox 6"/>
          <p:cNvSpPr txBox="1"/>
          <p:nvPr/>
        </p:nvSpPr>
        <p:spPr>
          <a:xfrm>
            <a:off x="403412" y="1193297"/>
            <a:ext cx="8149454" cy="707886"/>
          </a:xfrm>
          <a:prstGeom prst="rect">
            <a:avLst/>
          </a:prstGeom>
          <a:noFill/>
        </p:spPr>
        <p:txBody>
          <a:bodyPr wrap="square" rtlCol="0">
            <a:spAutoFit/>
          </a:bodyPr>
          <a:lstStyle/>
          <a:p>
            <a:r>
              <a:rPr lang="en-US" sz="2000" dirty="0" smtClean="0"/>
              <a:t>Long-term averaged spectrograms allow us to look at whale activity over  long periods of time</a:t>
            </a:r>
            <a:endParaRPr lang="en-US" sz="2000" dirty="0"/>
          </a:p>
        </p:txBody>
      </p:sp>
      <p:grpSp>
        <p:nvGrpSpPr>
          <p:cNvPr id="5" name="Group 4"/>
          <p:cNvGrpSpPr/>
          <p:nvPr/>
        </p:nvGrpSpPr>
        <p:grpSpPr>
          <a:xfrm>
            <a:off x="1437412" y="4342851"/>
            <a:ext cx="2656614" cy="1618244"/>
            <a:chOff x="1437412" y="4342851"/>
            <a:chExt cx="2656614" cy="1618244"/>
          </a:xfrm>
        </p:grpSpPr>
        <p:sp>
          <p:nvSpPr>
            <p:cNvPr id="10" name="Oval 9"/>
            <p:cNvSpPr/>
            <p:nvPr/>
          </p:nvSpPr>
          <p:spPr>
            <a:xfrm>
              <a:off x="1437412" y="4650873"/>
              <a:ext cx="2656614" cy="1310222"/>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TextBox 10"/>
            <p:cNvSpPr txBox="1"/>
            <p:nvPr/>
          </p:nvSpPr>
          <p:spPr>
            <a:xfrm>
              <a:off x="1775203" y="4342851"/>
              <a:ext cx="2067567" cy="307777"/>
            </a:xfrm>
            <a:prstGeom prst="rect">
              <a:avLst/>
            </a:prstGeom>
            <a:noFill/>
          </p:spPr>
          <p:txBody>
            <a:bodyPr wrap="square" rtlCol="0">
              <a:spAutoFit/>
            </a:bodyPr>
            <a:lstStyle/>
            <a:p>
              <a:r>
                <a:rPr lang="en-US" sz="1400" dirty="0" smtClean="0">
                  <a:solidFill>
                    <a:srgbClr val="FF0000"/>
                  </a:solidFill>
                </a:rPr>
                <a:t>Distant whale activity</a:t>
              </a:r>
              <a:endParaRPr lang="en-US" sz="1400" dirty="0">
                <a:solidFill>
                  <a:srgbClr val="FF0000"/>
                </a:solidFill>
              </a:endParaRPr>
            </a:p>
          </p:txBody>
        </p:sp>
      </p:grpSp>
      <p:grpSp>
        <p:nvGrpSpPr>
          <p:cNvPr id="6" name="Group 5"/>
          <p:cNvGrpSpPr/>
          <p:nvPr/>
        </p:nvGrpSpPr>
        <p:grpSpPr>
          <a:xfrm>
            <a:off x="4202625" y="3905721"/>
            <a:ext cx="1464090" cy="1272688"/>
            <a:chOff x="4202625" y="3905721"/>
            <a:chExt cx="1464090" cy="1272688"/>
          </a:xfrm>
        </p:grpSpPr>
        <p:cxnSp>
          <p:nvCxnSpPr>
            <p:cNvPr id="13" name="Straight Arrow Connector 12"/>
            <p:cNvCxnSpPr/>
            <p:nvPr/>
          </p:nvCxnSpPr>
          <p:spPr>
            <a:xfrm flipH="1">
              <a:off x="4202625" y="4265233"/>
              <a:ext cx="619220" cy="91317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512235" y="3905721"/>
              <a:ext cx="1154480" cy="307777"/>
            </a:xfrm>
            <a:prstGeom prst="rect">
              <a:avLst/>
            </a:prstGeom>
            <a:noFill/>
          </p:spPr>
          <p:txBody>
            <a:bodyPr wrap="square" rtlCol="0">
              <a:spAutoFit/>
            </a:bodyPr>
            <a:lstStyle/>
            <a:p>
              <a:r>
                <a:rPr lang="en-US" sz="1400" dirty="0" smtClean="0">
                  <a:solidFill>
                    <a:srgbClr val="FF0000"/>
                  </a:solidFill>
                </a:rPr>
                <a:t>Decoy ON</a:t>
              </a:r>
              <a:endParaRPr lang="en-US" sz="1400" dirty="0">
                <a:solidFill>
                  <a:srgbClr val="FF0000"/>
                </a:solidFill>
              </a:endParaRPr>
            </a:p>
          </p:txBody>
        </p:sp>
      </p:grpSp>
      <p:sp>
        <p:nvSpPr>
          <p:cNvPr id="20" name="TextBox 19"/>
          <p:cNvSpPr txBox="1"/>
          <p:nvPr/>
        </p:nvSpPr>
        <p:spPr>
          <a:xfrm>
            <a:off x="5546832" y="2444403"/>
            <a:ext cx="1704819" cy="307777"/>
          </a:xfrm>
          <a:prstGeom prst="rect">
            <a:avLst/>
          </a:prstGeom>
          <a:noFill/>
        </p:spPr>
        <p:txBody>
          <a:bodyPr wrap="square" rtlCol="0">
            <a:spAutoFit/>
          </a:bodyPr>
          <a:lstStyle/>
          <a:p>
            <a:r>
              <a:rPr lang="en-US" sz="1400" dirty="0" smtClean="0">
                <a:solidFill>
                  <a:srgbClr val="FFFFFF"/>
                </a:solidFill>
              </a:rPr>
              <a:t>Recorder at Decoy</a:t>
            </a:r>
            <a:endParaRPr lang="en-US" sz="1400" dirty="0">
              <a:solidFill>
                <a:srgbClr val="FFFFFF"/>
              </a:solidFill>
            </a:endParaRPr>
          </a:p>
        </p:txBody>
      </p:sp>
    </p:spTree>
    <p:extLst>
      <p:ext uri="{BB962C8B-B14F-4D97-AF65-F5344CB8AC3E}">
        <p14:creationId xmlns:p14="http://schemas.microsoft.com/office/powerpoint/2010/main" val="73230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7424" y="970959"/>
            <a:ext cx="8604042" cy="5558554"/>
            <a:chOff x="3364398" y="3080274"/>
            <a:chExt cx="5657998" cy="3637339"/>
          </a:xfrm>
        </p:grpSpPr>
        <p:pic>
          <p:nvPicPr>
            <p:cNvPr id="6" name="Picture 5"/>
            <p:cNvPicPr/>
            <p:nvPr/>
          </p:nvPicPr>
          <p:blipFill rotWithShape="1">
            <a:blip r:embed="rId3" cstate="screen">
              <a:extLst>
                <a:ext uri="{28A0092B-C50C-407E-A947-70E740481C1C}">
                  <a14:useLocalDpi xmlns:a14="http://schemas.microsoft.com/office/drawing/2010/main"/>
                </a:ext>
              </a:extLst>
            </a:blip>
            <a:srcRect/>
            <a:stretch/>
          </p:blipFill>
          <p:spPr bwMode="auto">
            <a:xfrm>
              <a:off x="3364398" y="3080274"/>
              <a:ext cx="5657998" cy="3637339"/>
            </a:xfrm>
            <a:prstGeom prst="rect">
              <a:avLst/>
            </a:prstGeom>
            <a:ln>
              <a:noFill/>
            </a:ln>
            <a:extLst>
              <a:ext uri="{53640926-AAD7-44D8-BBD7-CCE9431645EC}">
                <a14:shadowObscured xmlns:a14="http://schemas.microsoft.com/office/drawing/2010/main"/>
              </a:ext>
            </a:extLst>
          </p:spPr>
        </p:pic>
        <p:sp>
          <p:nvSpPr>
            <p:cNvPr id="17" name="TextBox 16"/>
            <p:cNvSpPr txBox="1"/>
            <p:nvPr/>
          </p:nvSpPr>
          <p:spPr>
            <a:xfrm>
              <a:off x="4634191" y="4705235"/>
              <a:ext cx="2627834" cy="307777"/>
            </a:xfrm>
            <a:prstGeom prst="rect">
              <a:avLst/>
            </a:prstGeom>
            <a:noFill/>
          </p:spPr>
          <p:txBody>
            <a:bodyPr wrap="square" rtlCol="0">
              <a:spAutoFit/>
            </a:bodyPr>
            <a:lstStyle/>
            <a:p>
              <a:r>
                <a:rPr lang="en-US" sz="1400" dirty="0" smtClean="0">
                  <a:solidFill>
                    <a:srgbClr val="FF0000"/>
                  </a:solidFill>
                </a:rPr>
                <a:t>Minimal to no whale activity</a:t>
              </a:r>
              <a:endParaRPr lang="en-US" sz="1400" dirty="0">
                <a:solidFill>
                  <a:srgbClr val="FF0000"/>
                </a:solidFill>
              </a:endParaRPr>
            </a:p>
          </p:txBody>
        </p:sp>
      </p:grpSp>
      <p:sp>
        <p:nvSpPr>
          <p:cNvPr id="2" name="TextBox 1"/>
          <p:cNvSpPr txBox="1"/>
          <p:nvPr/>
        </p:nvSpPr>
        <p:spPr>
          <a:xfrm>
            <a:off x="207423" y="186586"/>
            <a:ext cx="8113059" cy="523220"/>
          </a:xfrm>
          <a:prstGeom prst="rect">
            <a:avLst/>
          </a:prstGeom>
          <a:noFill/>
        </p:spPr>
        <p:txBody>
          <a:bodyPr wrap="square" rtlCol="0">
            <a:spAutoFit/>
          </a:bodyPr>
          <a:lstStyle/>
          <a:p>
            <a:r>
              <a:rPr lang="en-US" sz="2800" dirty="0" smtClean="0"/>
              <a:t>Decoy analysis: detecting whales with acoustics</a:t>
            </a:r>
            <a:endParaRPr lang="en-US" sz="2800" dirty="0"/>
          </a:p>
        </p:txBody>
      </p:sp>
      <p:grpSp>
        <p:nvGrpSpPr>
          <p:cNvPr id="3" name="Group 2"/>
          <p:cNvGrpSpPr/>
          <p:nvPr/>
        </p:nvGrpSpPr>
        <p:grpSpPr>
          <a:xfrm>
            <a:off x="356834" y="970958"/>
            <a:ext cx="8454631" cy="5558554"/>
            <a:chOff x="11890" y="1727174"/>
            <a:chExt cx="5467464" cy="3762779"/>
          </a:xfrm>
        </p:grpSpPr>
        <p:pic>
          <p:nvPicPr>
            <p:cNvPr id="21" name="Picture 20" descr="Unit3_19.50_Haul2Begins.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890" y="1727174"/>
              <a:ext cx="5467464" cy="3762779"/>
            </a:xfrm>
            <a:prstGeom prst="rect">
              <a:avLst/>
            </a:prstGeom>
          </p:spPr>
        </p:pic>
        <p:sp>
          <p:nvSpPr>
            <p:cNvPr id="22" name="Oval 21"/>
            <p:cNvSpPr/>
            <p:nvPr/>
          </p:nvSpPr>
          <p:spPr>
            <a:xfrm>
              <a:off x="416556" y="3966561"/>
              <a:ext cx="3318314" cy="1338449"/>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3" name="TextBox 22"/>
            <p:cNvSpPr txBox="1"/>
            <p:nvPr/>
          </p:nvSpPr>
          <p:spPr>
            <a:xfrm>
              <a:off x="942751" y="2655474"/>
              <a:ext cx="3390736" cy="338554"/>
            </a:xfrm>
            <a:prstGeom prst="rect">
              <a:avLst/>
            </a:prstGeom>
            <a:noFill/>
          </p:spPr>
          <p:txBody>
            <a:bodyPr wrap="square" rtlCol="0">
              <a:spAutoFit/>
            </a:bodyPr>
            <a:lstStyle/>
            <a:p>
              <a:r>
                <a:rPr lang="en-US" sz="1600" dirty="0" smtClean="0">
                  <a:solidFill>
                    <a:srgbClr val="FF0000"/>
                  </a:solidFill>
                </a:rPr>
                <a:t>Heavy whale activity during haul</a:t>
              </a:r>
              <a:endParaRPr lang="en-US" sz="1600" dirty="0">
                <a:solidFill>
                  <a:srgbClr val="FF0000"/>
                </a:solidFill>
              </a:endParaRPr>
            </a:p>
          </p:txBody>
        </p:sp>
      </p:grpSp>
    </p:spTree>
    <p:extLst>
      <p:ext uri="{BB962C8B-B14F-4D97-AF65-F5344CB8AC3E}">
        <p14:creationId xmlns:p14="http://schemas.microsoft.com/office/powerpoint/2010/main" val="187735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9143221" cy="6858000"/>
          </a:xfrm>
          <a:prstGeom prst="rect">
            <a:avLst/>
          </a:prstGeom>
        </p:spPr>
      </p:pic>
      <p:sp>
        <p:nvSpPr>
          <p:cNvPr id="3" name="TextBox 2"/>
          <p:cNvSpPr txBox="1"/>
          <p:nvPr/>
        </p:nvSpPr>
        <p:spPr>
          <a:xfrm>
            <a:off x="432372" y="136091"/>
            <a:ext cx="5559853" cy="523220"/>
          </a:xfrm>
          <a:prstGeom prst="rect">
            <a:avLst/>
          </a:prstGeom>
          <a:noFill/>
        </p:spPr>
        <p:txBody>
          <a:bodyPr wrap="square" rtlCol="0">
            <a:spAutoFit/>
          </a:bodyPr>
          <a:lstStyle/>
          <a:p>
            <a:r>
              <a:rPr lang="en-US" sz="2800" dirty="0" smtClean="0"/>
              <a:t>Decoy Results: </a:t>
            </a:r>
            <a:r>
              <a:rPr lang="en-US" sz="2400" dirty="0" smtClean="0"/>
              <a:t>14 successful trials </a:t>
            </a:r>
            <a:endParaRPr lang="en-US" sz="2800" dirty="0"/>
          </a:p>
        </p:txBody>
      </p:sp>
      <p:pic>
        <p:nvPicPr>
          <p:cNvPr id="6" name="Picture 5"/>
          <p:cNvPicPr>
            <a:picLocks noChangeAspect="1"/>
          </p:cNvPicPr>
          <p:nvPr/>
        </p:nvPicPr>
        <p:blipFill>
          <a:blip r:embed="rId4"/>
          <a:stretch>
            <a:fillRect/>
          </a:stretch>
        </p:blipFill>
        <p:spPr>
          <a:xfrm>
            <a:off x="672353" y="965218"/>
            <a:ext cx="7602470" cy="4564283"/>
          </a:xfrm>
          <a:prstGeom prst="rect">
            <a:avLst/>
          </a:prstGeom>
        </p:spPr>
      </p:pic>
      <p:grpSp>
        <p:nvGrpSpPr>
          <p:cNvPr id="7" name="Group 6"/>
          <p:cNvGrpSpPr/>
          <p:nvPr/>
        </p:nvGrpSpPr>
        <p:grpSpPr>
          <a:xfrm>
            <a:off x="4046900" y="4244406"/>
            <a:ext cx="3354082" cy="835356"/>
            <a:chOff x="4046900" y="4244406"/>
            <a:chExt cx="3354082" cy="835356"/>
          </a:xfrm>
        </p:grpSpPr>
        <p:sp>
          <p:nvSpPr>
            <p:cNvPr id="4" name="Oval 3"/>
            <p:cNvSpPr/>
            <p:nvPr/>
          </p:nvSpPr>
          <p:spPr>
            <a:xfrm>
              <a:off x="4046900" y="4643621"/>
              <a:ext cx="3354082" cy="436141"/>
            </a:xfrm>
            <a:prstGeom prst="ellipse">
              <a:avLst/>
            </a:prstGeom>
            <a:noFill/>
            <a:ln w="28575" cmpd="sng">
              <a:solidFill>
                <a:srgbClr val="FF0000"/>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4631765" y="4244406"/>
              <a:ext cx="2769217" cy="369332"/>
            </a:xfrm>
            <a:prstGeom prst="rect">
              <a:avLst/>
            </a:prstGeom>
            <a:noFill/>
          </p:spPr>
          <p:txBody>
            <a:bodyPr wrap="square" rtlCol="0">
              <a:spAutoFit/>
            </a:bodyPr>
            <a:lstStyle/>
            <a:p>
              <a:r>
                <a:rPr lang="en-US" dirty="0" smtClean="0">
                  <a:solidFill>
                    <a:srgbClr val="FF0000"/>
                  </a:solidFill>
                </a:rPr>
                <a:t>Whales at Decoy Only</a:t>
              </a:r>
              <a:endParaRPr lang="en-US" dirty="0">
                <a:solidFill>
                  <a:srgbClr val="FF0000"/>
                </a:solidFill>
              </a:endParaRPr>
            </a:p>
          </p:txBody>
        </p:sp>
      </p:grpSp>
    </p:spTree>
    <p:extLst>
      <p:ext uri="{BB962C8B-B14F-4D97-AF65-F5344CB8AC3E}">
        <p14:creationId xmlns:p14="http://schemas.microsoft.com/office/powerpoint/2010/main" val="286993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2828"/>
            <a:ext cx="9143221" cy="6858000"/>
          </a:xfrm>
          <a:prstGeom prst="rect">
            <a:avLst/>
          </a:prstGeom>
        </p:spPr>
      </p:pic>
      <p:sp>
        <p:nvSpPr>
          <p:cNvPr id="3" name="TextBox 2"/>
          <p:cNvSpPr txBox="1"/>
          <p:nvPr/>
        </p:nvSpPr>
        <p:spPr>
          <a:xfrm>
            <a:off x="432372" y="136091"/>
            <a:ext cx="7755394" cy="523220"/>
          </a:xfrm>
          <a:prstGeom prst="rect">
            <a:avLst/>
          </a:prstGeom>
          <a:noFill/>
        </p:spPr>
        <p:txBody>
          <a:bodyPr wrap="square" rtlCol="0">
            <a:spAutoFit/>
          </a:bodyPr>
          <a:lstStyle/>
          <a:p>
            <a:r>
              <a:rPr lang="en-US" sz="2800" dirty="0" smtClean="0"/>
              <a:t>Decoy Results: </a:t>
            </a:r>
            <a:r>
              <a:rPr lang="en-US" sz="2400" dirty="0" smtClean="0"/>
              <a:t>Generalized Linear Model (Poisson)</a:t>
            </a:r>
            <a:endParaRPr lang="en-US" sz="2800" dirty="0"/>
          </a:p>
        </p:txBody>
      </p:sp>
      <p:sp>
        <p:nvSpPr>
          <p:cNvPr id="4" name="TextBox 3"/>
          <p:cNvSpPr txBox="1"/>
          <p:nvPr/>
        </p:nvSpPr>
        <p:spPr>
          <a:xfrm>
            <a:off x="432372" y="5078801"/>
            <a:ext cx="5559853" cy="400110"/>
          </a:xfrm>
          <a:prstGeom prst="rect">
            <a:avLst/>
          </a:prstGeom>
          <a:noFill/>
        </p:spPr>
        <p:txBody>
          <a:bodyPr wrap="square" rtlCol="0">
            <a:spAutoFit/>
          </a:bodyPr>
          <a:lstStyle/>
          <a:p>
            <a:r>
              <a:rPr lang="en-US" sz="2000" dirty="0" smtClean="0"/>
              <a:t>p = 0.039, significant at the 5% level</a:t>
            </a:r>
            <a:endParaRPr lang="en-US" sz="2000" dirty="0"/>
          </a:p>
        </p:txBody>
      </p:sp>
      <p:pic>
        <p:nvPicPr>
          <p:cNvPr id="6" name="Picture 5" descr="PoissonFit_vs_distance.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2372" y="1495002"/>
            <a:ext cx="8391057" cy="3583799"/>
          </a:xfrm>
          <a:prstGeom prst="rect">
            <a:avLst/>
          </a:prstGeom>
        </p:spPr>
      </p:pic>
      <p:sp>
        <p:nvSpPr>
          <p:cNvPr id="7" name="TextBox 6"/>
          <p:cNvSpPr txBox="1"/>
          <p:nvPr/>
        </p:nvSpPr>
        <p:spPr>
          <a:xfrm>
            <a:off x="432372" y="767408"/>
            <a:ext cx="8265752" cy="707886"/>
          </a:xfrm>
          <a:prstGeom prst="rect">
            <a:avLst/>
          </a:prstGeom>
          <a:noFill/>
        </p:spPr>
        <p:txBody>
          <a:bodyPr wrap="square" rtlCol="0">
            <a:spAutoFit/>
          </a:bodyPr>
          <a:lstStyle/>
          <a:p>
            <a:r>
              <a:rPr lang="en-US" sz="2000" dirty="0" smtClean="0"/>
              <a:t>The farther away the decoy was from the fishing haul, the fewer whales showed up at the haul. </a:t>
            </a:r>
            <a:endParaRPr lang="en-US" sz="2000" dirty="0"/>
          </a:p>
        </p:txBody>
      </p:sp>
    </p:spTree>
    <p:extLst>
      <p:ext uri="{BB962C8B-B14F-4D97-AF65-F5344CB8AC3E}">
        <p14:creationId xmlns:p14="http://schemas.microsoft.com/office/powerpoint/2010/main" val="1173557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b="5882"/>
          <a:stretch/>
        </p:blipFill>
        <p:spPr>
          <a:xfrm>
            <a:off x="779" y="0"/>
            <a:ext cx="9143221" cy="6858000"/>
          </a:xfrm>
          <a:prstGeom prst="rect">
            <a:avLst/>
          </a:prstGeom>
        </p:spPr>
      </p:pic>
      <p:sp>
        <p:nvSpPr>
          <p:cNvPr id="3" name="TextBox 2"/>
          <p:cNvSpPr txBox="1"/>
          <p:nvPr/>
        </p:nvSpPr>
        <p:spPr>
          <a:xfrm>
            <a:off x="432372" y="136091"/>
            <a:ext cx="5559853" cy="523220"/>
          </a:xfrm>
          <a:prstGeom prst="rect">
            <a:avLst/>
          </a:prstGeom>
          <a:noFill/>
        </p:spPr>
        <p:txBody>
          <a:bodyPr wrap="square" rtlCol="0">
            <a:spAutoFit/>
          </a:bodyPr>
          <a:lstStyle/>
          <a:p>
            <a:r>
              <a:rPr lang="en-US" sz="2800" dirty="0" smtClean="0"/>
              <a:t>Decoy Results: </a:t>
            </a:r>
            <a:r>
              <a:rPr lang="en-US" sz="2400" dirty="0" smtClean="0"/>
              <a:t>Normal GLM</a:t>
            </a:r>
            <a:endParaRPr lang="en-US" sz="2800" dirty="0"/>
          </a:p>
        </p:txBody>
      </p:sp>
      <p:sp>
        <p:nvSpPr>
          <p:cNvPr id="5" name="TextBox 4"/>
          <p:cNvSpPr txBox="1"/>
          <p:nvPr/>
        </p:nvSpPr>
        <p:spPr>
          <a:xfrm>
            <a:off x="164353" y="683157"/>
            <a:ext cx="8978867" cy="1261884"/>
          </a:xfrm>
          <a:prstGeom prst="rect">
            <a:avLst/>
          </a:prstGeom>
          <a:noFill/>
        </p:spPr>
        <p:txBody>
          <a:bodyPr wrap="square" rtlCol="0">
            <a:spAutoFit/>
          </a:bodyPr>
          <a:lstStyle/>
          <a:p>
            <a:r>
              <a:rPr lang="en-US" sz="2000" dirty="0" smtClean="0"/>
              <a:t>Time between decoy activation and first whale detected at fishing haul (decoy-haul-delay time)</a:t>
            </a:r>
          </a:p>
          <a:p>
            <a:endParaRPr lang="en-US" sz="1600" dirty="0"/>
          </a:p>
          <a:p>
            <a:r>
              <a:rPr lang="en-US" sz="2000" dirty="0" smtClean="0"/>
              <a:t>Whale delay in arriving at the haul increased when decoy farther away</a:t>
            </a:r>
            <a:endParaRPr lang="en-US" sz="2000" dirty="0"/>
          </a:p>
        </p:txBody>
      </p:sp>
      <p:pic>
        <p:nvPicPr>
          <p:cNvPr id="6" name="Picture 5" descr="NormalFit_DelayTime_vs_distance.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2706" y="2166471"/>
            <a:ext cx="7948555" cy="3036238"/>
          </a:xfrm>
          <a:prstGeom prst="rect">
            <a:avLst/>
          </a:prstGeom>
        </p:spPr>
      </p:pic>
      <p:sp>
        <p:nvSpPr>
          <p:cNvPr id="7" name="TextBox 6"/>
          <p:cNvSpPr txBox="1"/>
          <p:nvPr/>
        </p:nvSpPr>
        <p:spPr>
          <a:xfrm>
            <a:off x="274299" y="5202710"/>
            <a:ext cx="5559853" cy="707886"/>
          </a:xfrm>
          <a:prstGeom prst="rect">
            <a:avLst/>
          </a:prstGeom>
          <a:noFill/>
        </p:spPr>
        <p:txBody>
          <a:bodyPr wrap="square" rtlCol="0">
            <a:spAutoFit/>
          </a:bodyPr>
          <a:lstStyle/>
          <a:p>
            <a:r>
              <a:rPr lang="en-US" sz="2000" dirty="0" smtClean="0"/>
              <a:t>Smaller sample size n=8</a:t>
            </a:r>
          </a:p>
          <a:p>
            <a:r>
              <a:rPr lang="en-US" sz="2000" dirty="0" smtClean="0"/>
              <a:t>p = 0.05, significant at the 5% level</a:t>
            </a:r>
            <a:endParaRPr lang="en-US" sz="2000" dirty="0"/>
          </a:p>
        </p:txBody>
      </p:sp>
    </p:spTree>
    <p:extLst>
      <p:ext uri="{BB962C8B-B14F-4D97-AF65-F5344CB8AC3E}">
        <p14:creationId xmlns:p14="http://schemas.microsoft.com/office/powerpoint/2010/main" val="1173557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9143221" cy="6858000"/>
          </a:xfrm>
          <a:prstGeom prst="rect">
            <a:avLst/>
          </a:prstGeom>
        </p:spPr>
      </p:pic>
      <p:sp>
        <p:nvSpPr>
          <p:cNvPr id="2" name="TextBox 1"/>
          <p:cNvSpPr txBox="1"/>
          <p:nvPr/>
        </p:nvSpPr>
        <p:spPr>
          <a:xfrm>
            <a:off x="258923" y="135619"/>
            <a:ext cx="6596380" cy="523220"/>
          </a:xfrm>
          <a:prstGeom prst="rect">
            <a:avLst/>
          </a:prstGeom>
          <a:noFill/>
        </p:spPr>
        <p:txBody>
          <a:bodyPr wrap="square" rtlCol="0">
            <a:spAutoFit/>
          </a:bodyPr>
          <a:lstStyle/>
          <a:p>
            <a:r>
              <a:rPr lang="en-US" sz="2800" dirty="0" smtClean="0"/>
              <a:t>Conclusions: Successes</a:t>
            </a:r>
            <a:endParaRPr lang="en-US" sz="2800" dirty="0"/>
          </a:p>
        </p:txBody>
      </p:sp>
      <p:sp>
        <p:nvSpPr>
          <p:cNvPr id="3" name="TextBox 2"/>
          <p:cNvSpPr txBox="1"/>
          <p:nvPr/>
        </p:nvSpPr>
        <p:spPr>
          <a:xfrm>
            <a:off x="156152" y="658839"/>
            <a:ext cx="8754074" cy="1384995"/>
          </a:xfrm>
          <a:prstGeom prst="rect">
            <a:avLst/>
          </a:prstGeom>
          <a:noFill/>
        </p:spPr>
        <p:txBody>
          <a:bodyPr wrap="square" rtlCol="0">
            <a:spAutoFit/>
          </a:bodyPr>
          <a:lstStyle/>
          <a:p>
            <a:r>
              <a:rPr lang="en-US" sz="2000" dirty="0" smtClean="0"/>
              <a:t>May be first demonstration of an acoustic decoy on marine mammals</a:t>
            </a:r>
          </a:p>
          <a:p>
            <a:endParaRPr lang="en-US" sz="1200" dirty="0"/>
          </a:p>
          <a:p>
            <a:r>
              <a:rPr lang="en-US" sz="2000" dirty="0" smtClean="0"/>
              <a:t>Distance is key – farther decoy =&gt; fewer whales arrive</a:t>
            </a:r>
          </a:p>
          <a:p>
            <a:endParaRPr lang="en-US" sz="1200" dirty="0"/>
          </a:p>
          <a:p>
            <a:r>
              <a:rPr lang="en-US" sz="2000" dirty="0" smtClean="0"/>
              <a:t>Sometimes whales stayed at decoy and never approached true fishing haul.</a:t>
            </a:r>
            <a:endParaRPr lang="en-US" sz="2000" dirty="0"/>
          </a:p>
        </p:txBody>
      </p:sp>
      <p:sp>
        <p:nvSpPr>
          <p:cNvPr id="4" name="TextBox 3"/>
          <p:cNvSpPr txBox="1"/>
          <p:nvPr/>
        </p:nvSpPr>
        <p:spPr>
          <a:xfrm>
            <a:off x="156152" y="2689767"/>
            <a:ext cx="8993170" cy="3477875"/>
          </a:xfrm>
          <a:prstGeom prst="rect">
            <a:avLst/>
          </a:prstGeom>
          <a:noFill/>
        </p:spPr>
        <p:txBody>
          <a:bodyPr wrap="square" rtlCol="0">
            <a:spAutoFit/>
          </a:bodyPr>
          <a:lstStyle/>
          <a:p>
            <a:r>
              <a:rPr lang="en-US" sz="2000" dirty="0" smtClean="0"/>
              <a:t>Applicable to a limited set of circumstances:</a:t>
            </a:r>
          </a:p>
          <a:p>
            <a:r>
              <a:rPr lang="en-US" sz="2000" dirty="0"/>
              <a:t>	</a:t>
            </a:r>
            <a:r>
              <a:rPr lang="en-US" sz="2000" dirty="0" smtClean="0"/>
              <a:t>- Whales must be </a:t>
            </a:r>
            <a:r>
              <a:rPr lang="en-US" sz="2000" i="1" dirty="0" smtClean="0"/>
              <a:t>known</a:t>
            </a:r>
            <a:r>
              <a:rPr lang="en-US" sz="2000" dirty="0" smtClean="0"/>
              <a:t> to be present.</a:t>
            </a:r>
          </a:p>
          <a:p>
            <a:r>
              <a:rPr lang="en-US" sz="2000" dirty="0"/>
              <a:t>	</a:t>
            </a:r>
            <a:r>
              <a:rPr lang="en-US" sz="2000" dirty="0" smtClean="0"/>
              <a:t>- Fishing vessel is alone.</a:t>
            </a:r>
          </a:p>
          <a:p>
            <a:endParaRPr lang="en-US" sz="2000" dirty="0" smtClean="0"/>
          </a:p>
          <a:p>
            <a:r>
              <a:rPr lang="en-US" sz="2000" dirty="0" smtClean="0"/>
              <a:t>Testing requires intersection of fishermen, whales, and fish: </a:t>
            </a:r>
            <a:endParaRPr lang="en-US" sz="2000" dirty="0"/>
          </a:p>
          <a:p>
            <a:r>
              <a:rPr lang="en-US" sz="2000" dirty="0" smtClean="0"/>
              <a:t>Mr. Rhoads took device again in 2014 to collect more data:</a:t>
            </a:r>
          </a:p>
          <a:p>
            <a:r>
              <a:rPr lang="en-US" sz="2000" dirty="0"/>
              <a:t>	</a:t>
            </a:r>
            <a:r>
              <a:rPr lang="en-US" sz="2000" dirty="0" smtClean="0"/>
              <a:t> 2 months at sea saw no whales, did not deploy decoy. </a:t>
            </a:r>
          </a:p>
          <a:p>
            <a:endParaRPr lang="en-US" sz="2000" dirty="0"/>
          </a:p>
          <a:p>
            <a:r>
              <a:rPr lang="en-US" sz="2000" dirty="0" smtClean="0"/>
              <a:t>Device is heavy and awkward – hard to maneuver on vessel</a:t>
            </a:r>
          </a:p>
          <a:p>
            <a:r>
              <a:rPr lang="en-US" sz="2000" dirty="0"/>
              <a:t>	</a:t>
            </a:r>
            <a:r>
              <a:rPr lang="en-US" sz="2000" dirty="0" smtClean="0"/>
              <a:t>-Further engineering effort would be required</a:t>
            </a:r>
          </a:p>
          <a:p>
            <a:r>
              <a:rPr lang="en-US" sz="2000" dirty="0"/>
              <a:t>	</a:t>
            </a:r>
            <a:r>
              <a:rPr lang="en-US" sz="2000" dirty="0" smtClean="0"/>
              <a:t>-Wider number of vessel samples to reduce habituation risk.</a:t>
            </a:r>
          </a:p>
        </p:txBody>
      </p:sp>
      <p:sp>
        <p:nvSpPr>
          <p:cNvPr id="5" name="TextBox 4"/>
          <p:cNvSpPr txBox="1"/>
          <p:nvPr/>
        </p:nvSpPr>
        <p:spPr>
          <a:xfrm>
            <a:off x="150830" y="2152396"/>
            <a:ext cx="6596380" cy="523220"/>
          </a:xfrm>
          <a:prstGeom prst="rect">
            <a:avLst/>
          </a:prstGeom>
          <a:noFill/>
        </p:spPr>
        <p:txBody>
          <a:bodyPr wrap="square" rtlCol="0">
            <a:spAutoFit/>
          </a:bodyPr>
          <a:lstStyle/>
          <a:p>
            <a:r>
              <a:rPr lang="en-US" sz="2800" dirty="0" smtClean="0"/>
              <a:t>Conclusions: Caveats</a:t>
            </a:r>
            <a:endParaRPr lang="en-US" sz="2800" dirty="0"/>
          </a:p>
        </p:txBody>
      </p:sp>
      <p:cxnSp>
        <p:nvCxnSpPr>
          <p:cNvPr id="7" name="Straight Connector 6"/>
          <p:cNvCxnSpPr/>
          <p:nvPr/>
        </p:nvCxnSpPr>
        <p:spPr>
          <a:xfrm>
            <a:off x="150830" y="2088878"/>
            <a:ext cx="8429059"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8605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une 2004 Yakutat 04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6309" cy="6858000"/>
          </a:xfrm>
          <a:prstGeom prst="rect">
            <a:avLst/>
          </a:prstGeom>
        </p:spPr>
      </p:pic>
      <p:sp>
        <p:nvSpPr>
          <p:cNvPr id="2" name="TextBox 1"/>
          <p:cNvSpPr txBox="1"/>
          <p:nvPr/>
        </p:nvSpPr>
        <p:spPr>
          <a:xfrm>
            <a:off x="135686" y="61521"/>
            <a:ext cx="3230317" cy="646331"/>
          </a:xfrm>
          <a:prstGeom prst="rect">
            <a:avLst/>
          </a:prstGeom>
          <a:noFill/>
        </p:spPr>
        <p:txBody>
          <a:bodyPr wrap="square" rtlCol="0">
            <a:spAutoFit/>
          </a:bodyPr>
          <a:lstStyle/>
          <a:p>
            <a:r>
              <a:rPr lang="en-US" sz="3600" b="1" dirty="0" smtClean="0">
                <a:solidFill>
                  <a:schemeClr val="bg1"/>
                </a:solidFill>
              </a:rPr>
              <a:t>Thank You!</a:t>
            </a:r>
          </a:p>
        </p:txBody>
      </p:sp>
      <p:pic>
        <p:nvPicPr>
          <p:cNvPr id="4" name="Picture 3" descr="ALFA.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0439" y="5228935"/>
            <a:ext cx="2201914" cy="437063"/>
          </a:xfrm>
          <a:prstGeom prst="rect">
            <a:avLst/>
          </a:prstGeom>
        </p:spPr>
      </p:pic>
      <p:pic>
        <p:nvPicPr>
          <p:cNvPr id="6" name="Picture 5" descr="CBSFA.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73125" y="5790026"/>
            <a:ext cx="977314" cy="887013"/>
          </a:xfrm>
          <a:prstGeom prst="rect">
            <a:avLst/>
          </a:prstGeom>
        </p:spPr>
      </p:pic>
      <p:pic>
        <p:nvPicPr>
          <p:cNvPr id="7" name="Picture 6" descr="SeaLifeCenter.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8343" y="5799559"/>
            <a:ext cx="877481" cy="877481"/>
          </a:xfrm>
          <a:prstGeom prst="rect">
            <a:avLst/>
          </a:prstGeom>
        </p:spPr>
      </p:pic>
      <p:pic>
        <p:nvPicPr>
          <p:cNvPr id="8" name="Picture 7" descr="SIO.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5685" y="4698304"/>
            <a:ext cx="937984" cy="967694"/>
          </a:xfrm>
          <a:prstGeom prst="rect">
            <a:avLst/>
          </a:prstGeom>
        </p:spPr>
      </p:pic>
      <p:pic>
        <p:nvPicPr>
          <p:cNvPr id="9" name="Picture 8" descr="UAS.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78826" y="4768683"/>
            <a:ext cx="930902" cy="918544"/>
          </a:xfrm>
          <a:prstGeom prst="rect">
            <a:avLst/>
          </a:prstGeom>
        </p:spPr>
      </p:pic>
      <p:pic>
        <p:nvPicPr>
          <p:cNvPr id="10" name="Picture 9" descr="SSSC.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26212" y="5799559"/>
            <a:ext cx="835514" cy="877480"/>
          </a:xfrm>
          <a:prstGeom prst="rect">
            <a:avLst/>
          </a:prstGeom>
        </p:spPr>
      </p:pic>
      <p:pic>
        <p:nvPicPr>
          <p:cNvPr id="11" name="Picture 10" descr="NOAA.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2752" y="5790027"/>
            <a:ext cx="887013" cy="887013"/>
          </a:xfrm>
          <a:prstGeom prst="rect">
            <a:avLst/>
          </a:prstGeom>
        </p:spPr>
      </p:pic>
      <p:pic>
        <p:nvPicPr>
          <p:cNvPr id="12" name="Picture 11" descr="NPRB.jp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443120" y="5204840"/>
            <a:ext cx="1472199" cy="1472199"/>
          </a:xfrm>
          <a:prstGeom prst="rect">
            <a:avLst/>
          </a:prstGeom>
        </p:spPr>
      </p:pic>
      <p:sp>
        <p:nvSpPr>
          <p:cNvPr id="13" name="TextBox 12"/>
          <p:cNvSpPr txBox="1"/>
          <p:nvPr/>
        </p:nvSpPr>
        <p:spPr>
          <a:xfrm>
            <a:off x="135685" y="1161287"/>
            <a:ext cx="8511761" cy="984885"/>
          </a:xfrm>
          <a:prstGeom prst="rect">
            <a:avLst/>
          </a:prstGeom>
          <a:noFill/>
        </p:spPr>
        <p:txBody>
          <a:bodyPr wrap="square" rtlCol="0">
            <a:spAutoFit/>
          </a:bodyPr>
          <a:lstStyle/>
          <a:p>
            <a:r>
              <a:rPr lang="en-US" sz="2000" dirty="0" smtClean="0">
                <a:solidFill>
                  <a:srgbClr val="FFFFFF"/>
                </a:solidFill>
              </a:rPr>
              <a:t>Skippers: Dan </a:t>
            </a:r>
            <a:r>
              <a:rPr lang="en-US" sz="2000" dirty="0" err="1" smtClean="0">
                <a:solidFill>
                  <a:srgbClr val="FFFFFF"/>
                </a:solidFill>
              </a:rPr>
              <a:t>Falvey</a:t>
            </a:r>
            <a:r>
              <a:rPr lang="en-US" sz="2000" dirty="0" smtClean="0">
                <a:solidFill>
                  <a:srgbClr val="FFFFFF"/>
                </a:solidFill>
              </a:rPr>
              <a:t>, Stephen Rhoads, Walt Pasternak</a:t>
            </a:r>
          </a:p>
          <a:p>
            <a:r>
              <a:rPr lang="en-US" sz="2000" dirty="0">
                <a:solidFill>
                  <a:srgbClr val="FFFFFF"/>
                </a:solidFill>
              </a:rPr>
              <a:t>	</a:t>
            </a:r>
            <a:r>
              <a:rPr lang="en-US" sz="2000" dirty="0" smtClean="0">
                <a:solidFill>
                  <a:srgbClr val="FFFFFF"/>
                </a:solidFill>
              </a:rPr>
              <a:t>  Crew members on F/V Myriad, F/V Christi-Rob, &amp; F/V </a:t>
            </a:r>
            <a:r>
              <a:rPr lang="en-US" sz="2000" dirty="0" err="1" smtClean="0">
                <a:solidFill>
                  <a:srgbClr val="FFFFFF"/>
                </a:solidFill>
              </a:rPr>
              <a:t>Magia</a:t>
            </a:r>
            <a:r>
              <a:rPr lang="en-US" sz="2000" dirty="0" smtClean="0">
                <a:solidFill>
                  <a:srgbClr val="FFFFFF"/>
                </a:solidFill>
              </a:rPr>
              <a:t> </a:t>
            </a:r>
          </a:p>
          <a:p>
            <a:r>
              <a:rPr lang="en-US" dirty="0" smtClean="0">
                <a:solidFill>
                  <a:srgbClr val="000000"/>
                </a:solidFill>
              </a:rPr>
              <a:t> </a:t>
            </a:r>
            <a:endParaRPr lang="en-US" dirty="0">
              <a:solidFill>
                <a:srgbClr val="000000"/>
              </a:solidFill>
            </a:endParaRPr>
          </a:p>
        </p:txBody>
      </p:sp>
      <p:pic>
        <p:nvPicPr>
          <p:cNvPr id="15" name="Picture 14" descr="UAF Logo.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276531" y="4753004"/>
            <a:ext cx="1015867" cy="912994"/>
          </a:xfrm>
          <a:prstGeom prst="rect">
            <a:avLst/>
          </a:prstGeom>
        </p:spPr>
      </p:pic>
      <p:sp>
        <p:nvSpPr>
          <p:cNvPr id="16" name="TextBox 15"/>
          <p:cNvSpPr txBox="1"/>
          <p:nvPr/>
        </p:nvSpPr>
        <p:spPr>
          <a:xfrm>
            <a:off x="4445815" y="15355"/>
            <a:ext cx="4698185" cy="369332"/>
          </a:xfrm>
          <a:prstGeom prst="rect">
            <a:avLst/>
          </a:prstGeom>
          <a:noFill/>
        </p:spPr>
        <p:txBody>
          <a:bodyPr wrap="square" rtlCol="0">
            <a:spAutoFit/>
          </a:bodyPr>
          <a:lstStyle/>
          <a:p>
            <a:r>
              <a:rPr lang="en-US" dirty="0" smtClean="0">
                <a:solidFill>
                  <a:srgbClr val="FFFFFF"/>
                </a:solidFill>
              </a:rPr>
              <a:t>Photo Credit: Dick Curran, F/V Cherokee</a:t>
            </a:r>
            <a:endParaRPr lang="en-US" dirty="0">
              <a:solidFill>
                <a:srgbClr val="FFFFFF"/>
              </a:solidFill>
            </a:endParaRPr>
          </a:p>
        </p:txBody>
      </p:sp>
      <p:sp>
        <p:nvSpPr>
          <p:cNvPr id="17" name="TextBox 16"/>
          <p:cNvSpPr txBox="1"/>
          <p:nvPr/>
        </p:nvSpPr>
        <p:spPr>
          <a:xfrm>
            <a:off x="160633" y="1975153"/>
            <a:ext cx="2412492" cy="369332"/>
          </a:xfrm>
          <a:prstGeom prst="rect">
            <a:avLst/>
          </a:prstGeom>
          <a:noFill/>
        </p:spPr>
        <p:txBody>
          <a:bodyPr wrap="square" rtlCol="0">
            <a:spAutoFit/>
          </a:bodyPr>
          <a:lstStyle/>
          <a:p>
            <a:r>
              <a:rPr lang="en-US" dirty="0" smtClean="0">
                <a:solidFill>
                  <a:schemeClr val="bg1"/>
                </a:solidFill>
                <a:hlinkClick r:id="rId13"/>
              </a:rPr>
              <a:t>www.seaswap.info</a:t>
            </a:r>
            <a:r>
              <a:rPr lang="en-US" dirty="0" smtClean="0"/>
              <a:t> </a:t>
            </a:r>
            <a:endParaRPr lang="en-US" dirty="0"/>
          </a:p>
        </p:txBody>
      </p:sp>
      <p:sp>
        <p:nvSpPr>
          <p:cNvPr id="5" name="TextBox 4"/>
          <p:cNvSpPr txBox="1"/>
          <p:nvPr/>
        </p:nvSpPr>
        <p:spPr>
          <a:xfrm>
            <a:off x="2820533" y="2344485"/>
            <a:ext cx="3554786" cy="923330"/>
          </a:xfrm>
          <a:prstGeom prst="rect">
            <a:avLst/>
          </a:prstGeom>
          <a:noFill/>
        </p:spPr>
        <p:txBody>
          <a:bodyPr wrap="square" rtlCol="0">
            <a:spAutoFit/>
          </a:bodyPr>
          <a:lstStyle/>
          <a:p>
            <a:r>
              <a:rPr lang="en-US" b="1" dirty="0" smtClean="0"/>
              <a:t>Thursday 14:15, Aaron </a:t>
            </a:r>
            <a:r>
              <a:rPr lang="en-US" b="1" dirty="0" err="1" smtClean="0"/>
              <a:t>Thode</a:t>
            </a:r>
            <a:endParaRPr lang="en-US" b="1" dirty="0" smtClean="0"/>
          </a:p>
          <a:p>
            <a:r>
              <a:rPr lang="en-US" b="1" dirty="0" smtClean="0"/>
              <a:t>Continental Ballroom 1-4</a:t>
            </a:r>
          </a:p>
          <a:p>
            <a:r>
              <a:rPr lang="en-US" b="1" dirty="0" smtClean="0"/>
              <a:t>SEASWAP Go-Pros</a:t>
            </a:r>
            <a:endParaRPr lang="en-US" b="1" dirty="0"/>
          </a:p>
        </p:txBody>
      </p:sp>
      <p:pic>
        <p:nvPicPr>
          <p:cNvPr id="14" name="Picture 13" descr="logo3.pn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2896613" y="61521"/>
            <a:ext cx="929599" cy="921852"/>
          </a:xfrm>
          <a:prstGeom prst="rect">
            <a:avLst/>
          </a:prstGeom>
        </p:spPr>
      </p:pic>
    </p:spTree>
    <p:extLst>
      <p:ext uri="{BB962C8B-B14F-4D97-AF65-F5344CB8AC3E}">
        <p14:creationId xmlns:p14="http://schemas.microsoft.com/office/powerpoint/2010/main" val="154135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2485"/>
            <a:ext cx="9150788" cy="6858000"/>
          </a:xfrm>
          <a:prstGeom prst="rect">
            <a:avLst/>
          </a:prstGeom>
        </p:spPr>
      </p:pic>
      <p:sp>
        <p:nvSpPr>
          <p:cNvPr id="2" name="Title 1"/>
          <p:cNvSpPr>
            <a:spLocks noGrp="1"/>
          </p:cNvSpPr>
          <p:nvPr>
            <p:ph type="ctrTitle"/>
          </p:nvPr>
        </p:nvSpPr>
        <p:spPr>
          <a:xfrm>
            <a:off x="124948" y="167540"/>
            <a:ext cx="5919014" cy="2854440"/>
          </a:xfrm>
        </p:spPr>
        <p:txBody>
          <a:bodyPr/>
          <a:lstStyle/>
          <a:p>
            <a:r>
              <a:rPr lang="en-US" dirty="0">
                <a:solidFill>
                  <a:schemeClr val="bg1"/>
                </a:solidFill>
                <a:effectLst/>
              </a:rPr>
              <a:t>Field Trials of an Acoustic Decoy </a:t>
            </a:r>
            <a:endParaRPr lang="en-US" dirty="0">
              <a:solidFill>
                <a:schemeClr val="bg1"/>
              </a:solidFill>
            </a:endParaRPr>
          </a:p>
        </p:txBody>
      </p:sp>
      <p:sp>
        <p:nvSpPr>
          <p:cNvPr id="3" name="Subtitle 2"/>
          <p:cNvSpPr>
            <a:spLocks noGrp="1"/>
          </p:cNvSpPr>
          <p:nvPr>
            <p:ph type="subTitle" idx="1"/>
          </p:nvPr>
        </p:nvSpPr>
        <p:spPr>
          <a:xfrm>
            <a:off x="124948" y="4199298"/>
            <a:ext cx="8711662" cy="1405613"/>
          </a:xfrm>
        </p:spPr>
        <p:txBody>
          <a:bodyPr>
            <a:noAutofit/>
          </a:bodyPr>
          <a:lstStyle/>
          <a:p>
            <a:r>
              <a:rPr lang="en-US" sz="2800" dirty="0" smtClean="0">
                <a:solidFill>
                  <a:schemeClr val="bg1"/>
                </a:solidFill>
                <a:effectLst/>
              </a:rPr>
              <a:t>Goal:  Reduce </a:t>
            </a:r>
            <a:r>
              <a:rPr lang="en-US" sz="2800" dirty="0" smtClean="0">
                <a:solidFill>
                  <a:schemeClr val="bg1"/>
                </a:solidFill>
                <a:effectLst/>
              </a:rPr>
              <a:t>Sperm Whale Depredation on Demersal Longlines in the Gulf of Alaska</a:t>
            </a:r>
            <a:endParaRPr lang="en-US" sz="2800" dirty="0" smtClean="0">
              <a:solidFill>
                <a:schemeClr val="bg1"/>
              </a:solidFill>
              <a:effectLst/>
            </a:endParaRPr>
          </a:p>
        </p:txBody>
      </p:sp>
      <p:pic>
        <p:nvPicPr>
          <p:cNvPr id="5" name="Picture 4" descr="ALFA.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84208" y="6249522"/>
            <a:ext cx="1859792" cy="369154"/>
          </a:xfrm>
          <a:prstGeom prst="rect">
            <a:avLst/>
          </a:prstGeom>
        </p:spPr>
      </p:pic>
      <p:pic>
        <p:nvPicPr>
          <p:cNvPr id="7" name="Picture 6" descr="CBSFA.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84325" y="6121991"/>
            <a:ext cx="719273" cy="652814"/>
          </a:xfrm>
          <a:prstGeom prst="rect">
            <a:avLst/>
          </a:prstGeom>
        </p:spPr>
      </p:pic>
      <p:pic>
        <p:nvPicPr>
          <p:cNvPr id="8" name="Picture 7" descr="SeaLifeCenter.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6793" y="6146071"/>
            <a:ext cx="621385" cy="621385"/>
          </a:xfrm>
          <a:prstGeom prst="rect">
            <a:avLst/>
          </a:prstGeom>
        </p:spPr>
      </p:pic>
      <p:pic>
        <p:nvPicPr>
          <p:cNvPr id="9" name="Picture 8" descr="SIO.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21137" y="6142719"/>
            <a:ext cx="622526" cy="642244"/>
          </a:xfrm>
          <a:prstGeom prst="rect">
            <a:avLst/>
          </a:prstGeom>
        </p:spPr>
      </p:pic>
      <p:pic>
        <p:nvPicPr>
          <p:cNvPr id="10" name="Picture 9" descr="UAS.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98710" y="6165341"/>
            <a:ext cx="619033" cy="610815"/>
          </a:xfrm>
          <a:prstGeom prst="rect">
            <a:avLst/>
          </a:prstGeom>
        </p:spPr>
      </p:pic>
      <p:pic>
        <p:nvPicPr>
          <p:cNvPr id="11" name="Picture 10" descr="SSSC.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72235" y="6132149"/>
            <a:ext cx="621593" cy="652814"/>
          </a:xfrm>
          <a:prstGeom prst="rect">
            <a:avLst/>
          </a:prstGeom>
        </p:spPr>
      </p:pic>
      <p:pic>
        <p:nvPicPr>
          <p:cNvPr id="12" name="Picture 11" descr="UAF Logo.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468515" y="6149662"/>
            <a:ext cx="697085" cy="626494"/>
          </a:xfrm>
          <a:prstGeom prst="rect">
            <a:avLst/>
          </a:prstGeom>
        </p:spPr>
      </p:pic>
      <p:pic>
        <p:nvPicPr>
          <p:cNvPr id="13" name="Picture 12" descr="NPRB.jp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460878" y="167539"/>
            <a:ext cx="1561737" cy="1561737"/>
          </a:xfrm>
          <a:prstGeom prst="rect">
            <a:avLst/>
          </a:prstGeom>
        </p:spPr>
      </p:pic>
      <p:sp>
        <p:nvSpPr>
          <p:cNvPr id="14" name="TextBox 13"/>
          <p:cNvSpPr txBox="1"/>
          <p:nvPr/>
        </p:nvSpPr>
        <p:spPr>
          <a:xfrm>
            <a:off x="124948" y="5616693"/>
            <a:ext cx="8897667" cy="646331"/>
          </a:xfrm>
          <a:prstGeom prst="rect">
            <a:avLst/>
          </a:prstGeom>
          <a:noFill/>
        </p:spPr>
        <p:txBody>
          <a:bodyPr wrap="square" rtlCol="0">
            <a:spAutoFit/>
          </a:bodyPr>
          <a:lstStyle/>
          <a:p>
            <a:r>
              <a:rPr lang="en-US" dirty="0">
                <a:solidFill>
                  <a:schemeClr val="bg1"/>
                </a:solidFill>
              </a:rPr>
              <a:t>Lauren Wild, </a:t>
            </a:r>
            <a:r>
              <a:rPr lang="en-US" dirty="0" smtClean="0">
                <a:solidFill>
                  <a:schemeClr val="bg1"/>
                </a:solidFill>
              </a:rPr>
              <a:t>Aaron </a:t>
            </a:r>
            <a:r>
              <a:rPr lang="en-US" dirty="0" err="1">
                <a:solidFill>
                  <a:schemeClr val="bg1"/>
                </a:solidFill>
              </a:rPr>
              <a:t>Thode</a:t>
            </a:r>
            <a:r>
              <a:rPr lang="en-US" dirty="0" smtClean="0">
                <a:solidFill>
                  <a:schemeClr val="bg1"/>
                </a:solidFill>
              </a:rPr>
              <a:t>, </a:t>
            </a:r>
            <a:r>
              <a:rPr lang="en-US" dirty="0">
                <a:solidFill>
                  <a:schemeClr val="bg1"/>
                </a:solidFill>
              </a:rPr>
              <a:t>Jan </a:t>
            </a:r>
            <a:r>
              <a:rPr lang="en-US" dirty="0" err="1">
                <a:solidFill>
                  <a:schemeClr val="bg1"/>
                </a:solidFill>
              </a:rPr>
              <a:t>Straley</a:t>
            </a:r>
            <a:r>
              <a:rPr lang="en-US" dirty="0" smtClean="0">
                <a:solidFill>
                  <a:schemeClr val="bg1"/>
                </a:solidFill>
              </a:rPr>
              <a:t>, </a:t>
            </a:r>
            <a:r>
              <a:rPr lang="en-US" dirty="0">
                <a:solidFill>
                  <a:schemeClr val="bg1"/>
                </a:solidFill>
              </a:rPr>
              <a:t>Linda </a:t>
            </a:r>
            <a:r>
              <a:rPr lang="en-US" dirty="0" err="1">
                <a:solidFill>
                  <a:schemeClr val="bg1"/>
                </a:solidFill>
              </a:rPr>
              <a:t>Behnken</a:t>
            </a:r>
            <a:r>
              <a:rPr lang="en-US" dirty="0">
                <a:solidFill>
                  <a:schemeClr val="bg1"/>
                </a:solidFill>
              </a:rPr>
              <a:t>, Dan </a:t>
            </a:r>
            <a:r>
              <a:rPr lang="en-US" dirty="0" err="1">
                <a:solidFill>
                  <a:schemeClr val="bg1"/>
                </a:solidFill>
              </a:rPr>
              <a:t>Falvey</a:t>
            </a:r>
            <a:r>
              <a:rPr lang="en-US" dirty="0">
                <a:solidFill>
                  <a:schemeClr val="bg1"/>
                </a:solidFill>
              </a:rPr>
              <a:t>, Tory O’Connell, Joe </a:t>
            </a:r>
            <a:r>
              <a:rPr lang="en-US" dirty="0" err="1" smtClean="0">
                <a:solidFill>
                  <a:schemeClr val="bg1"/>
                </a:solidFill>
              </a:rPr>
              <a:t>Liddle</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109744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oat-Net"/>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6197" t="16481" r="4642" b="11105"/>
          <a:stretch/>
        </p:blipFill>
        <p:spPr bwMode="auto">
          <a:xfrm>
            <a:off x="383144" y="2287047"/>
            <a:ext cx="8361421" cy="452336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8076" y="115800"/>
            <a:ext cx="8719236" cy="2523768"/>
          </a:xfrm>
          <a:prstGeom prst="rect">
            <a:avLst/>
          </a:prstGeom>
          <a:noFill/>
        </p:spPr>
        <p:txBody>
          <a:bodyPr wrap="square" rtlCol="0">
            <a:spAutoFit/>
          </a:bodyPr>
          <a:lstStyle/>
          <a:p>
            <a:pPr marL="285750" indent="-285750">
              <a:buFont typeface="Arial" pitchFamily="34" charset="0"/>
              <a:buChar char="•"/>
            </a:pPr>
            <a:r>
              <a:rPr lang="en-US" sz="2800" dirty="0" smtClean="0"/>
              <a:t>Sperm whales remove fish, “depredate,” from commercial fishing gear worldwide. </a:t>
            </a:r>
          </a:p>
          <a:p>
            <a:pPr marL="285750" indent="-285750">
              <a:buFont typeface="Arial" pitchFamily="34" charset="0"/>
              <a:buChar char="•"/>
            </a:pPr>
            <a:endParaRPr lang="en-US" dirty="0"/>
          </a:p>
          <a:p>
            <a:pPr marL="285750" indent="-285750">
              <a:buFont typeface="Arial" pitchFamily="34" charset="0"/>
              <a:buChar char="•"/>
            </a:pPr>
            <a:r>
              <a:rPr lang="en-US" sz="2800" dirty="0" smtClean="0"/>
              <a:t>Gulf of Alaska: targeting longline fishing vessels catching black cod (sablefish)</a:t>
            </a:r>
          </a:p>
          <a:p>
            <a:pPr marL="285750" indent="-285750">
              <a:buFont typeface="Arial" pitchFamily="34" charset="0"/>
              <a:buChar char="•"/>
            </a:pPr>
            <a:endParaRPr lang="en-US" sz="2800" dirty="0"/>
          </a:p>
        </p:txBody>
      </p:sp>
      <p:grpSp>
        <p:nvGrpSpPr>
          <p:cNvPr id="40" name="Group 39"/>
          <p:cNvGrpSpPr/>
          <p:nvPr/>
        </p:nvGrpSpPr>
        <p:grpSpPr>
          <a:xfrm>
            <a:off x="3160918" y="3731346"/>
            <a:ext cx="2320993" cy="2289919"/>
            <a:chOff x="3040516" y="2819111"/>
            <a:chExt cx="2537078" cy="2517206"/>
          </a:xfrm>
        </p:grpSpPr>
        <p:cxnSp>
          <p:nvCxnSpPr>
            <p:cNvPr id="3" name="Straight Connector 2"/>
            <p:cNvCxnSpPr/>
            <p:nvPr/>
          </p:nvCxnSpPr>
          <p:spPr>
            <a:xfrm>
              <a:off x="3040516" y="2819111"/>
              <a:ext cx="2537078" cy="25172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912903" y="3739554"/>
              <a:ext cx="38488" cy="41048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240259" y="3999172"/>
              <a:ext cx="38488" cy="41048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718038" y="4471652"/>
              <a:ext cx="38488" cy="41048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261655" y="3025801"/>
              <a:ext cx="38488" cy="41048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588412" y="3370616"/>
              <a:ext cx="38488" cy="41048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rot="3671697">
              <a:off x="3157778" y="3517612"/>
              <a:ext cx="455302" cy="202584"/>
              <a:chOff x="5016210" y="3154328"/>
              <a:chExt cx="2031863" cy="821067"/>
            </a:xfrm>
          </p:grpSpPr>
          <p:sp>
            <p:nvSpPr>
              <p:cNvPr id="25" name="Oval 24"/>
              <p:cNvSpPr/>
              <p:nvPr/>
            </p:nvSpPr>
            <p:spPr>
              <a:xfrm>
                <a:off x="5016210" y="3370616"/>
                <a:ext cx="1873061" cy="410486"/>
              </a:xfrm>
              <a:prstGeom prst="ellipse">
                <a:avLst/>
              </a:prstGeom>
              <a:solidFill>
                <a:schemeClr val="bg1">
                  <a:lumMod val="65000"/>
                  <a:lumOff val="35000"/>
                </a:schemeClr>
              </a:solidFill>
              <a:ln>
                <a:solidFill>
                  <a:schemeClr val="bg1">
                    <a:lumMod val="65000"/>
                    <a:lumOff val="35000"/>
                  </a:schemeClr>
                </a:solid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Isosceles Triangle 25"/>
              <p:cNvSpPr/>
              <p:nvPr/>
            </p:nvSpPr>
            <p:spPr>
              <a:xfrm rot="16200000">
                <a:off x="6376104" y="3303427"/>
                <a:ext cx="821067" cy="522870"/>
              </a:xfrm>
              <a:prstGeom prst="triangle">
                <a:avLst/>
              </a:prstGeom>
              <a:solidFill>
                <a:schemeClr val="bg1">
                  <a:lumMod val="65000"/>
                  <a:lumOff val="35000"/>
                </a:schemeClr>
              </a:solidFill>
              <a:ln>
                <a:solidFill>
                  <a:schemeClr val="bg1">
                    <a:lumMod val="65000"/>
                    <a:lumOff val="35000"/>
                  </a:schemeClr>
                </a:solid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Isosceles Triangle 26"/>
              <p:cNvSpPr/>
              <p:nvPr/>
            </p:nvSpPr>
            <p:spPr>
              <a:xfrm>
                <a:off x="5577594" y="3229636"/>
                <a:ext cx="670218" cy="281959"/>
              </a:xfrm>
              <a:prstGeom prst="triangle">
                <a:avLst/>
              </a:prstGeom>
              <a:solidFill>
                <a:schemeClr val="bg1">
                  <a:lumMod val="65000"/>
                  <a:lumOff val="35000"/>
                </a:schemeClr>
              </a:solidFill>
              <a:ln>
                <a:solidFill>
                  <a:schemeClr val="bg1">
                    <a:lumMod val="65000"/>
                    <a:lumOff val="35000"/>
                  </a:schemeClr>
                </a:solid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Isosceles Triangle 27"/>
              <p:cNvSpPr/>
              <p:nvPr/>
            </p:nvSpPr>
            <p:spPr>
              <a:xfrm rot="10800000">
                <a:off x="5317911" y="3617690"/>
                <a:ext cx="413634" cy="243728"/>
              </a:xfrm>
              <a:prstGeom prst="triangle">
                <a:avLst/>
              </a:prstGeom>
              <a:solidFill>
                <a:srgbClr val="595959"/>
              </a:solidFill>
              <a:ln>
                <a:solidFill>
                  <a:srgbClr val="595959"/>
                </a:solid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rot="3671697">
              <a:off x="3814160" y="4176351"/>
              <a:ext cx="455302" cy="202584"/>
              <a:chOff x="5016210" y="3154328"/>
              <a:chExt cx="2031863" cy="821067"/>
            </a:xfrm>
          </p:grpSpPr>
          <p:sp>
            <p:nvSpPr>
              <p:cNvPr id="31" name="Oval 30"/>
              <p:cNvSpPr/>
              <p:nvPr/>
            </p:nvSpPr>
            <p:spPr>
              <a:xfrm>
                <a:off x="5016210" y="3370616"/>
                <a:ext cx="1873061" cy="410486"/>
              </a:xfrm>
              <a:prstGeom prst="ellipse">
                <a:avLst/>
              </a:prstGeom>
              <a:solidFill>
                <a:schemeClr val="bg1">
                  <a:lumMod val="65000"/>
                  <a:lumOff val="35000"/>
                </a:schemeClr>
              </a:solidFill>
              <a:ln>
                <a:solidFill>
                  <a:schemeClr val="bg1">
                    <a:lumMod val="65000"/>
                    <a:lumOff val="35000"/>
                  </a:schemeClr>
                </a:solid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Isosceles Triangle 31"/>
              <p:cNvSpPr/>
              <p:nvPr/>
            </p:nvSpPr>
            <p:spPr>
              <a:xfrm rot="16200000">
                <a:off x="6376104" y="3303427"/>
                <a:ext cx="821067" cy="522870"/>
              </a:xfrm>
              <a:prstGeom prst="triangle">
                <a:avLst/>
              </a:prstGeom>
              <a:solidFill>
                <a:schemeClr val="bg1">
                  <a:lumMod val="65000"/>
                  <a:lumOff val="35000"/>
                </a:schemeClr>
              </a:solidFill>
              <a:ln>
                <a:solidFill>
                  <a:schemeClr val="bg1">
                    <a:lumMod val="65000"/>
                    <a:lumOff val="35000"/>
                  </a:schemeClr>
                </a:solid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Isosceles Triangle 32"/>
              <p:cNvSpPr/>
              <p:nvPr/>
            </p:nvSpPr>
            <p:spPr>
              <a:xfrm>
                <a:off x="5577594" y="3229636"/>
                <a:ext cx="670218" cy="281959"/>
              </a:xfrm>
              <a:prstGeom prst="triangle">
                <a:avLst/>
              </a:prstGeom>
              <a:solidFill>
                <a:schemeClr val="bg1">
                  <a:lumMod val="65000"/>
                  <a:lumOff val="35000"/>
                </a:schemeClr>
              </a:solidFill>
              <a:ln>
                <a:solidFill>
                  <a:schemeClr val="bg1">
                    <a:lumMod val="65000"/>
                    <a:lumOff val="35000"/>
                  </a:schemeClr>
                </a:solid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Isosceles Triangle 33"/>
              <p:cNvSpPr/>
              <p:nvPr/>
            </p:nvSpPr>
            <p:spPr>
              <a:xfrm rot="10800000">
                <a:off x="5317911" y="3617690"/>
                <a:ext cx="413634" cy="243728"/>
              </a:xfrm>
              <a:prstGeom prst="triangle">
                <a:avLst/>
              </a:prstGeom>
              <a:solidFill>
                <a:srgbClr val="595959"/>
              </a:solidFill>
              <a:ln>
                <a:solidFill>
                  <a:srgbClr val="595959"/>
                </a:solid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 name="Group 34"/>
            <p:cNvGrpSpPr/>
            <p:nvPr/>
          </p:nvGrpSpPr>
          <p:grpSpPr>
            <a:xfrm rot="3671697">
              <a:off x="4147149" y="4460656"/>
              <a:ext cx="455302" cy="202584"/>
              <a:chOff x="5016210" y="3154328"/>
              <a:chExt cx="2031863" cy="821067"/>
            </a:xfrm>
          </p:grpSpPr>
          <p:sp>
            <p:nvSpPr>
              <p:cNvPr id="36" name="Oval 35"/>
              <p:cNvSpPr/>
              <p:nvPr/>
            </p:nvSpPr>
            <p:spPr>
              <a:xfrm>
                <a:off x="5016210" y="3370616"/>
                <a:ext cx="1873061" cy="410486"/>
              </a:xfrm>
              <a:prstGeom prst="ellipse">
                <a:avLst/>
              </a:prstGeom>
              <a:solidFill>
                <a:schemeClr val="bg1">
                  <a:lumMod val="65000"/>
                  <a:lumOff val="35000"/>
                </a:schemeClr>
              </a:solidFill>
              <a:ln>
                <a:solidFill>
                  <a:schemeClr val="bg1">
                    <a:lumMod val="65000"/>
                    <a:lumOff val="35000"/>
                  </a:schemeClr>
                </a:solid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Isosceles Triangle 36"/>
              <p:cNvSpPr/>
              <p:nvPr/>
            </p:nvSpPr>
            <p:spPr>
              <a:xfrm rot="16200000">
                <a:off x="6376104" y="3303427"/>
                <a:ext cx="821067" cy="522870"/>
              </a:xfrm>
              <a:prstGeom prst="triangle">
                <a:avLst/>
              </a:prstGeom>
              <a:solidFill>
                <a:schemeClr val="bg1">
                  <a:lumMod val="65000"/>
                  <a:lumOff val="35000"/>
                </a:schemeClr>
              </a:solidFill>
              <a:ln>
                <a:solidFill>
                  <a:schemeClr val="bg1">
                    <a:lumMod val="65000"/>
                    <a:lumOff val="35000"/>
                  </a:schemeClr>
                </a:solid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Isosceles Triangle 37"/>
              <p:cNvSpPr/>
              <p:nvPr/>
            </p:nvSpPr>
            <p:spPr>
              <a:xfrm>
                <a:off x="5577594" y="3229636"/>
                <a:ext cx="670218" cy="281959"/>
              </a:xfrm>
              <a:prstGeom prst="triangle">
                <a:avLst/>
              </a:prstGeom>
              <a:solidFill>
                <a:schemeClr val="bg1">
                  <a:lumMod val="65000"/>
                  <a:lumOff val="35000"/>
                </a:schemeClr>
              </a:solidFill>
              <a:ln>
                <a:solidFill>
                  <a:schemeClr val="bg1">
                    <a:lumMod val="65000"/>
                    <a:lumOff val="35000"/>
                  </a:schemeClr>
                </a:solid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Isosceles Triangle 38"/>
              <p:cNvSpPr/>
              <p:nvPr/>
            </p:nvSpPr>
            <p:spPr>
              <a:xfrm rot="10800000">
                <a:off x="5317911" y="3617690"/>
                <a:ext cx="413634" cy="243728"/>
              </a:xfrm>
              <a:prstGeom prst="triangle">
                <a:avLst/>
              </a:prstGeom>
              <a:solidFill>
                <a:srgbClr val="595959"/>
              </a:solidFill>
              <a:ln>
                <a:solidFill>
                  <a:srgbClr val="595959"/>
                </a:solid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6" name="Group 45"/>
          <p:cNvGrpSpPr/>
          <p:nvPr/>
        </p:nvGrpSpPr>
        <p:grpSpPr>
          <a:xfrm>
            <a:off x="2366186" y="3731346"/>
            <a:ext cx="3658442" cy="2966746"/>
            <a:chOff x="2171794" y="2819111"/>
            <a:chExt cx="3999043" cy="3261211"/>
          </a:xfrm>
        </p:grpSpPr>
        <p:sp>
          <p:nvSpPr>
            <p:cNvPr id="43" name="Snip and Round Single Corner Rectangle 42"/>
            <p:cNvSpPr/>
            <p:nvPr/>
          </p:nvSpPr>
          <p:spPr>
            <a:xfrm>
              <a:off x="2171794" y="5336317"/>
              <a:ext cx="3668985" cy="744005"/>
            </a:xfrm>
            <a:prstGeom prst="snipRoundRect">
              <a:avLst>
                <a:gd name="adj1" fmla="val 16667"/>
                <a:gd name="adj2" fmla="val 50000"/>
              </a:avLst>
            </a:prstGeom>
            <a:solidFill>
              <a:srgbClr val="E69A5F"/>
            </a:solidFill>
            <a:ln>
              <a:solidFill>
                <a:srgbClr val="E69A5F"/>
              </a:solid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5696157" y="5653830"/>
              <a:ext cx="474680" cy="426492"/>
            </a:xfrm>
            <a:prstGeom prst="rect">
              <a:avLst/>
            </a:prstGeom>
            <a:solidFill>
              <a:srgbClr val="E69A5F"/>
            </a:solidFill>
            <a:ln>
              <a:solidFill>
                <a:srgbClr val="E69A5F"/>
              </a:solid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Snip Single Corner Rectangle 44"/>
            <p:cNvSpPr/>
            <p:nvPr/>
          </p:nvSpPr>
          <p:spPr>
            <a:xfrm>
              <a:off x="2796761" y="2819111"/>
              <a:ext cx="333560" cy="2494560"/>
            </a:xfrm>
            <a:prstGeom prst="snip1Rect">
              <a:avLst>
                <a:gd name="adj" fmla="val 28092"/>
              </a:avLst>
            </a:prstGeom>
            <a:solidFill>
              <a:srgbClr val="51F9FC"/>
            </a:solidFill>
            <a:ln>
              <a:solidFill>
                <a:srgbClr val="51F9FC"/>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8" name="Picture 47" descr="Sperm_Whale.g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00229" y="3971636"/>
            <a:ext cx="1172548" cy="63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a:xfrm>
            <a:off x="731263" y="2796435"/>
            <a:ext cx="1847403" cy="864334"/>
          </a:xfrm>
          <a:prstGeom prst="rect">
            <a:avLst/>
          </a:prstGeom>
          <a:solidFill>
            <a:srgbClr val="CDFEFB"/>
          </a:solidFill>
          <a:ln>
            <a:solidFill>
              <a:srgbClr val="CDFEFB"/>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9" name="Picture 48" descr="SEASWAP-JMS-20140629-032.JPG"/>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39369" b="65432" l="11345" r="37786">
                        <a14:foregroundMark x1="21134" y1="49931" x2="21134" y2="49931"/>
                      </a14:backgroundRemoval>
                    </a14:imgEffect>
                  </a14:imgLayer>
                </a14:imgProps>
              </a:ext>
              <a:ext uri="{28A0092B-C50C-407E-A947-70E740481C1C}">
                <a14:useLocalDpi xmlns:a14="http://schemas.microsoft.com/office/drawing/2010/main" val="0"/>
              </a:ext>
            </a:extLst>
          </a:blip>
          <a:srcRect l="9996" t="36705" r="61576" b="34541"/>
          <a:stretch/>
        </p:blipFill>
        <p:spPr>
          <a:xfrm>
            <a:off x="1227386" y="2463895"/>
            <a:ext cx="1879600" cy="1267451"/>
          </a:xfrm>
          <a:prstGeom prst="rect">
            <a:avLst/>
          </a:prstGeom>
        </p:spPr>
      </p:pic>
    </p:spTree>
    <p:extLst>
      <p:ext uri="{BB962C8B-B14F-4D97-AF65-F5344CB8AC3E}">
        <p14:creationId xmlns:p14="http://schemas.microsoft.com/office/powerpoint/2010/main" val="295214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1500" fill="hold"/>
                                        <p:tgtEl>
                                          <p:spTgt spid="48"/>
                                        </p:tgtEl>
                                        <p:attrNameLst>
                                          <p:attrName>ppt_x</p:attrName>
                                        </p:attrNameLst>
                                      </p:cBhvr>
                                      <p:tavLst>
                                        <p:tav tm="0">
                                          <p:val>
                                            <p:strVal val="1+#ppt_w/2"/>
                                          </p:val>
                                        </p:tav>
                                        <p:tav tm="100000">
                                          <p:val>
                                            <p:strVal val="#ppt_x"/>
                                          </p:val>
                                        </p:tav>
                                      </p:tavLst>
                                    </p:anim>
                                    <p:anim calcmode="lin" valueType="num">
                                      <p:cBhvr additive="base">
                                        <p:cTn id="18" dur="1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088" y="416665"/>
            <a:ext cx="3122341" cy="3108544"/>
          </a:xfrm>
          <a:prstGeom prst="rect">
            <a:avLst/>
          </a:prstGeom>
          <a:noFill/>
        </p:spPr>
        <p:txBody>
          <a:bodyPr wrap="square" rtlCol="0">
            <a:spAutoFit/>
          </a:bodyPr>
          <a:lstStyle/>
          <a:p>
            <a:endParaRPr lang="en-US" sz="2800" dirty="0" smtClean="0"/>
          </a:p>
          <a:p>
            <a:pPr marL="285750" indent="-285750">
              <a:buFont typeface="Arial" pitchFamily="34" charset="0"/>
              <a:buChar char="•"/>
            </a:pPr>
            <a:r>
              <a:rPr lang="en-US" sz="2800" dirty="0" smtClean="0"/>
              <a:t>  Reported since</a:t>
            </a:r>
          </a:p>
          <a:p>
            <a:r>
              <a:rPr lang="en-US" sz="2800" dirty="0"/>
              <a:t> </a:t>
            </a:r>
            <a:r>
              <a:rPr lang="en-US" sz="2800" dirty="0" smtClean="0"/>
              <a:t>    1970s</a:t>
            </a:r>
          </a:p>
          <a:p>
            <a:endParaRPr lang="en-US" sz="2800" dirty="0"/>
          </a:p>
          <a:p>
            <a:pPr marL="457200" indent="-457200">
              <a:buFont typeface="Arial" pitchFamily="34" charset="0"/>
              <a:buChar char="•"/>
            </a:pPr>
            <a:r>
              <a:rPr lang="en-US" sz="2800" dirty="0" smtClean="0"/>
              <a:t>Encounters becoming more frequent</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47532" y="0"/>
            <a:ext cx="5196468" cy="3603581"/>
          </a:xfrm>
          <a:prstGeom prst="rect">
            <a:avLst/>
          </a:prstGeom>
        </p:spPr>
      </p:pic>
      <p:pic>
        <p:nvPicPr>
          <p:cNvPr id="7" name="Picture 8" descr="UASE-JMS-20030709-1-02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02519" y="3603582"/>
            <a:ext cx="4960531" cy="329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l="4225"/>
          <a:stretch/>
        </p:blipFill>
        <p:spPr>
          <a:xfrm>
            <a:off x="0" y="3603581"/>
            <a:ext cx="4694393" cy="3258963"/>
          </a:xfrm>
          <a:prstGeom prst="rect">
            <a:avLst/>
          </a:prstGeom>
        </p:spPr>
      </p:pic>
    </p:spTree>
    <p:extLst>
      <p:ext uri="{BB962C8B-B14F-4D97-AF65-F5344CB8AC3E}">
        <p14:creationId xmlns:p14="http://schemas.microsoft.com/office/powerpoint/2010/main" val="3579779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9151413" cy="6858000"/>
          </a:xfrm>
          <a:prstGeom prst="rect">
            <a:avLst/>
          </a:prstGeom>
        </p:spPr>
      </p:pic>
      <p:sp>
        <p:nvSpPr>
          <p:cNvPr id="3" name="Title 2"/>
          <p:cNvSpPr>
            <a:spLocks noGrp="1"/>
          </p:cNvSpPr>
          <p:nvPr>
            <p:ph type="title"/>
          </p:nvPr>
        </p:nvSpPr>
        <p:spPr>
          <a:xfrm>
            <a:off x="76191" y="0"/>
            <a:ext cx="8955154" cy="676507"/>
          </a:xfrm>
        </p:spPr>
        <p:txBody>
          <a:bodyPr/>
          <a:lstStyle/>
          <a:p>
            <a:r>
              <a:rPr lang="en-US" sz="3000" b="1" dirty="0" smtClean="0">
                <a:solidFill>
                  <a:schemeClr val="bg1"/>
                </a:solidFill>
                <a:effectLst/>
              </a:rPr>
              <a:t>Southeast Alaska Sperm Whale Avoidance Project</a:t>
            </a:r>
            <a:endParaRPr lang="en-US" sz="3000" b="1" dirty="0">
              <a:solidFill>
                <a:schemeClr val="bg1"/>
              </a:solidFill>
              <a:effectLst/>
            </a:endParaRPr>
          </a:p>
        </p:txBody>
      </p:sp>
      <p:sp>
        <p:nvSpPr>
          <p:cNvPr id="5" name="TextBox 4"/>
          <p:cNvSpPr txBox="1"/>
          <p:nvPr/>
        </p:nvSpPr>
        <p:spPr>
          <a:xfrm>
            <a:off x="124694" y="676507"/>
            <a:ext cx="2207940" cy="523220"/>
          </a:xfrm>
          <a:prstGeom prst="rect">
            <a:avLst/>
          </a:prstGeom>
          <a:noFill/>
        </p:spPr>
        <p:txBody>
          <a:bodyPr wrap="square" rtlCol="0">
            <a:spAutoFit/>
          </a:bodyPr>
          <a:lstStyle/>
          <a:p>
            <a:r>
              <a:rPr lang="en-US" sz="2800" b="1" dirty="0" smtClean="0">
                <a:solidFill>
                  <a:schemeClr val="bg1"/>
                </a:solidFill>
                <a:latin typeface="+mj-lt"/>
              </a:rPr>
              <a:t>(SEASWAP)</a:t>
            </a:r>
            <a:endParaRPr lang="en-US" sz="2800" b="1" dirty="0">
              <a:solidFill>
                <a:schemeClr val="bg1"/>
              </a:solidFill>
              <a:latin typeface="+mj-lt"/>
            </a:endParaRPr>
          </a:p>
        </p:txBody>
      </p:sp>
      <p:sp>
        <p:nvSpPr>
          <p:cNvPr id="6" name="TextBox 5"/>
          <p:cNvSpPr txBox="1"/>
          <p:nvPr/>
        </p:nvSpPr>
        <p:spPr>
          <a:xfrm>
            <a:off x="345687" y="5229611"/>
            <a:ext cx="8346490" cy="830997"/>
          </a:xfrm>
          <a:prstGeom prst="rect">
            <a:avLst/>
          </a:prstGeom>
          <a:noFill/>
        </p:spPr>
        <p:txBody>
          <a:bodyPr wrap="square" rtlCol="0">
            <a:spAutoFit/>
          </a:bodyPr>
          <a:lstStyle/>
          <a:p>
            <a:r>
              <a:rPr lang="en-US" sz="2400" dirty="0" smtClean="0">
                <a:solidFill>
                  <a:schemeClr val="bg1"/>
                </a:solidFill>
              </a:rPr>
              <a:t>Cooperative research between scientists, fishermen, and fisheries managers</a:t>
            </a:r>
            <a:endParaRPr lang="en-US" sz="2400" dirty="0">
              <a:solidFill>
                <a:schemeClr val="bg1"/>
              </a:solidFill>
            </a:endParaRPr>
          </a:p>
        </p:txBody>
      </p:sp>
      <p:sp>
        <p:nvSpPr>
          <p:cNvPr id="2" name="TextBox 1"/>
          <p:cNvSpPr txBox="1"/>
          <p:nvPr/>
        </p:nvSpPr>
        <p:spPr>
          <a:xfrm>
            <a:off x="76191" y="1199727"/>
            <a:ext cx="2256443" cy="369332"/>
          </a:xfrm>
          <a:prstGeom prst="rect">
            <a:avLst/>
          </a:prstGeom>
          <a:noFill/>
        </p:spPr>
        <p:txBody>
          <a:bodyPr wrap="square" rtlCol="0">
            <a:spAutoFit/>
          </a:bodyPr>
          <a:lstStyle/>
          <a:p>
            <a:r>
              <a:rPr lang="en-US" dirty="0" smtClean="0">
                <a:hlinkClick r:id="rId4"/>
              </a:rPr>
              <a:t>www.seaswap.info</a:t>
            </a:r>
            <a:r>
              <a:rPr lang="en-US" dirty="0" smtClean="0"/>
              <a:t> </a:t>
            </a:r>
            <a:endParaRPr lang="en-US" dirty="0"/>
          </a:p>
        </p:txBody>
      </p:sp>
      <p:pic>
        <p:nvPicPr>
          <p:cNvPr id="7" name="Picture 6" descr="logo3.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560235" y="810011"/>
            <a:ext cx="1329764" cy="1318683"/>
          </a:xfrm>
          <a:prstGeom prst="rect">
            <a:avLst/>
          </a:prstGeom>
        </p:spPr>
      </p:pic>
    </p:spTree>
    <p:extLst>
      <p:ext uri="{BB962C8B-B14F-4D97-AF65-F5344CB8AC3E}">
        <p14:creationId xmlns:p14="http://schemas.microsoft.com/office/powerpoint/2010/main" val="2687064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571" y="1140572"/>
            <a:ext cx="3971264" cy="1569660"/>
          </a:xfrm>
          <a:prstGeom prst="rect">
            <a:avLst/>
          </a:prstGeom>
          <a:noFill/>
        </p:spPr>
        <p:txBody>
          <a:bodyPr wrap="square" rtlCol="0">
            <a:spAutoFit/>
          </a:bodyPr>
          <a:lstStyle/>
          <a:p>
            <a:pPr marL="457200" indent="-457200">
              <a:buFont typeface="Arial" pitchFamily="34" charset="0"/>
              <a:buChar char="•"/>
            </a:pPr>
            <a:r>
              <a:rPr lang="en-US" sz="2400" dirty="0" smtClean="0"/>
              <a:t>Acoustically active</a:t>
            </a:r>
          </a:p>
          <a:p>
            <a:endParaRPr lang="en-US" sz="2400" dirty="0" smtClean="0"/>
          </a:p>
          <a:p>
            <a:pPr marL="457200" indent="-457200">
              <a:buFont typeface="Arial" pitchFamily="34" charset="0"/>
              <a:buChar char="•"/>
            </a:pPr>
            <a:r>
              <a:rPr lang="en-US" sz="2400" dirty="0" smtClean="0"/>
              <a:t>Constantly producing echolocation signals. </a:t>
            </a:r>
          </a:p>
        </p:txBody>
      </p:sp>
      <p:sp>
        <p:nvSpPr>
          <p:cNvPr id="3" name="TextBox 2"/>
          <p:cNvSpPr txBox="1"/>
          <p:nvPr/>
        </p:nvSpPr>
        <p:spPr>
          <a:xfrm>
            <a:off x="309100" y="190938"/>
            <a:ext cx="2497873"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Acoustics</a:t>
            </a:r>
            <a:endParaRPr lang="en-US" sz="3200" b="1" dirty="0">
              <a:effectLst>
                <a:outerShdw blurRad="38100" dist="38100" dir="2700000" algn="tl">
                  <a:srgbClr val="000000">
                    <a:alpha val="43137"/>
                  </a:srgbClr>
                </a:outerShdw>
              </a:effectLst>
            </a:endParaRPr>
          </a:p>
        </p:txBody>
      </p:sp>
      <p:sp>
        <p:nvSpPr>
          <p:cNvPr id="56" name="TextBox 55"/>
          <p:cNvSpPr txBox="1"/>
          <p:nvPr/>
        </p:nvSpPr>
        <p:spPr>
          <a:xfrm>
            <a:off x="309100" y="6323272"/>
            <a:ext cx="6083900" cy="338554"/>
          </a:xfrm>
          <a:prstGeom prst="rect">
            <a:avLst/>
          </a:prstGeom>
          <a:noFill/>
        </p:spPr>
        <p:txBody>
          <a:bodyPr wrap="square" rtlCol="0">
            <a:spAutoFit/>
          </a:bodyPr>
          <a:lstStyle/>
          <a:p>
            <a:r>
              <a:rPr lang="en-US" sz="1600" dirty="0" smtClean="0"/>
              <a:t>Photos: SEASWAP’s acoustic recorders over the last 10 years </a:t>
            </a:r>
            <a:endParaRPr lang="en-US" sz="1600" dirty="0"/>
          </a:p>
        </p:txBody>
      </p:sp>
      <p:pic>
        <p:nvPicPr>
          <p:cNvPr id="24" name="Picture 23" descr="03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73471" y="3031490"/>
            <a:ext cx="2870530" cy="3827373"/>
          </a:xfrm>
          <a:prstGeom prst="rect">
            <a:avLst/>
          </a:prstGeom>
        </p:spPr>
      </p:pic>
      <p:pic>
        <p:nvPicPr>
          <p:cNvPr id="26" name="Picture 25" descr="20090629-JAC-0045.JPG"/>
          <p:cNvPicPr>
            <a:picLocks noChangeAspect="1"/>
          </p:cNvPicPr>
          <p:nvPr/>
        </p:nvPicPr>
        <p:blipFill rotWithShape="1">
          <a:blip r:embed="rId4" cstate="email">
            <a:extLst>
              <a:ext uri="{28A0092B-C50C-407E-A947-70E740481C1C}">
                <a14:useLocalDpi xmlns:a14="http://schemas.microsoft.com/office/drawing/2010/main" val="0"/>
              </a:ext>
            </a:extLst>
          </a:blip>
          <a:srcRect l="31999" t="36782" r="31047" b="29496"/>
          <a:stretch/>
        </p:blipFill>
        <p:spPr>
          <a:xfrm>
            <a:off x="4160835" y="0"/>
            <a:ext cx="4983165" cy="3031491"/>
          </a:xfrm>
          <a:prstGeom prst="rect">
            <a:avLst/>
          </a:prstGeom>
        </p:spPr>
      </p:pic>
      <p:pic>
        <p:nvPicPr>
          <p:cNvPr id="25" name="Picture 24" descr="20120315_Gen2_Recorders_FF_001.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2860527"/>
            <a:ext cx="6273471" cy="3406913"/>
          </a:xfrm>
          <a:prstGeom prst="rect">
            <a:avLst/>
          </a:prstGeom>
        </p:spPr>
      </p:pic>
    </p:spTree>
    <p:extLst>
      <p:ext uri="{BB962C8B-B14F-4D97-AF65-F5344CB8AC3E}">
        <p14:creationId xmlns:p14="http://schemas.microsoft.com/office/powerpoint/2010/main" val="1281978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soundsamp_11080606_20110806T095950_1.tiff"/>
          <p:cNvPicPr>
            <a:picLocks noChangeAspect="1"/>
          </p:cNvPicPr>
          <p:nvPr/>
        </p:nvPicPr>
        <p:blipFill>
          <a:blip r:embed="rId5"/>
          <a:srcRect/>
          <a:stretch>
            <a:fillRect/>
          </a:stretch>
        </p:blipFill>
        <p:spPr bwMode="auto">
          <a:xfrm>
            <a:off x="134910" y="976866"/>
            <a:ext cx="8876702" cy="5279923"/>
          </a:xfrm>
          <a:prstGeom prst="rect">
            <a:avLst/>
          </a:prstGeom>
          <a:noFill/>
          <a:ln w="9525">
            <a:noFill/>
            <a:miter lim="800000"/>
            <a:headEnd/>
            <a:tailEnd/>
          </a:ln>
        </p:spPr>
      </p:pic>
      <p:sp>
        <p:nvSpPr>
          <p:cNvPr id="4" name="TextBox 3"/>
          <p:cNvSpPr txBox="1"/>
          <p:nvPr/>
        </p:nvSpPr>
        <p:spPr>
          <a:xfrm>
            <a:off x="134910" y="6472391"/>
            <a:ext cx="1805402" cy="276999"/>
          </a:xfrm>
          <a:prstGeom prst="rect">
            <a:avLst/>
          </a:prstGeom>
          <a:noFill/>
        </p:spPr>
        <p:txBody>
          <a:bodyPr wrap="square" rtlCol="0">
            <a:spAutoFit/>
          </a:bodyPr>
          <a:lstStyle/>
          <a:p>
            <a:r>
              <a:rPr lang="en-US" sz="1200" dirty="0" err="1" smtClean="0"/>
              <a:t>Thode</a:t>
            </a:r>
            <a:r>
              <a:rPr lang="en-US" sz="1200" dirty="0" smtClean="0"/>
              <a:t> </a:t>
            </a:r>
            <a:r>
              <a:rPr lang="en-US" sz="1200" i="1" dirty="0" smtClean="0"/>
              <a:t>et al.</a:t>
            </a:r>
            <a:r>
              <a:rPr lang="en-US" sz="1200" dirty="0" smtClean="0"/>
              <a:t> 2007, JASA</a:t>
            </a:r>
            <a:endParaRPr lang="en-US" sz="1200" dirty="0"/>
          </a:p>
        </p:txBody>
      </p:sp>
      <p:sp>
        <p:nvSpPr>
          <p:cNvPr id="14" name="TextBox 13"/>
          <p:cNvSpPr txBox="1"/>
          <p:nvPr/>
        </p:nvSpPr>
        <p:spPr>
          <a:xfrm>
            <a:off x="189570" y="189571"/>
            <a:ext cx="8108971"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Acoustic Cue: Engine Cycling </a:t>
            </a:r>
            <a:endParaRPr lang="en-US" dirty="0" smtClean="0">
              <a:effectLst>
                <a:outerShdw blurRad="38100" dist="38100" dir="2700000" algn="tl">
                  <a:srgbClr val="000000">
                    <a:alpha val="43137"/>
                  </a:srgbClr>
                </a:outerShdw>
              </a:effectLst>
            </a:endParaRPr>
          </a:p>
        </p:txBody>
      </p:sp>
      <p:pic>
        <p:nvPicPr>
          <p:cNvPr id="18" name="EngineHauling.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93741" y="189571"/>
            <a:ext cx="609600" cy="609600"/>
          </a:xfrm>
          <a:prstGeom prst="rect">
            <a:avLst/>
          </a:prstGeom>
        </p:spPr>
      </p:pic>
      <p:grpSp>
        <p:nvGrpSpPr>
          <p:cNvPr id="43" name="Group 42"/>
          <p:cNvGrpSpPr/>
          <p:nvPr/>
        </p:nvGrpSpPr>
        <p:grpSpPr>
          <a:xfrm>
            <a:off x="1719110" y="1786016"/>
            <a:ext cx="5999441" cy="3106915"/>
            <a:chOff x="1719110" y="1786016"/>
            <a:chExt cx="5999441" cy="3106915"/>
          </a:xfrm>
        </p:grpSpPr>
        <p:sp>
          <p:nvSpPr>
            <p:cNvPr id="19" name="AutoShape 6"/>
            <p:cNvSpPr>
              <a:spLocks/>
            </p:cNvSpPr>
            <p:nvPr/>
          </p:nvSpPr>
          <p:spPr bwMode="auto">
            <a:xfrm rot="5400000">
              <a:off x="2270419" y="4010437"/>
              <a:ext cx="331185" cy="1433803"/>
            </a:xfrm>
            <a:prstGeom prst="leftBrace">
              <a:avLst>
                <a:gd name="adj1" fmla="val 5877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Text Box 5"/>
            <p:cNvSpPr txBox="1">
              <a:spLocks noChangeArrowheads="1"/>
            </p:cNvSpPr>
            <p:nvPr/>
          </p:nvSpPr>
          <p:spPr bwMode="auto">
            <a:xfrm>
              <a:off x="3007509" y="1786016"/>
              <a:ext cx="30735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algn="ctr" eaLnBrk="0" fontAlgn="base" hangingPunct="0">
                <a:spcBef>
                  <a:spcPct val="0"/>
                </a:spcBef>
                <a:spcAft>
                  <a:spcPct val="0"/>
                </a:spcAft>
                <a:defRPr>
                  <a:solidFill>
                    <a:schemeClr val="bg1"/>
                  </a:solidFill>
                  <a:latin typeface="Arial" charset="0"/>
                </a:defRPr>
              </a:lvl6pPr>
              <a:lvl7pPr marL="2971800" indent="-228600" algn="ctr" eaLnBrk="0" fontAlgn="base" hangingPunct="0">
                <a:spcBef>
                  <a:spcPct val="0"/>
                </a:spcBef>
                <a:spcAft>
                  <a:spcPct val="0"/>
                </a:spcAft>
                <a:defRPr>
                  <a:solidFill>
                    <a:schemeClr val="bg1"/>
                  </a:solidFill>
                  <a:latin typeface="Arial" charset="0"/>
                </a:defRPr>
              </a:lvl7pPr>
              <a:lvl8pPr marL="3429000" indent="-228600" algn="ctr" eaLnBrk="0" fontAlgn="base" hangingPunct="0">
                <a:spcBef>
                  <a:spcPct val="0"/>
                </a:spcBef>
                <a:spcAft>
                  <a:spcPct val="0"/>
                </a:spcAft>
                <a:defRPr>
                  <a:solidFill>
                    <a:schemeClr val="bg1"/>
                  </a:solidFill>
                  <a:latin typeface="Arial" charset="0"/>
                </a:defRPr>
              </a:lvl8pPr>
              <a:lvl9pPr marL="3886200" indent="-228600" algn="ctr" eaLnBrk="0" fontAlgn="base" hangingPunct="0">
                <a:spcBef>
                  <a:spcPct val="0"/>
                </a:spcBef>
                <a:spcAft>
                  <a:spcPct val="0"/>
                </a:spcAft>
                <a:defRPr>
                  <a:solidFill>
                    <a:schemeClr val="bg1"/>
                  </a:solidFill>
                  <a:latin typeface="Arial" charset="0"/>
                </a:defRPr>
              </a:lvl9pPr>
            </a:lstStyle>
            <a:p>
              <a:pPr eaLnBrk="1" hangingPunct="1"/>
              <a:r>
                <a:rPr lang="en-US" sz="2000" dirty="0">
                  <a:solidFill>
                    <a:schemeClr val="tx1"/>
                  </a:solidFill>
                </a:rPr>
                <a:t>Propeller </a:t>
              </a:r>
              <a:r>
                <a:rPr lang="en-US" sz="2000" dirty="0" smtClean="0">
                  <a:solidFill>
                    <a:schemeClr val="tx1"/>
                  </a:solidFill>
                </a:rPr>
                <a:t>Cavitation</a:t>
              </a:r>
              <a:r>
                <a:rPr lang="en-US" sz="2000" dirty="0">
                  <a:solidFill>
                    <a:schemeClr val="tx1"/>
                  </a:solidFill>
                </a:rPr>
                <a:t> </a:t>
              </a:r>
              <a:r>
                <a:rPr lang="en-US" sz="2000" dirty="0" smtClean="0">
                  <a:solidFill>
                    <a:schemeClr val="tx1"/>
                  </a:solidFill>
                </a:rPr>
                <a:t>– Engine Engages 0-10kHz</a:t>
              </a:r>
            </a:p>
          </p:txBody>
        </p:sp>
        <p:sp>
          <p:nvSpPr>
            <p:cNvPr id="21" name="AutoShape 6"/>
            <p:cNvSpPr>
              <a:spLocks/>
            </p:cNvSpPr>
            <p:nvPr/>
          </p:nvSpPr>
          <p:spPr bwMode="auto">
            <a:xfrm rot="5400000">
              <a:off x="4863445" y="4406246"/>
              <a:ext cx="331185" cy="615800"/>
            </a:xfrm>
            <a:prstGeom prst="leftBrace">
              <a:avLst>
                <a:gd name="adj1" fmla="val 5877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6"/>
            <p:cNvSpPr>
              <a:spLocks/>
            </p:cNvSpPr>
            <p:nvPr/>
          </p:nvSpPr>
          <p:spPr bwMode="auto">
            <a:xfrm rot="5400000">
              <a:off x="7221708" y="4335636"/>
              <a:ext cx="331185" cy="662501"/>
            </a:xfrm>
            <a:prstGeom prst="leftBrace">
              <a:avLst>
                <a:gd name="adj1" fmla="val 5877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23" name="Straight Arrow Connector 22"/>
            <p:cNvCxnSpPr/>
            <p:nvPr/>
          </p:nvCxnSpPr>
          <p:spPr>
            <a:xfrm>
              <a:off x="4426068" y="2604020"/>
              <a:ext cx="2899395" cy="1775822"/>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426068" y="2604020"/>
              <a:ext cx="564484" cy="1897274"/>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2437546" y="2604020"/>
              <a:ext cx="1988522" cy="1897274"/>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a:off x="678751" y="2604020"/>
            <a:ext cx="1872044" cy="2840571"/>
            <a:chOff x="678751" y="2604020"/>
            <a:chExt cx="1872044" cy="2840571"/>
          </a:xfrm>
        </p:grpSpPr>
        <p:cxnSp>
          <p:nvCxnSpPr>
            <p:cNvPr id="7" name="Straight Arrow Connector 6"/>
            <p:cNvCxnSpPr/>
            <p:nvPr/>
          </p:nvCxnSpPr>
          <p:spPr>
            <a:xfrm>
              <a:off x="1237081" y="3250351"/>
              <a:ext cx="0" cy="1863055"/>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78752" y="2604020"/>
              <a:ext cx="1872043" cy="646331"/>
            </a:xfrm>
            <a:prstGeom prst="rect">
              <a:avLst/>
            </a:prstGeom>
            <a:noFill/>
          </p:spPr>
          <p:txBody>
            <a:bodyPr wrap="square" rtlCol="0">
              <a:spAutoFit/>
            </a:bodyPr>
            <a:lstStyle/>
            <a:p>
              <a:r>
                <a:rPr lang="en-US" dirty="0" smtClean="0">
                  <a:solidFill>
                    <a:srgbClr val="FF0000"/>
                  </a:solidFill>
                </a:rPr>
                <a:t>Engine in neutral, 0-2kHz</a:t>
              </a:r>
              <a:endParaRPr lang="en-US" dirty="0">
                <a:solidFill>
                  <a:srgbClr val="FF0000"/>
                </a:solidFill>
              </a:endParaRPr>
            </a:p>
          </p:txBody>
        </p:sp>
        <p:sp>
          <p:nvSpPr>
            <p:cNvPr id="41" name="AutoShape 6"/>
            <p:cNvSpPr>
              <a:spLocks/>
            </p:cNvSpPr>
            <p:nvPr/>
          </p:nvSpPr>
          <p:spPr bwMode="auto">
            <a:xfrm rot="5400000">
              <a:off x="1033337" y="4758820"/>
              <a:ext cx="331185" cy="1040357"/>
            </a:xfrm>
            <a:prstGeom prst="leftBrace">
              <a:avLst>
                <a:gd name="adj1" fmla="val 58770"/>
                <a:gd name="adj2" fmla="val 50000"/>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TextBox 1"/>
          <p:cNvSpPr txBox="1"/>
          <p:nvPr/>
        </p:nvSpPr>
        <p:spPr>
          <a:xfrm>
            <a:off x="5898003" y="1416684"/>
            <a:ext cx="2316094" cy="369332"/>
          </a:xfrm>
          <a:prstGeom prst="rect">
            <a:avLst/>
          </a:prstGeom>
          <a:noFill/>
        </p:spPr>
        <p:txBody>
          <a:bodyPr wrap="square" rtlCol="0">
            <a:spAutoFit/>
          </a:bodyPr>
          <a:lstStyle/>
          <a:p>
            <a:r>
              <a:rPr lang="en-US" dirty="0" err="1" smtClean="0"/>
              <a:t>Thode</a:t>
            </a:r>
            <a:r>
              <a:rPr lang="en-US" dirty="0" smtClean="0"/>
              <a:t> </a:t>
            </a:r>
            <a:r>
              <a:rPr lang="en-US" i="1" dirty="0" smtClean="0"/>
              <a:t>et al.</a:t>
            </a:r>
            <a:r>
              <a:rPr lang="en-US" dirty="0" smtClean="0"/>
              <a:t> 2007</a:t>
            </a:r>
            <a:endParaRPr lang="en-US" dirty="0"/>
          </a:p>
        </p:txBody>
      </p:sp>
    </p:spTree>
    <p:extLst>
      <p:ext uri="{BB962C8B-B14F-4D97-AF65-F5344CB8AC3E}">
        <p14:creationId xmlns:p14="http://schemas.microsoft.com/office/powerpoint/2010/main" val="139162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8"/>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30000" fill="hold"/>
                                        <p:tgtEl>
                                          <p:spTgt spid="18"/>
                                        </p:tgtEl>
                                      </p:cBhvr>
                                    </p:cmd>
                                  </p:childTnLst>
                                </p:cTn>
                              </p:par>
                            </p:childTnLst>
                          </p:cTn>
                        </p:par>
                      </p:childTnLst>
                    </p:cTn>
                  </p:par>
                </p:childTnLst>
              </p:cTn>
              <p:nextCondLst>
                <p:cond evt="onClick" delay="0">
                  <p:tgtEl>
                    <p:spTgt spid="18"/>
                  </p:tgtEl>
                </p:cond>
              </p:nextCondLst>
            </p:seq>
            <p:audio>
              <p:cMediaNode vol="100000">
                <p:cTn id="20" fill="hold" display="0">
                  <p:stCondLst>
                    <p:cond delay="indefinite"/>
                  </p:stCondLst>
                  <p:endCondLst>
                    <p:cond evt="onStopAudio" delay="0">
                      <p:tgtEl>
                        <p:sldTgt/>
                      </p:tgtEl>
                    </p:cond>
                  </p:endCondLst>
                </p:cTn>
                <p:tgtEl>
                  <p:spTgt spid="1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67142" cy="6858000"/>
          </a:xfrm>
          <a:prstGeom prst="rect">
            <a:avLst/>
          </a:prstGeom>
        </p:spPr>
      </p:pic>
      <p:sp>
        <p:nvSpPr>
          <p:cNvPr id="5" name="Title 2"/>
          <p:cNvSpPr>
            <a:spLocks noGrp="1"/>
          </p:cNvSpPr>
          <p:nvPr>
            <p:ph type="title"/>
          </p:nvPr>
        </p:nvSpPr>
        <p:spPr>
          <a:xfrm>
            <a:off x="124695" y="0"/>
            <a:ext cx="3130342" cy="676507"/>
          </a:xfrm>
        </p:spPr>
        <p:txBody>
          <a:bodyPr/>
          <a:lstStyle/>
          <a:p>
            <a:r>
              <a:rPr lang="en-US" sz="2800" dirty="0" smtClean="0">
                <a:solidFill>
                  <a:schemeClr val="bg1"/>
                </a:solidFill>
              </a:rPr>
              <a:t>Acoustic Decoy:</a:t>
            </a:r>
            <a:endParaRPr lang="en-US" sz="2800" dirty="0">
              <a:solidFill>
                <a:schemeClr val="bg1"/>
              </a:solidFill>
            </a:endParaRPr>
          </a:p>
        </p:txBody>
      </p:sp>
      <p:sp>
        <p:nvSpPr>
          <p:cNvPr id="6" name="Title 2"/>
          <p:cNvSpPr txBox="1">
            <a:spLocks/>
          </p:cNvSpPr>
          <p:nvPr/>
        </p:nvSpPr>
        <p:spPr>
          <a:xfrm>
            <a:off x="137025" y="990771"/>
            <a:ext cx="4079725" cy="1080499"/>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smtClean="0">
                <a:solidFill>
                  <a:schemeClr val="bg1"/>
                </a:solidFill>
              </a:rPr>
              <a:t>Can we delay whales’ arrival at the fishing haul by attracting them elsewhere?</a:t>
            </a:r>
          </a:p>
        </p:txBody>
      </p:sp>
    </p:spTree>
    <p:extLst>
      <p:ext uri="{BB962C8B-B14F-4D97-AF65-F5344CB8AC3E}">
        <p14:creationId xmlns:p14="http://schemas.microsoft.com/office/powerpoint/2010/main" val="4210783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r="9025"/>
          <a:stretch/>
        </p:blipFill>
        <p:spPr>
          <a:xfrm>
            <a:off x="0" y="0"/>
            <a:ext cx="9149322" cy="6858000"/>
          </a:xfrm>
          <a:prstGeom prst="rect">
            <a:avLst/>
          </a:prstGeom>
        </p:spPr>
      </p:pic>
      <p:sp>
        <p:nvSpPr>
          <p:cNvPr id="2" name="TextBox 1"/>
          <p:cNvSpPr txBox="1"/>
          <p:nvPr/>
        </p:nvSpPr>
        <p:spPr>
          <a:xfrm>
            <a:off x="635620" y="225473"/>
            <a:ext cx="5285678" cy="954107"/>
          </a:xfrm>
          <a:prstGeom prst="rect">
            <a:avLst/>
          </a:prstGeom>
          <a:noFill/>
        </p:spPr>
        <p:txBody>
          <a:bodyPr wrap="square" rtlCol="0">
            <a:spAutoFit/>
          </a:bodyPr>
          <a:lstStyle/>
          <a:p>
            <a:r>
              <a:rPr lang="en-US" sz="2800" dirty="0" smtClean="0"/>
              <a:t>Acoustic Decoys: can we be as clever as a sperm whale? </a:t>
            </a:r>
            <a:endParaRPr lang="en-US" sz="2800" dirty="0"/>
          </a:p>
        </p:txBody>
      </p:sp>
      <p:sp>
        <p:nvSpPr>
          <p:cNvPr id="5" name="TextBox 4"/>
          <p:cNvSpPr txBox="1"/>
          <p:nvPr/>
        </p:nvSpPr>
        <p:spPr>
          <a:xfrm>
            <a:off x="549312" y="1383302"/>
            <a:ext cx="8051181" cy="2308324"/>
          </a:xfrm>
          <a:prstGeom prst="rect">
            <a:avLst/>
          </a:prstGeom>
          <a:noFill/>
        </p:spPr>
        <p:txBody>
          <a:bodyPr wrap="square" rtlCol="0">
            <a:spAutoFit/>
          </a:bodyPr>
          <a:lstStyle/>
          <a:p>
            <a:pPr marL="285750" indent="-285750">
              <a:buFont typeface="Arial" pitchFamily="34" charset="0"/>
              <a:buChar char="•"/>
            </a:pPr>
            <a:r>
              <a:rPr lang="en-US" sz="2400" dirty="0" smtClean="0"/>
              <a:t>Playbacks designed to deter whales from </a:t>
            </a:r>
            <a:r>
              <a:rPr lang="en-US" sz="2400" dirty="0" err="1" smtClean="0"/>
              <a:t>longline</a:t>
            </a:r>
            <a:r>
              <a:rPr lang="en-US" sz="2400" dirty="0" smtClean="0"/>
              <a:t> haul Not effective (2009)</a:t>
            </a:r>
          </a:p>
          <a:p>
            <a:endParaRPr lang="en-US" sz="2400" dirty="0"/>
          </a:p>
          <a:p>
            <a:endParaRPr lang="en-US" sz="2400" dirty="0" smtClean="0"/>
          </a:p>
          <a:p>
            <a:pPr marL="285750" indent="-285750">
              <a:buFont typeface="Arial" pitchFamily="34" charset="0"/>
              <a:buChar char="•"/>
            </a:pPr>
            <a:r>
              <a:rPr lang="en-US" sz="2400" dirty="0" smtClean="0"/>
              <a:t>Decoy designed to attract whales away from the true </a:t>
            </a:r>
            <a:r>
              <a:rPr lang="en-US" sz="2400" dirty="0" err="1" smtClean="0"/>
              <a:t>longline</a:t>
            </a:r>
            <a:r>
              <a:rPr lang="en-US" sz="2400" dirty="0" smtClean="0"/>
              <a:t> haul</a:t>
            </a:r>
          </a:p>
        </p:txBody>
      </p:sp>
    </p:spTree>
    <p:extLst>
      <p:ext uri="{BB962C8B-B14F-4D97-AF65-F5344CB8AC3E}">
        <p14:creationId xmlns:p14="http://schemas.microsoft.com/office/powerpoint/2010/main" val="27085245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an we be as clever as a sperm whale?&amp;quot;&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 - &amp;quot;Southeast Alaska Sperm Whale Avoidance Project&amp;quot;&quot;/&gt;&lt;property id=&quot;20307&quot; value=&quot;259&quot;/&gt;&lt;/object&gt;&lt;object type=&quot;3&quot; unique_id=&quot;10008&quot;&gt;&lt;property id=&quot;20148&quot; value=&quot;5&quot;/&gt;&lt;property id=&quot;20300&quot; value=&quot;Slide 6&quot;/&gt;&lt;property id=&quot;20307&quot; value=&quot;260&quot;/&gt;&lt;/object&gt;&lt;object type=&quot;3&quot; unique_id=&quot;10009&quot;&gt;&lt;property id=&quot;20148&quot; value=&quot;5&quot;/&gt;&lt;property id=&quot;20300&quot; value=&quot;Slide 7&quot;/&gt;&lt;property id=&quot;20307&quot; value=&quot;261&quot;/&gt;&lt;/object&gt;&lt;object type=&quot;3&quot; unique_id=&quot;10010&quot;&gt;&lt;property id=&quot;20148&quot; value=&quot;5&quot;/&gt;&lt;property id=&quot;20300&quot; value=&quot;Slide 8&quot;/&gt;&lt;property id=&quot;20307&quot; value=&quot;262&quot;/&gt;&lt;/object&gt;&lt;object type=&quot;3&quot; unique_id=&quot;10011&quot;&gt;&lt;property id=&quot;20148&quot; value=&quot;5&quot;/&gt;&lt;property id=&quot;20300&quot; value=&quot;Slide 9&quot;/&gt;&lt;property id=&quot;20307&quot; value=&quot;263&quot;/&gt;&lt;/object&gt;&lt;object type=&quot;3&quot; unique_id=&quot;10162&quot;&gt;&lt;property id=&quot;20148&quot; value=&quot;5&quot;/&gt;&lt;property id=&quot;20300&quot; value=&quot;Slide 10&quot;/&gt;&lt;property id=&quot;20307&quot; value=&quot;264&quot;/&gt;&lt;/object&gt;&lt;object type=&quot;3&quot; unique_id=&quot;10163&quot;&gt;&lt;property id=&quot;20148&quot; value=&quot;5&quot;/&gt;&lt;property id=&quot;20300&quot; value=&quot;Slide 11&quot;/&gt;&lt;property id=&quot;20307&quot; value=&quot;268&quot;/&gt;&lt;/object&gt;&lt;object type=&quot;3&quot; unique_id=&quot;10164&quot;&gt;&lt;property id=&quot;20148&quot; value=&quot;5&quot;/&gt;&lt;property id=&quot;20300&quot; value=&quot;Slide 12&quot;/&gt;&lt;property id=&quot;20307&quot; value=&quot;269&quot;/&gt;&lt;/object&gt;&lt;object type=&quot;3&quot; unique_id=&quot;10165&quot;&gt;&lt;property id=&quot;20148&quot; value=&quot;5&quot;/&gt;&lt;property id=&quot;20300&quot; value=&quot;Slide 13&quot;/&gt;&lt;property id=&quot;20307&quot; value=&quot;266&quot;/&gt;&lt;/object&gt;&lt;object type=&quot;3&quot; unique_id=&quot;10166&quot;&gt;&lt;property id=&quot;20148&quot; value=&quot;5&quot;/&gt;&lt;property id=&quot;20300&quot; value=&quot;Slide 14&quot;/&gt;&lt;property id=&quot;20307&quot; value=&quot;265&quot;/&gt;&lt;/object&gt;&lt;object type=&quot;3&quot; unique_id=&quot;10167&quot;&gt;&lt;property id=&quot;20148&quot; value=&quot;5&quot;/&gt;&lt;property id=&quot;20300&quot; value=&quot;Slide 15&quot;/&gt;&lt;property id=&quot;20307&quot; value=&quot;267&quot;/&gt;&lt;/object&gt;&lt;object type=&quot;3&quot; unique_id=&quot;10168&quot;&gt;&lt;property id=&quot;20148&quot; value=&quot;5&quot;/&gt;&lt;property id=&quot;20300&quot; value=&quot;Slide 16&quot;/&gt;&lt;property id=&quot;20307&quot; value=&quot;270&quot;/&gt;&lt;/object&gt;&lt;object type=&quot;3&quot; unique_id=&quot;10169&quot;&gt;&lt;property id=&quot;20148&quot; value=&quot;5&quot;/&gt;&lt;property id=&quot;20300&quot; value=&quot;Slide 17&quot;/&gt;&lt;property id=&quot;20307&quot; value=&quot;271&quot;/&gt;&lt;/object&gt;&lt;object type=&quot;3&quot; unique_id=&quot;10170&quot;&gt;&lt;property id=&quot;20148&quot; value=&quot;5&quot;/&gt;&lt;property id=&quot;20300&quot; value=&quot;Slide 18&quot;/&gt;&lt;property id=&quot;20307&quot; value=&quot;272&quot;/&gt;&lt;/object&gt;&lt;object type=&quot;3&quot; unique_id=&quot;10171&quot;&gt;&lt;property id=&quot;20148&quot; value=&quot;5&quot;/&gt;&lt;property id=&quot;20300&quot; value=&quot;Slide 19&quot;/&gt;&lt;property id=&quot;20307&quot; value=&quot;273&quot;/&gt;&lt;/object&gt;&lt;object type=&quot;3&quot; unique_id=&quot;10172&quot;&gt;&lt;property id=&quot;20148&quot; value=&quot;5&quot;/&gt;&lt;property id=&quot;20300&quot; value=&quot;Slide 20&quot;/&gt;&lt;property id=&quot;20307&quot; value=&quot;274&quot;/&gt;&lt;/object&gt;&lt;object type=&quot;3&quot; unique_id=&quot;10173&quot;&gt;&lt;property id=&quot;20148&quot; value=&quot;5&quot;/&gt;&lt;property id=&quot;20300&quot; value=&quot;Slide 21&quot;/&gt;&lt;property id=&quot;20307&quot; value=&quot;275&quot;/&gt;&lt;/object&gt;&lt;object type=&quot;3&quot; unique_id=&quot;10306&quot;&gt;&lt;property id=&quot;20148&quot; value=&quot;5&quot;/&gt;&lt;property id=&quot;20300&quot; value=&quot;Slide 5&quot;/&gt;&lt;property id=&quot;20307&quot; value=&quot;276&quot;/&gt;&lt;/object&gt;&lt;object type=&quot;3&quot; unique_id=&quot;10307&quot;&gt;&lt;property id=&quot;20148&quot; value=&quot;5&quot;/&gt;&lt;property id=&quot;20300&quot; value=&quot;Slide 22&quot;/&gt;&lt;property id=&quot;20307&quot; value=&quot;277&quot;/&gt;&lt;/object&gt;&lt;object type=&quot;3&quot; unique_id=&quot;10308&quot;&gt;&lt;property id=&quot;20148&quot; value=&quot;5&quot;/&gt;&lt;property id=&quot;20300&quot; value=&quot;Slide 23&quot;/&gt;&lt;property id=&quot;20307&quot; value=&quot;279&quot;/&gt;&lt;/object&gt;&lt;object type=&quot;3&quot; unique_id=&quot;10309&quot;&gt;&lt;property id=&quot;20148&quot; value=&quot;5&quot;/&gt;&lt;property id=&quot;20300&quot; value=&quot;Slide 24&quot;/&gt;&lt;property id=&quot;20307&quot; value=&quot;278&quot;/&gt;&lt;/object&gt;&lt;object type=&quot;3&quot; unique_id=&quot;10310&quot;&gt;&lt;property id=&quot;20148&quot; value=&quot;5&quot;/&gt;&lt;property id=&quot;20300&quot; value=&quot;Slide 25&quot;/&gt;&lt;property id=&quot;20307&quot; value=&quot;281&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34261</TotalTime>
  <Words>2604</Words>
  <Application>Microsoft Office PowerPoint</Application>
  <PresentationFormat>On-screen Show (4:3)</PresentationFormat>
  <Paragraphs>214</Paragraphs>
  <Slides>19</Slides>
  <Notes>19</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Elemental</vt:lpstr>
      <vt:lpstr>Can we be as Clever as a Sperm Whale: Using Gizmos and Gadgets</vt:lpstr>
      <vt:lpstr>Field Trials of an Acoustic Decoy </vt:lpstr>
      <vt:lpstr>PowerPoint Presentation</vt:lpstr>
      <vt:lpstr>PowerPoint Presentation</vt:lpstr>
      <vt:lpstr>Southeast Alaska Sperm Whale Avoidance Project</vt:lpstr>
      <vt:lpstr>PowerPoint Presentation</vt:lpstr>
      <vt:lpstr>PowerPoint Presentation</vt:lpstr>
      <vt:lpstr>Acoustic Decoy: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we be as clever as a sperm whale?</dc:title>
  <dc:creator>Lauren Wild</dc:creator>
  <cp:lastModifiedBy>Humpback</cp:lastModifiedBy>
  <cp:revision>237</cp:revision>
  <dcterms:created xsi:type="dcterms:W3CDTF">2014-04-08T05:06:23Z</dcterms:created>
  <dcterms:modified xsi:type="dcterms:W3CDTF">2016-03-16T18:35:34Z</dcterms:modified>
</cp:coreProperties>
</file>