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8" r:id="rId3"/>
    <p:sldId id="259" r:id="rId4"/>
    <p:sldId id="289" r:id="rId5"/>
    <p:sldId id="295" r:id="rId6"/>
    <p:sldId id="290" r:id="rId7"/>
    <p:sldId id="291" r:id="rId8"/>
    <p:sldId id="292" r:id="rId9"/>
    <p:sldId id="297" r:id="rId10"/>
    <p:sldId id="293" r:id="rId11"/>
    <p:sldId id="294" r:id="rId12"/>
    <p:sldId id="260" r:id="rId13"/>
    <p:sldId id="261" r:id="rId14"/>
    <p:sldId id="263" r:id="rId15"/>
    <p:sldId id="262" r:id="rId16"/>
    <p:sldId id="265" r:id="rId17"/>
    <p:sldId id="264" r:id="rId18"/>
    <p:sldId id="267" r:id="rId19"/>
    <p:sldId id="266" r:id="rId20"/>
    <p:sldId id="269" r:id="rId21"/>
    <p:sldId id="268" r:id="rId22"/>
    <p:sldId id="271" r:id="rId23"/>
    <p:sldId id="270" r:id="rId24"/>
    <p:sldId id="273" r:id="rId25"/>
    <p:sldId id="272" r:id="rId26"/>
    <p:sldId id="274" r:id="rId27"/>
    <p:sldId id="275" r:id="rId28"/>
    <p:sldId id="277" r:id="rId29"/>
    <p:sldId id="276" r:id="rId30"/>
    <p:sldId id="279" r:id="rId31"/>
    <p:sldId id="278" r:id="rId32"/>
    <p:sldId id="282" r:id="rId33"/>
    <p:sldId id="280" r:id="rId34"/>
    <p:sldId id="296" r:id="rId35"/>
    <p:sldId id="283" r:id="rId36"/>
    <p:sldId id="284" r:id="rId37"/>
    <p:sldId id="286" r:id="rId38"/>
    <p:sldId id="285" r:id="rId39"/>
    <p:sldId id="287" r:id="rId40"/>
    <p:sldId id="288"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284" y="-96"/>
      </p:cViewPr>
      <p:guideLst>
        <p:guide orient="horz" pos="2160"/>
        <p:guide pos="2880"/>
      </p:guideLst>
    </p:cSldViewPr>
  </p:slideViewPr>
  <p:notesTextViewPr>
    <p:cViewPr>
      <p:scale>
        <a:sx n="1" d="1"/>
        <a:sy n="1" d="1"/>
      </p:scale>
      <p:origin x="0" y="0"/>
    </p:cViewPr>
  </p:notesTextViewPr>
  <p:sorterViewPr>
    <p:cViewPr>
      <p:scale>
        <a:sx n="66" d="100"/>
        <a:sy n="66" d="100"/>
      </p:scale>
      <p:origin x="0" y="204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8C67645-CE8A-4282-9CFC-DA4919C44381}" type="datetimeFigureOut">
              <a:rPr lang="en-GB"/>
              <a:pPr>
                <a:defRPr/>
              </a:pPr>
              <a:t>15/03/2016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CADCA9A-DF19-49B0-87AD-FE051680CA66}"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The plot shows that it becomes less and less of an “advantage” to use the ‘no interaction’ model for prediction in shallow water, therefore depredation occurs less in shallow water. May be correlated with toothfish being smaller in shallow water.</a:t>
            </a: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8115BE-BB70-4A72-BC21-E029EBD834F5}" type="slidenum">
              <a:rPr lang="en-GB">
                <a:cs typeface="Arial" charset="0"/>
              </a:rPr>
              <a:pPr fontAlgn="base">
                <a:spcBef>
                  <a:spcPct val="0"/>
                </a:spcBef>
                <a:spcAft>
                  <a:spcPct val="0"/>
                </a:spcAft>
                <a:defRPr/>
              </a:pPr>
              <a:t>36</a:t>
            </a:fld>
            <a:endParaRPr lang="en-GB">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3CCA7038-C7AA-48B3-A565-C14D64C95CCF}" type="datetimeFigureOut">
              <a:rPr lang="en-GB"/>
              <a:pPr>
                <a:defRPr/>
              </a:pPr>
              <a:t>15/03/2016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DAB9DD5-0893-4B1E-9435-428A817E021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5891A02-097A-475C-A4D6-EF890F01251D}" type="datetimeFigureOut">
              <a:rPr lang="en-GB"/>
              <a:pPr>
                <a:defRPr/>
              </a:pPr>
              <a:t>15/03/2016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5700865-F218-4EA6-8FE6-AF74AFEB2411}"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2113BF8-0445-4625-83E4-893C2CD075D1}" type="datetimeFigureOut">
              <a:rPr lang="en-GB"/>
              <a:pPr>
                <a:defRPr/>
              </a:pPr>
              <a:t>15/03/2016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4B5D22-89A5-4F14-819A-BFE7E3A20E2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940690A-2ABB-44D2-8DC7-0B4141C50CCE}" type="datetimeFigureOut">
              <a:rPr lang="en-GB"/>
              <a:pPr>
                <a:defRPr/>
              </a:pPr>
              <a:t>15/03/2016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931CE0E-CEB2-47CE-954D-4F2863591AB3}"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27027FB-6763-46ED-9E96-FF9C49A16A1A}" type="datetimeFigureOut">
              <a:rPr lang="en-GB"/>
              <a:pPr>
                <a:defRPr/>
              </a:pPr>
              <a:t>15/03/2016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A86EECC-7D16-42F4-8055-67944D43D9B0}"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5B191ED-339E-482E-A0E0-546DFA96747B}" type="datetimeFigureOut">
              <a:rPr lang="en-GB"/>
              <a:pPr>
                <a:defRPr/>
              </a:pPr>
              <a:t>15/03/2016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E54CE4D-5DC0-47C7-AFB1-96E87ADE8631}"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A379053-7090-43B3-A853-FAA044ECA7FC}" type="datetimeFigureOut">
              <a:rPr lang="en-GB"/>
              <a:pPr>
                <a:defRPr/>
              </a:pPr>
              <a:t>15/03/2016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7125393-C667-4743-8A10-85747F0EE2F6}"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8800249-5340-4A3D-AA04-D83CCEE687B2}" type="datetimeFigureOut">
              <a:rPr lang="en-GB"/>
              <a:pPr>
                <a:defRPr/>
              </a:pPr>
              <a:t>15/03/2016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26DE191-64FC-40E8-ADC1-2A5499CDBF48}"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7FFE20-BC28-4F40-BA70-F727938BEA24}" type="datetimeFigureOut">
              <a:rPr lang="en-GB"/>
              <a:pPr>
                <a:defRPr/>
              </a:pPr>
              <a:t>15/03/2016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731AD082-D491-474C-A7C0-8F627ACD1729}"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A45263-5EA4-47C4-A6AA-D3AC42FDCDEA}" type="datetimeFigureOut">
              <a:rPr lang="en-GB"/>
              <a:pPr>
                <a:defRPr/>
              </a:pPr>
              <a:t>15/03/2016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BC92EAD-3DFB-4A55-8470-8A46AC35BB95}"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670723-74A1-4F43-8070-0E175C65C525}" type="datetimeFigureOut">
              <a:rPr lang="en-GB"/>
              <a:pPr>
                <a:defRPr/>
              </a:pPr>
              <a:t>15/03/2016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96A69D1-2514-470E-9EF6-032EDC9F857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9567341-89E9-49E7-8269-2A23680DFF02}" type="datetimeFigureOut">
              <a:rPr lang="en-GB"/>
              <a:pPr>
                <a:defRPr/>
              </a:pPr>
              <a:t>15/03/2016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81D54C4-3436-471C-B71C-9BCDF18C542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C:\Users\AWinter\Documents\Scanned Pictures\Crest Colour RGB300dpi.png"/>
          <p:cNvPicPr>
            <a:picLocks noChangeAspect="1" noChangeArrowheads="1"/>
          </p:cNvPicPr>
          <p:nvPr/>
        </p:nvPicPr>
        <p:blipFill>
          <a:blip r:embed="rId2"/>
          <a:srcRect/>
          <a:stretch>
            <a:fillRect/>
          </a:stretch>
        </p:blipFill>
        <p:spPr bwMode="auto">
          <a:xfrm>
            <a:off x="971550" y="3357563"/>
            <a:ext cx="1581150" cy="2006600"/>
          </a:xfrm>
          <a:prstGeom prst="rect">
            <a:avLst/>
          </a:prstGeom>
          <a:noFill/>
          <a:ln w="9525">
            <a:noFill/>
            <a:miter lim="800000"/>
            <a:headEnd/>
            <a:tailEnd/>
          </a:ln>
        </p:spPr>
      </p:pic>
      <p:sp>
        <p:nvSpPr>
          <p:cNvPr id="14338" name="TextBox 3"/>
          <p:cNvSpPr txBox="1">
            <a:spLocks noChangeArrowheads="1"/>
          </p:cNvSpPr>
          <p:nvPr/>
        </p:nvSpPr>
        <p:spPr bwMode="auto">
          <a:xfrm>
            <a:off x="1116013" y="1052513"/>
            <a:ext cx="7200900" cy="1446212"/>
          </a:xfrm>
          <a:prstGeom prst="rect">
            <a:avLst/>
          </a:prstGeom>
          <a:noFill/>
          <a:ln w="9525">
            <a:noFill/>
            <a:miter lim="800000"/>
            <a:headEnd/>
            <a:tailEnd/>
          </a:ln>
        </p:spPr>
        <p:txBody>
          <a:bodyPr>
            <a:spAutoFit/>
          </a:bodyPr>
          <a:lstStyle/>
          <a:p>
            <a:pPr algn="ctr"/>
            <a:r>
              <a:rPr lang="en-GB" sz="4400">
                <a:latin typeface="Calibri" pitchFamily="34" charset="0"/>
              </a:rPr>
              <a:t>Assessing depredation in a small fishery</a:t>
            </a:r>
          </a:p>
        </p:txBody>
      </p:sp>
      <p:sp>
        <p:nvSpPr>
          <p:cNvPr id="14339" name="TextBox 4"/>
          <p:cNvSpPr txBox="1">
            <a:spLocks noChangeArrowheads="1"/>
          </p:cNvSpPr>
          <p:nvPr/>
        </p:nvSpPr>
        <p:spPr bwMode="auto">
          <a:xfrm>
            <a:off x="3295650" y="3498850"/>
            <a:ext cx="5002213" cy="1724025"/>
          </a:xfrm>
          <a:prstGeom prst="rect">
            <a:avLst/>
          </a:prstGeom>
          <a:noFill/>
          <a:ln w="9525">
            <a:noFill/>
            <a:miter lim="800000"/>
            <a:headEnd/>
            <a:tailEnd/>
          </a:ln>
        </p:spPr>
        <p:txBody>
          <a:bodyPr wrap="none">
            <a:spAutoFit/>
          </a:bodyPr>
          <a:lstStyle/>
          <a:p>
            <a:r>
              <a:rPr lang="en-GB" sz="3200">
                <a:latin typeface="Calibri" pitchFamily="34" charset="0"/>
              </a:rPr>
              <a:t>Andreas Winter</a:t>
            </a:r>
          </a:p>
          <a:p>
            <a:r>
              <a:rPr lang="en-GB" sz="3200">
                <a:latin typeface="Calibri" pitchFamily="34" charset="0"/>
              </a:rPr>
              <a:t>Joost Pompert</a:t>
            </a:r>
          </a:p>
          <a:p>
            <a:endParaRPr lang="en-GB" sz="1000">
              <a:latin typeface="Calibri" pitchFamily="34" charset="0"/>
            </a:endParaRPr>
          </a:p>
          <a:p>
            <a:r>
              <a:rPr lang="en-GB" sz="3200">
                <a:latin typeface="Calibri" pitchFamily="34" charset="0"/>
              </a:rPr>
              <a:t>Falkland Islands Government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8"/>
          <p:cNvSpPr txBox="1">
            <a:spLocks noChangeArrowheads="1"/>
          </p:cNvSpPr>
          <p:nvPr/>
        </p:nvSpPr>
        <p:spPr bwMode="auto">
          <a:xfrm>
            <a:off x="971550" y="836613"/>
            <a:ext cx="7632700" cy="5207000"/>
          </a:xfrm>
          <a:prstGeom prst="rect">
            <a:avLst/>
          </a:prstGeom>
          <a:noFill/>
          <a:ln w="9525">
            <a:noFill/>
            <a:miter lim="800000"/>
            <a:headEnd/>
            <a:tailEnd/>
          </a:ln>
        </p:spPr>
        <p:txBody>
          <a:bodyPr>
            <a:spAutoFit/>
          </a:bodyPr>
          <a:lstStyle/>
          <a:p>
            <a:r>
              <a:rPr lang="en-GB" sz="3200">
                <a:latin typeface="Calibri" pitchFamily="34" charset="0"/>
              </a:rPr>
              <a:t>Whale interaction data:</a:t>
            </a:r>
          </a:p>
          <a:p>
            <a:r>
              <a:rPr lang="en-GB" sz="2400" u="sng">
                <a:latin typeface="Calibri" pitchFamily="34" charset="0"/>
              </a:rPr>
              <a:t> </a:t>
            </a:r>
          </a:p>
          <a:p>
            <a:r>
              <a:rPr lang="en-GB" sz="3200">
                <a:latin typeface="Calibri" pitchFamily="34" charset="0"/>
              </a:rPr>
              <a:t>Summary table produced and included in the observer report for each trip.</a:t>
            </a:r>
          </a:p>
          <a:p>
            <a:endParaRPr lang="en-GB" sz="2400">
              <a:latin typeface="Calibri" pitchFamily="34" charset="0"/>
            </a:endParaRPr>
          </a:p>
          <a:p>
            <a:endParaRPr lang="en-GB" sz="2400">
              <a:latin typeface="Calibri" pitchFamily="34" charset="0"/>
            </a:endParaRPr>
          </a:p>
          <a:p>
            <a:endParaRPr lang="en-GB" sz="2400">
              <a:latin typeface="Calibri" pitchFamily="34" charset="0"/>
            </a:endParaRPr>
          </a:p>
          <a:p>
            <a:endParaRPr lang="en-GB" sz="2400">
              <a:latin typeface="Calibri" pitchFamily="34" charset="0"/>
            </a:endParaRPr>
          </a:p>
          <a:p>
            <a:endParaRPr lang="en-GB" sz="2400">
              <a:latin typeface="Calibri" pitchFamily="34" charset="0"/>
            </a:endParaRPr>
          </a:p>
          <a:p>
            <a:endParaRPr lang="en-GB" sz="3200">
              <a:latin typeface="Calibri" pitchFamily="34" charset="0"/>
            </a:endParaRPr>
          </a:p>
          <a:p>
            <a:r>
              <a:rPr lang="en-GB" sz="3200">
                <a:latin typeface="Calibri" pitchFamily="34" charset="0"/>
              </a:rPr>
              <a:t>Data are screened and uploaded onto the Fisheries Department server.</a:t>
            </a:r>
          </a:p>
        </p:txBody>
      </p:sp>
      <p:pic>
        <p:nvPicPr>
          <p:cNvPr id="23554" name="Picture 3"/>
          <p:cNvPicPr>
            <a:picLocks noChangeAspect="1" noChangeArrowheads="1"/>
          </p:cNvPicPr>
          <p:nvPr/>
        </p:nvPicPr>
        <p:blipFill>
          <a:blip r:embed="rId2"/>
          <a:srcRect/>
          <a:stretch>
            <a:fillRect/>
          </a:stretch>
        </p:blipFill>
        <p:spPr bwMode="auto">
          <a:xfrm>
            <a:off x="0" y="2997200"/>
            <a:ext cx="9144000" cy="147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p:cNvPicPr>
            <a:picLocks noChangeAspect="1" noChangeArrowheads="1"/>
          </p:cNvPicPr>
          <p:nvPr/>
        </p:nvPicPr>
        <p:blipFill>
          <a:blip r:embed="rId2"/>
          <a:srcRect/>
          <a:stretch>
            <a:fillRect/>
          </a:stretch>
        </p:blipFill>
        <p:spPr bwMode="auto">
          <a:xfrm>
            <a:off x="196850" y="1270000"/>
            <a:ext cx="3892550" cy="4910138"/>
          </a:xfrm>
          <a:prstGeom prst="rect">
            <a:avLst/>
          </a:prstGeom>
          <a:noFill/>
          <a:ln w="19050">
            <a:solidFill>
              <a:schemeClr val="tx1"/>
            </a:solidFill>
            <a:miter lim="800000"/>
            <a:headEnd/>
            <a:tailEnd/>
          </a:ln>
        </p:spPr>
      </p:pic>
      <p:pic>
        <p:nvPicPr>
          <p:cNvPr id="24578" name="Picture 4"/>
          <p:cNvPicPr>
            <a:picLocks noChangeAspect="1" noChangeArrowheads="1"/>
          </p:cNvPicPr>
          <p:nvPr/>
        </p:nvPicPr>
        <p:blipFill>
          <a:blip r:embed="rId3"/>
          <a:srcRect/>
          <a:stretch>
            <a:fillRect/>
          </a:stretch>
        </p:blipFill>
        <p:spPr bwMode="auto">
          <a:xfrm>
            <a:off x="4706938" y="1712913"/>
            <a:ext cx="3976687" cy="1881187"/>
          </a:xfrm>
          <a:prstGeom prst="rect">
            <a:avLst/>
          </a:prstGeom>
          <a:noFill/>
          <a:ln w="15875">
            <a:solidFill>
              <a:schemeClr val="tx1"/>
            </a:solidFill>
            <a:miter lim="800000"/>
            <a:headEnd/>
            <a:tailEnd/>
          </a:ln>
        </p:spPr>
      </p:pic>
      <p:pic>
        <p:nvPicPr>
          <p:cNvPr id="24579" name="Picture 5"/>
          <p:cNvPicPr>
            <a:picLocks noChangeAspect="1" noChangeArrowheads="1"/>
          </p:cNvPicPr>
          <p:nvPr/>
        </p:nvPicPr>
        <p:blipFill>
          <a:blip r:embed="rId4"/>
          <a:srcRect/>
          <a:stretch>
            <a:fillRect/>
          </a:stretch>
        </p:blipFill>
        <p:spPr bwMode="auto">
          <a:xfrm>
            <a:off x="3419475" y="3962400"/>
            <a:ext cx="5724525" cy="2895600"/>
          </a:xfrm>
          <a:prstGeom prst="rect">
            <a:avLst/>
          </a:prstGeom>
          <a:noFill/>
          <a:ln w="19050">
            <a:solidFill>
              <a:schemeClr val="tx1"/>
            </a:solidFill>
            <a:miter lim="800000"/>
            <a:headEnd/>
            <a:tailEnd/>
          </a:ln>
        </p:spPr>
      </p:pic>
      <p:sp>
        <p:nvSpPr>
          <p:cNvPr id="24580" name="TextBox 8"/>
          <p:cNvSpPr txBox="1">
            <a:spLocks noChangeArrowheads="1"/>
          </p:cNvSpPr>
          <p:nvPr/>
        </p:nvSpPr>
        <p:spPr bwMode="auto">
          <a:xfrm>
            <a:off x="971550" y="404813"/>
            <a:ext cx="7632700" cy="579437"/>
          </a:xfrm>
          <a:prstGeom prst="rect">
            <a:avLst/>
          </a:prstGeom>
          <a:noFill/>
          <a:ln w="9525">
            <a:noFill/>
            <a:miter lim="800000"/>
            <a:headEnd/>
            <a:tailEnd/>
          </a:ln>
        </p:spPr>
        <p:txBody>
          <a:bodyPr>
            <a:spAutoFit/>
          </a:bodyPr>
          <a:lstStyle/>
          <a:p>
            <a:r>
              <a:rPr lang="en-GB" sz="3200">
                <a:latin typeface="Calibri" pitchFamily="34" charset="0"/>
              </a:rPr>
              <a:t>Whale interaction database records: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8"/>
          <p:cNvSpPr txBox="1">
            <a:spLocks noChangeArrowheads="1"/>
          </p:cNvSpPr>
          <p:nvPr/>
        </p:nvSpPr>
        <p:spPr bwMode="auto">
          <a:xfrm>
            <a:off x="971550" y="836613"/>
            <a:ext cx="7056438" cy="5016500"/>
          </a:xfrm>
          <a:prstGeom prst="rect">
            <a:avLst/>
          </a:prstGeom>
          <a:noFill/>
          <a:ln w="9525">
            <a:noFill/>
            <a:miter lim="800000"/>
            <a:headEnd/>
            <a:tailEnd/>
          </a:ln>
        </p:spPr>
        <p:txBody>
          <a:bodyPr>
            <a:spAutoFit/>
          </a:bodyPr>
          <a:lstStyle/>
          <a:p>
            <a:r>
              <a:rPr lang="en-GB" sz="3200">
                <a:latin typeface="Calibri" pitchFamily="34" charset="0"/>
              </a:rPr>
              <a:t>Estimate depredation by comparison –</a:t>
            </a:r>
          </a:p>
          <a:p>
            <a:endParaRPr lang="en-GB" sz="3200" u="sng">
              <a:latin typeface="Calibri" pitchFamily="34" charset="0"/>
            </a:endParaRPr>
          </a:p>
          <a:p>
            <a:r>
              <a:rPr lang="en-GB" sz="3200" u="sng">
                <a:latin typeface="Calibri" pitchFamily="34" charset="0"/>
              </a:rPr>
              <a:t>No interaction</a:t>
            </a:r>
            <a:r>
              <a:rPr lang="en-GB" sz="3200">
                <a:latin typeface="Calibri" pitchFamily="34" charset="0"/>
              </a:rPr>
              <a:t> longline sets:</a:t>
            </a:r>
          </a:p>
          <a:p>
            <a:r>
              <a:rPr lang="en-GB" sz="3200">
                <a:latin typeface="Calibri" pitchFamily="34" charset="0"/>
              </a:rPr>
              <a:t>No fish on the line reported damaged or destroyed.</a:t>
            </a:r>
          </a:p>
          <a:p>
            <a:endParaRPr lang="en-GB" sz="3200">
              <a:latin typeface="Calibri" pitchFamily="34" charset="0"/>
            </a:endParaRPr>
          </a:p>
          <a:p>
            <a:r>
              <a:rPr lang="en-GB" sz="3200" u="sng">
                <a:latin typeface="Calibri" pitchFamily="34" charset="0"/>
              </a:rPr>
              <a:t>Whale interaction</a:t>
            </a:r>
            <a:r>
              <a:rPr lang="en-GB" sz="3200">
                <a:latin typeface="Calibri" pitchFamily="34" charset="0"/>
              </a:rPr>
              <a:t> longline sets:</a:t>
            </a:r>
          </a:p>
          <a:p>
            <a:r>
              <a:rPr lang="en-GB" sz="3200">
                <a:latin typeface="Calibri" pitchFamily="34" charset="0"/>
              </a:rPr>
              <a:t>At least one fish of any species on the line reported damaged or destroyed</a:t>
            </a:r>
          </a:p>
          <a:p>
            <a:r>
              <a:rPr lang="en-GB" sz="3200">
                <a:latin typeface="Calibri" pitchFamily="34" charset="0"/>
              </a:rPr>
              <a:t>(‘heads’, ‘lips’, ‘gills’).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p:cNvPicPr>
          <p:nvPr/>
        </p:nvPicPr>
        <p:blipFill>
          <a:blip r:embed="rId2"/>
          <a:srcRect/>
          <a:stretch>
            <a:fillRect/>
          </a:stretch>
        </p:blipFill>
        <p:spPr bwMode="auto">
          <a:xfrm>
            <a:off x="827088" y="1196975"/>
            <a:ext cx="3348037" cy="1574800"/>
          </a:xfrm>
          <a:prstGeom prst="rect">
            <a:avLst/>
          </a:prstGeom>
          <a:noFill/>
          <a:ln w="9525">
            <a:noFill/>
            <a:miter lim="800000"/>
            <a:headEnd/>
            <a:tailEnd/>
          </a:ln>
        </p:spPr>
      </p:pic>
      <p:pic>
        <p:nvPicPr>
          <p:cNvPr id="26626" name="Picture 6"/>
          <p:cNvPicPr>
            <a:picLocks noChangeAspect="1"/>
          </p:cNvPicPr>
          <p:nvPr/>
        </p:nvPicPr>
        <p:blipFill>
          <a:blip r:embed="rId3"/>
          <a:srcRect/>
          <a:stretch>
            <a:fillRect/>
          </a:stretch>
        </p:blipFill>
        <p:spPr bwMode="auto">
          <a:xfrm>
            <a:off x="1000125" y="4941888"/>
            <a:ext cx="2736850" cy="1647825"/>
          </a:xfrm>
          <a:prstGeom prst="rect">
            <a:avLst/>
          </a:prstGeom>
          <a:noFill/>
          <a:ln w="9525">
            <a:noFill/>
            <a:miter lim="800000"/>
            <a:headEnd/>
            <a:tailEnd/>
          </a:ln>
        </p:spPr>
      </p:pic>
      <p:pic>
        <p:nvPicPr>
          <p:cNvPr id="26627" name="Picture 7"/>
          <p:cNvPicPr>
            <a:picLocks noChangeAspect="1"/>
          </p:cNvPicPr>
          <p:nvPr/>
        </p:nvPicPr>
        <p:blipFill>
          <a:blip r:embed="rId4"/>
          <a:srcRect/>
          <a:stretch>
            <a:fillRect/>
          </a:stretch>
        </p:blipFill>
        <p:spPr bwMode="auto">
          <a:xfrm>
            <a:off x="1181100" y="3068638"/>
            <a:ext cx="2640013" cy="1597025"/>
          </a:xfrm>
          <a:prstGeom prst="rect">
            <a:avLst/>
          </a:prstGeom>
          <a:noFill/>
          <a:ln w="9525">
            <a:noFill/>
            <a:miter lim="800000"/>
            <a:headEnd/>
            <a:tailEnd/>
          </a:ln>
        </p:spPr>
      </p:pic>
      <p:sp>
        <p:nvSpPr>
          <p:cNvPr id="26628" name="TextBox 2"/>
          <p:cNvSpPr txBox="1">
            <a:spLocks noChangeArrowheads="1"/>
          </p:cNvSpPr>
          <p:nvPr/>
        </p:nvSpPr>
        <p:spPr bwMode="auto">
          <a:xfrm>
            <a:off x="5076825" y="419100"/>
            <a:ext cx="3311525" cy="6000750"/>
          </a:xfrm>
          <a:prstGeom prst="rect">
            <a:avLst/>
          </a:prstGeom>
          <a:noFill/>
          <a:ln w="9525">
            <a:noFill/>
            <a:miter lim="800000"/>
            <a:headEnd/>
            <a:tailEnd/>
          </a:ln>
        </p:spPr>
        <p:txBody>
          <a:bodyPr>
            <a:spAutoFit/>
          </a:bodyPr>
          <a:lstStyle/>
          <a:p>
            <a:r>
              <a:rPr lang="en-GB" sz="3200">
                <a:latin typeface="Calibri" pitchFamily="34" charset="0"/>
              </a:rPr>
              <a:t>And – Damage not reported as:</a:t>
            </a:r>
          </a:p>
          <a:p>
            <a:endParaRPr lang="en-GB" sz="3200">
              <a:latin typeface="Calibri" pitchFamily="34" charset="0"/>
            </a:endParaRPr>
          </a:p>
          <a:p>
            <a:r>
              <a:rPr lang="en-GB" sz="3200">
                <a:latin typeface="Calibri" pitchFamily="34" charset="0"/>
              </a:rPr>
              <a:t>Shark</a:t>
            </a:r>
          </a:p>
          <a:p>
            <a:endParaRPr lang="en-GB" sz="3200">
              <a:latin typeface="Calibri" pitchFamily="34" charset="0"/>
            </a:endParaRPr>
          </a:p>
          <a:p>
            <a:endParaRPr lang="en-GB" sz="3200">
              <a:latin typeface="Calibri" pitchFamily="34" charset="0"/>
            </a:endParaRPr>
          </a:p>
          <a:p>
            <a:endParaRPr lang="en-GB" sz="3200">
              <a:latin typeface="Calibri" pitchFamily="34" charset="0"/>
            </a:endParaRPr>
          </a:p>
          <a:p>
            <a:r>
              <a:rPr lang="en-GB" sz="3200">
                <a:latin typeface="Calibri" pitchFamily="34" charset="0"/>
              </a:rPr>
              <a:t>Crustacean</a:t>
            </a:r>
          </a:p>
          <a:p>
            <a:endParaRPr lang="en-GB" sz="3200">
              <a:latin typeface="Calibri" pitchFamily="34" charset="0"/>
            </a:endParaRPr>
          </a:p>
          <a:p>
            <a:endParaRPr lang="en-GB" sz="3200">
              <a:latin typeface="Calibri" pitchFamily="34" charset="0"/>
            </a:endParaRPr>
          </a:p>
          <a:p>
            <a:endParaRPr lang="en-GB" sz="3200">
              <a:latin typeface="Calibri" pitchFamily="34" charset="0"/>
            </a:endParaRPr>
          </a:p>
          <a:p>
            <a:r>
              <a:rPr lang="en-GB" sz="3200">
                <a:latin typeface="Calibri" pitchFamily="34" charset="0"/>
              </a:rPr>
              <a:t>Hagfish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3"/>
          <p:cNvSpPr txBox="1">
            <a:spLocks noChangeArrowheads="1"/>
          </p:cNvSpPr>
          <p:nvPr/>
        </p:nvSpPr>
        <p:spPr bwMode="auto">
          <a:xfrm>
            <a:off x="971550" y="836613"/>
            <a:ext cx="7607300" cy="2554287"/>
          </a:xfrm>
          <a:prstGeom prst="rect">
            <a:avLst/>
          </a:prstGeom>
          <a:noFill/>
          <a:ln w="9525">
            <a:noFill/>
            <a:miter lim="800000"/>
            <a:headEnd/>
            <a:tailEnd/>
          </a:ln>
        </p:spPr>
        <p:txBody>
          <a:bodyPr wrap="none">
            <a:spAutoFit/>
          </a:bodyPr>
          <a:lstStyle/>
          <a:p>
            <a:r>
              <a:rPr lang="en-GB" sz="3200">
                <a:latin typeface="Calibri" pitchFamily="34" charset="0"/>
              </a:rPr>
              <a:t>1948   ‘observed’ longline sets, 2004 to 2015</a:t>
            </a:r>
          </a:p>
          <a:p>
            <a:endParaRPr lang="en-GB" sz="3200">
              <a:latin typeface="Calibri" pitchFamily="34" charset="0"/>
            </a:endParaRPr>
          </a:p>
          <a:p>
            <a:r>
              <a:rPr lang="en-GB" sz="3200">
                <a:latin typeface="Calibri" pitchFamily="34" charset="0"/>
              </a:rPr>
              <a:t>  296    Whale interaction sets</a:t>
            </a:r>
          </a:p>
          <a:p>
            <a:endParaRPr lang="en-GB" sz="3200">
              <a:latin typeface="Calibri" pitchFamily="34" charset="0"/>
            </a:endParaRPr>
          </a:p>
          <a:p>
            <a:r>
              <a:rPr lang="en-GB" sz="3200">
                <a:latin typeface="Calibri" pitchFamily="34" charset="0"/>
              </a:rPr>
              <a:t>1652    No interaction sets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3"/>
          <p:cNvSpPr txBox="1">
            <a:spLocks noChangeArrowheads="1"/>
          </p:cNvSpPr>
          <p:nvPr/>
        </p:nvSpPr>
        <p:spPr bwMode="auto">
          <a:xfrm>
            <a:off x="971550" y="836613"/>
            <a:ext cx="7607300" cy="4954587"/>
          </a:xfrm>
          <a:prstGeom prst="rect">
            <a:avLst/>
          </a:prstGeom>
          <a:noFill/>
          <a:ln w="9525">
            <a:noFill/>
            <a:miter lim="800000"/>
            <a:headEnd/>
            <a:tailEnd/>
          </a:ln>
        </p:spPr>
        <p:txBody>
          <a:bodyPr wrap="none">
            <a:spAutoFit/>
          </a:bodyPr>
          <a:lstStyle/>
          <a:p>
            <a:r>
              <a:rPr lang="en-GB" sz="3200">
                <a:latin typeface="Calibri" pitchFamily="34" charset="0"/>
              </a:rPr>
              <a:t>1948   ‘observed’ longline sets, 2004 to 2015</a:t>
            </a:r>
          </a:p>
          <a:p>
            <a:endParaRPr lang="en-GB" sz="3200">
              <a:latin typeface="Calibri" pitchFamily="34" charset="0"/>
            </a:endParaRPr>
          </a:p>
          <a:p>
            <a:r>
              <a:rPr lang="en-GB" sz="3200">
                <a:latin typeface="Calibri" pitchFamily="34" charset="0"/>
              </a:rPr>
              <a:t>  296    Whale interaction sets</a:t>
            </a:r>
          </a:p>
          <a:p>
            <a:endParaRPr lang="en-GB" sz="3200">
              <a:latin typeface="Calibri" pitchFamily="34" charset="0"/>
            </a:endParaRPr>
          </a:p>
          <a:p>
            <a:r>
              <a:rPr lang="en-GB" sz="3200">
                <a:latin typeface="Calibri" pitchFamily="34" charset="0"/>
              </a:rPr>
              <a:t>1652    No interaction sets</a:t>
            </a:r>
          </a:p>
          <a:p>
            <a:r>
              <a:rPr lang="en-GB" sz="6000">
                <a:latin typeface="Calibri" pitchFamily="34" charset="0"/>
              </a:rPr>
              <a:t> </a:t>
            </a:r>
          </a:p>
          <a:p>
            <a:r>
              <a:rPr lang="en-GB" sz="3200">
                <a:latin typeface="Calibri" pitchFamily="34" charset="0"/>
              </a:rPr>
              <a:t>Compare by:		Proximity</a:t>
            </a:r>
          </a:p>
          <a:p>
            <a:r>
              <a:rPr lang="en-GB" sz="2400">
                <a:latin typeface="Calibri" pitchFamily="34" charset="0"/>
              </a:rPr>
              <a:t> </a:t>
            </a:r>
          </a:p>
          <a:p>
            <a:r>
              <a:rPr lang="en-GB" sz="3200">
                <a:latin typeface="Calibri" pitchFamily="34" charset="0"/>
              </a:rPr>
              <a:t>				Predictive model</a:t>
            </a:r>
          </a:p>
        </p:txBody>
      </p:sp>
      <p:cxnSp>
        <p:nvCxnSpPr>
          <p:cNvPr id="6" name="Straight Connector 5"/>
          <p:cNvCxnSpPr/>
          <p:nvPr/>
        </p:nvCxnSpPr>
        <p:spPr>
          <a:xfrm>
            <a:off x="1116013" y="3933825"/>
            <a:ext cx="72723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3"/>
          <p:cNvSpPr txBox="1">
            <a:spLocks noChangeArrowheads="1"/>
          </p:cNvSpPr>
          <p:nvPr/>
        </p:nvSpPr>
        <p:spPr bwMode="auto">
          <a:xfrm>
            <a:off x="971550" y="836613"/>
            <a:ext cx="7586663" cy="3046412"/>
          </a:xfrm>
          <a:prstGeom prst="rect">
            <a:avLst/>
          </a:prstGeom>
          <a:noFill/>
          <a:ln w="9525">
            <a:noFill/>
            <a:miter lim="800000"/>
            <a:headEnd/>
            <a:tailEnd/>
          </a:ln>
        </p:spPr>
        <p:txBody>
          <a:bodyPr wrap="none">
            <a:spAutoFit/>
          </a:bodyPr>
          <a:lstStyle/>
          <a:p>
            <a:r>
              <a:rPr lang="en-GB" sz="3200">
                <a:latin typeface="Calibri" pitchFamily="34" charset="0"/>
              </a:rPr>
              <a:t>Proximity:		within 2 days , 6 km </a:t>
            </a:r>
          </a:p>
          <a:p>
            <a:endParaRPr lang="en-GB" sz="3200">
              <a:latin typeface="Calibri" pitchFamily="34" charset="0"/>
            </a:endParaRPr>
          </a:p>
          <a:p>
            <a:r>
              <a:rPr lang="en-GB" sz="3200">
                <a:latin typeface="Calibri" pitchFamily="34" charset="0"/>
              </a:rPr>
              <a:t>  296    Whale interaction sets</a:t>
            </a:r>
          </a:p>
          <a:p>
            <a:endParaRPr lang="en-GB" sz="3200">
              <a:latin typeface="Calibri" pitchFamily="34" charset="0"/>
            </a:endParaRPr>
          </a:p>
          <a:p>
            <a:r>
              <a:rPr lang="en-GB" sz="3200">
                <a:latin typeface="Calibri" pitchFamily="34" charset="0"/>
              </a:rPr>
              <a:t>  105    Whale interaction sets have at least</a:t>
            </a:r>
          </a:p>
          <a:p>
            <a:r>
              <a:rPr lang="en-GB" sz="3200">
                <a:latin typeface="Calibri" pitchFamily="34" charset="0"/>
              </a:rPr>
              <a:t>	   one ‘No interaction’ set within range.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3"/>
          <p:cNvSpPr txBox="1">
            <a:spLocks noChangeArrowheads="1"/>
          </p:cNvSpPr>
          <p:nvPr/>
        </p:nvSpPr>
        <p:spPr bwMode="auto">
          <a:xfrm>
            <a:off x="971550" y="836613"/>
            <a:ext cx="7586663" cy="5016500"/>
          </a:xfrm>
          <a:prstGeom prst="rect">
            <a:avLst/>
          </a:prstGeom>
          <a:noFill/>
          <a:ln w="9525">
            <a:noFill/>
            <a:miter lim="800000"/>
            <a:headEnd/>
            <a:tailEnd/>
          </a:ln>
        </p:spPr>
        <p:txBody>
          <a:bodyPr wrap="none">
            <a:spAutoFit/>
          </a:bodyPr>
          <a:lstStyle/>
          <a:p>
            <a:r>
              <a:rPr lang="en-GB" sz="3200">
                <a:latin typeface="Calibri" pitchFamily="34" charset="0"/>
              </a:rPr>
              <a:t>Proximity:		within 2 days , 6 km </a:t>
            </a:r>
          </a:p>
          <a:p>
            <a:endParaRPr lang="en-GB" sz="3200">
              <a:latin typeface="Calibri" pitchFamily="34" charset="0"/>
            </a:endParaRPr>
          </a:p>
          <a:p>
            <a:r>
              <a:rPr lang="en-GB" sz="3200">
                <a:latin typeface="Calibri" pitchFamily="34" charset="0"/>
              </a:rPr>
              <a:t>  296    Whale interaction sets</a:t>
            </a:r>
          </a:p>
          <a:p>
            <a:endParaRPr lang="en-GB" sz="3200">
              <a:latin typeface="Calibri" pitchFamily="34" charset="0"/>
            </a:endParaRPr>
          </a:p>
          <a:p>
            <a:r>
              <a:rPr lang="en-GB" sz="3200">
                <a:latin typeface="Calibri" pitchFamily="34" charset="0"/>
              </a:rPr>
              <a:t>  105    Whale interaction sets have at least</a:t>
            </a:r>
          </a:p>
          <a:p>
            <a:r>
              <a:rPr lang="en-GB" sz="3200">
                <a:latin typeface="Calibri" pitchFamily="34" charset="0"/>
              </a:rPr>
              <a:t>	   one ‘No interaction’ set within range.</a:t>
            </a:r>
          </a:p>
          <a:p>
            <a:r>
              <a:rPr lang="en-GB" sz="4000">
                <a:latin typeface="Calibri" pitchFamily="34" charset="0"/>
              </a:rPr>
              <a:t> </a:t>
            </a:r>
          </a:p>
          <a:p>
            <a:r>
              <a:rPr lang="en-GB" sz="3200">
                <a:latin typeface="Calibri" pitchFamily="34" charset="0"/>
              </a:rPr>
              <a:t>Comparing CPUE (kg or N toothfish / hooks):</a:t>
            </a:r>
          </a:p>
          <a:p>
            <a:r>
              <a:rPr lang="en-GB" sz="2400">
                <a:latin typeface="Calibri" pitchFamily="34" charset="0"/>
              </a:rPr>
              <a:t> </a:t>
            </a:r>
          </a:p>
          <a:p>
            <a:r>
              <a:rPr lang="en-GB" sz="3200">
                <a:latin typeface="Calibri" pitchFamily="34" charset="0"/>
              </a:rPr>
              <a:t>Not statistically significant by paired t-test. </a:t>
            </a:r>
          </a:p>
        </p:txBody>
      </p:sp>
      <p:cxnSp>
        <p:nvCxnSpPr>
          <p:cNvPr id="3" name="Straight Connector 2"/>
          <p:cNvCxnSpPr/>
          <p:nvPr/>
        </p:nvCxnSpPr>
        <p:spPr>
          <a:xfrm>
            <a:off x="1116013" y="4149725"/>
            <a:ext cx="72723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3"/>
          <p:cNvSpPr txBox="1">
            <a:spLocks noChangeArrowheads="1"/>
          </p:cNvSpPr>
          <p:nvPr/>
        </p:nvSpPr>
        <p:spPr bwMode="auto">
          <a:xfrm>
            <a:off x="971550" y="836613"/>
            <a:ext cx="7434263" cy="3046412"/>
          </a:xfrm>
          <a:prstGeom prst="rect">
            <a:avLst/>
          </a:prstGeom>
          <a:noFill/>
          <a:ln w="9525">
            <a:noFill/>
            <a:miter lim="800000"/>
            <a:headEnd/>
            <a:tailEnd/>
          </a:ln>
        </p:spPr>
        <p:txBody>
          <a:bodyPr wrap="none">
            <a:spAutoFit/>
          </a:bodyPr>
          <a:lstStyle/>
          <a:p>
            <a:r>
              <a:rPr lang="en-GB" sz="3200">
                <a:latin typeface="Calibri" pitchFamily="34" charset="0"/>
              </a:rPr>
              <a:t>Predictive model:	GLM </a:t>
            </a:r>
          </a:p>
          <a:p>
            <a:endParaRPr lang="en-GB" sz="3200">
              <a:latin typeface="Calibri" pitchFamily="34" charset="0"/>
            </a:endParaRPr>
          </a:p>
          <a:p>
            <a:r>
              <a:rPr lang="en-GB" sz="3200">
                <a:latin typeface="Calibri" pitchFamily="34" charset="0"/>
              </a:rPr>
              <a:t>Toothfish catch	  ~	Year		Month</a:t>
            </a:r>
          </a:p>
          <a:p>
            <a:r>
              <a:rPr lang="en-GB" sz="3200">
                <a:latin typeface="Calibri" pitchFamily="34" charset="0"/>
              </a:rPr>
              <a:t>				Vessel	Depth</a:t>
            </a:r>
          </a:p>
          <a:p>
            <a:r>
              <a:rPr lang="en-GB" sz="3200">
                <a:latin typeface="Calibri" pitchFamily="34" charset="0"/>
              </a:rPr>
              <a:t>	Haul Duration	N Hooks	Soak Time</a:t>
            </a:r>
          </a:p>
          <a:p>
            <a:r>
              <a:rPr lang="en-GB" sz="3200">
                <a:latin typeface="Calibri" pitchFamily="34" charset="0"/>
              </a:rPr>
              <a:t>	Gear method	Latitude	Longitude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3"/>
          <p:cNvSpPr txBox="1">
            <a:spLocks noChangeArrowheads="1"/>
          </p:cNvSpPr>
          <p:nvPr/>
        </p:nvSpPr>
        <p:spPr bwMode="auto">
          <a:xfrm>
            <a:off x="971550" y="836613"/>
            <a:ext cx="7434263" cy="3046412"/>
          </a:xfrm>
          <a:prstGeom prst="rect">
            <a:avLst/>
          </a:prstGeom>
          <a:noFill/>
          <a:ln w="9525">
            <a:noFill/>
            <a:miter lim="800000"/>
            <a:headEnd/>
            <a:tailEnd/>
          </a:ln>
        </p:spPr>
        <p:txBody>
          <a:bodyPr wrap="none">
            <a:spAutoFit/>
          </a:bodyPr>
          <a:lstStyle/>
          <a:p>
            <a:r>
              <a:rPr lang="en-GB" sz="3200">
                <a:latin typeface="Calibri" pitchFamily="34" charset="0"/>
              </a:rPr>
              <a:t>Predictive model:	GLM </a:t>
            </a:r>
          </a:p>
          <a:p>
            <a:endParaRPr lang="en-GB" sz="3200">
              <a:latin typeface="Calibri" pitchFamily="34" charset="0"/>
            </a:endParaRPr>
          </a:p>
          <a:p>
            <a:r>
              <a:rPr lang="en-GB" sz="3200">
                <a:latin typeface="Calibri" pitchFamily="34" charset="0"/>
              </a:rPr>
              <a:t>Toothfish catch	  ~	Year		Month</a:t>
            </a:r>
          </a:p>
          <a:p>
            <a:r>
              <a:rPr lang="en-GB" sz="3200">
                <a:latin typeface="Calibri" pitchFamily="34" charset="0"/>
              </a:rPr>
              <a:t>				Vessel	Depth</a:t>
            </a:r>
          </a:p>
          <a:p>
            <a:r>
              <a:rPr lang="en-GB" sz="3200">
                <a:latin typeface="Calibri" pitchFamily="34" charset="0"/>
              </a:rPr>
              <a:t>	Haul Duration	N Hooks	Soak Time</a:t>
            </a:r>
          </a:p>
          <a:p>
            <a:r>
              <a:rPr lang="en-GB" sz="3200">
                <a:latin typeface="Calibri" pitchFamily="34" charset="0"/>
              </a:rPr>
              <a:t>	Gear method	Latitude	Longitude</a:t>
            </a:r>
          </a:p>
        </p:txBody>
      </p:sp>
      <p:sp>
        <p:nvSpPr>
          <p:cNvPr id="32770" name="TextBox 1"/>
          <p:cNvSpPr txBox="1">
            <a:spLocks noChangeArrowheads="1"/>
          </p:cNvSpPr>
          <p:nvPr/>
        </p:nvSpPr>
        <p:spPr bwMode="auto">
          <a:xfrm>
            <a:off x="1403350" y="4149725"/>
            <a:ext cx="3478213" cy="954088"/>
          </a:xfrm>
          <a:prstGeom prst="rect">
            <a:avLst/>
          </a:prstGeom>
          <a:noFill/>
          <a:ln w="9525">
            <a:noFill/>
            <a:miter lim="800000"/>
            <a:headEnd/>
            <a:tailEnd/>
          </a:ln>
        </p:spPr>
        <p:txBody>
          <a:bodyPr wrap="none">
            <a:spAutoFit/>
          </a:bodyPr>
          <a:lstStyle/>
          <a:p>
            <a:pPr algn="ctr"/>
            <a:r>
              <a:rPr lang="en-GB" sz="2800">
                <a:latin typeface="Calibri" pitchFamily="34" charset="0"/>
              </a:rPr>
              <a:t>‘Spanish’ or ‘Umbrella’</a:t>
            </a:r>
          </a:p>
          <a:p>
            <a:pPr algn="ctr"/>
            <a:r>
              <a:rPr lang="en-GB" sz="2800">
                <a:latin typeface="Calibri" pitchFamily="34" charset="0"/>
              </a:rPr>
              <a:t>system  </a:t>
            </a:r>
          </a:p>
        </p:txBody>
      </p:sp>
      <p:cxnSp>
        <p:nvCxnSpPr>
          <p:cNvPr id="6" name="Straight Connector 5"/>
          <p:cNvCxnSpPr/>
          <p:nvPr/>
        </p:nvCxnSpPr>
        <p:spPr>
          <a:xfrm flipV="1">
            <a:off x="2124075" y="3789363"/>
            <a:ext cx="287338" cy="431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3455988" y="3763963"/>
            <a:ext cx="280987" cy="4953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p:cNvPicPr>
            <a:picLocks noChangeAspect="1" noChangeArrowheads="1"/>
          </p:cNvPicPr>
          <p:nvPr/>
        </p:nvPicPr>
        <p:blipFill>
          <a:blip r:embed="rId2"/>
          <a:srcRect/>
          <a:stretch>
            <a:fillRect/>
          </a:stretch>
        </p:blipFill>
        <p:spPr bwMode="auto">
          <a:xfrm>
            <a:off x="323850" y="234950"/>
            <a:ext cx="4581525" cy="6391275"/>
          </a:xfrm>
          <a:prstGeom prst="rect">
            <a:avLst/>
          </a:prstGeom>
          <a:noFill/>
          <a:ln w="9525">
            <a:noFill/>
            <a:miter lim="800000"/>
            <a:headEnd/>
            <a:tailEnd/>
          </a:ln>
        </p:spPr>
      </p:pic>
      <p:pic>
        <p:nvPicPr>
          <p:cNvPr id="15362" name="Picture 5"/>
          <p:cNvPicPr>
            <a:picLocks noChangeAspect="1"/>
          </p:cNvPicPr>
          <p:nvPr/>
        </p:nvPicPr>
        <p:blipFill>
          <a:blip r:embed="rId3"/>
          <a:srcRect/>
          <a:stretch>
            <a:fillRect/>
          </a:stretch>
        </p:blipFill>
        <p:spPr bwMode="auto">
          <a:xfrm>
            <a:off x="2768600" y="333375"/>
            <a:ext cx="2200275" cy="1655763"/>
          </a:xfrm>
          <a:prstGeom prst="rect">
            <a:avLst/>
          </a:prstGeom>
          <a:noFill/>
          <a:ln w="9525">
            <a:noFill/>
            <a:miter lim="800000"/>
            <a:headEnd/>
            <a:tailEnd/>
          </a:ln>
        </p:spPr>
      </p:pic>
      <p:sp>
        <p:nvSpPr>
          <p:cNvPr id="8" name="TextBox 7"/>
          <p:cNvSpPr txBox="1"/>
          <p:nvPr/>
        </p:nvSpPr>
        <p:spPr>
          <a:xfrm>
            <a:off x="5357813" y="908050"/>
            <a:ext cx="3317875" cy="1262063"/>
          </a:xfrm>
          <a:prstGeom prst="rect">
            <a:avLst/>
          </a:prstGeom>
          <a:noFill/>
        </p:spPr>
        <p:txBody>
          <a:bodyPr>
            <a:spAutoFit/>
          </a:bodyPr>
          <a:lstStyle/>
          <a:p>
            <a:pPr marL="457200" indent="-457200" fontAlgn="auto">
              <a:spcBef>
                <a:spcPts val="0"/>
              </a:spcBef>
              <a:spcAft>
                <a:spcPts val="0"/>
              </a:spcAft>
              <a:buFont typeface="Arial" panose="020B0604020202020204" pitchFamily="34" charset="0"/>
              <a:buChar char="•"/>
              <a:defRPr/>
            </a:pPr>
            <a:r>
              <a:rPr lang="en-GB" sz="3200" dirty="0">
                <a:latin typeface="+mn-lt"/>
                <a:cs typeface="+mn-cs"/>
              </a:rPr>
              <a:t>Single quota</a:t>
            </a:r>
          </a:p>
          <a:p>
            <a:pPr fontAlgn="auto">
              <a:spcBef>
                <a:spcPts val="0"/>
              </a:spcBef>
              <a:spcAft>
                <a:spcPts val="0"/>
              </a:spcAft>
              <a:defRPr/>
            </a:pPr>
            <a:r>
              <a:rPr lang="en-GB" sz="1200" dirty="0">
                <a:latin typeface="+mn-lt"/>
                <a:cs typeface="+mn-cs"/>
              </a:rPr>
              <a:t> </a:t>
            </a:r>
          </a:p>
          <a:p>
            <a:pPr marL="457200" indent="-457200" fontAlgn="auto">
              <a:spcBef>
                <a:spcPts val="0"/>
              </a:spcBef>
              <a:spcAft>
                <a:spcPts val="0"/>
              </a:spcAft>
              <a:buFont typeface="Arial" panose="020B0604020202020204" pitchFamily="34" charset="0"/>
              <a:buChar char="•"/>
              <a:defRPr/>
            </a:pPr>
            <a:r>
              <a:rPr lang="en-GB" sz="3200" dirty="0">
                <a:latin typeface="+mn-lt"/>
                <a:cs typeface="+mn-cs"/>
              </a:rPr>
              <a:t>Single vessel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3"/>
          <p:cNvSpPr txBox="1">
            <a:spLocks noChangeArrowheads="1"/>
          </p:cNvSpPr>
          <p:nvPr/>
        </p:nvSpPr>
        <p:spPr bwMode="auto">
          <a:xfrm>
            <a:off x="971550" y="836613"/>
            <a:ext cx="7362825" cy="4568825"/>
          </a:xfrm>
          <a:prstGeom prst="rect">
            <a:avLst/>
          </a:prstGeom>
          <a:noFill/>
          <a:ln w="9525">
            <a:noFill/>
            <a:miter lim="800000"/>
            <a:headEnd/>
            <a:tailEnd/>
          </a:ln>
        </p:spPr>
        <p:txBody>
          <a:bodyPr wrap="none">
            <a:spAutoFit/>
          </a:bodyPr>
          <a:lstStyle/>
          <a:p>
            <a:r>
              <a:rPr lang="en-GB" sz="3200">
                <a:latin typeface="Calibri" pitchFamily="34" charset="0"/>
              </a:rPr>
              <a:t>Predictive model:	GLM </a:t>
            </a:r>
          </a:p>
          <a:p>
            <a:r>
              <a:rPr lang="en-GB" sz="3200">
                <a:latin typeface="Calibri" pitchFamily="34" charset="0"/>
              </a:rPr>
              <a:t> </a:t>
            </a:r>
          </a:p>
          <a:p>
            <a:r>
              <a:rPr lang="en-GB" sz="3200">
                <a:latin typeface="Calibri" pitchFamily="34" charset="0"/>
              </a:rPr>
              <a:t>Toothfish catch	  ~	Year		Month</a:t>
            </a:r>
          </a:p>
          <a:p>
            <a:r>
              <a:rPr lang="en-GB" sz="3200">
                <a:latin typeface="Calibri" pitchFamily="34" charset="0"/>
              </a:rPr>
              <a:t>				Vessel	Depth</a:t>
            </a:r>
          </a:p>
          <a:p>
            <a:r>
              <a:rPr lang="en-GB" sz="3200">
                <a:latin typeface="Calibri" pitchFamily="34" charset="0"/>
              </a:rPr>
              <a:t>	Haul Duration	N Hooks	Soak Time</a:t>
            </a:r>
          </a:p>
          <a:p>
            <a:r>
              <a:rPr lang="en-GB" sz="3200">
                <a:latin typeface="Calibri" pitchFamily="34" charset="0"/>
              </a:rPr>
              <a:t>	Gear method	Latitude	Longitude</a:t>
            </a:r>
          </a:p>
          <a:p>
            <a:r>
              <a:rPr lang="en-GB" sz="2400">
                <a:latin typeface="Calibri" pitchFamily="34" charset="0"/>
              </a:rPr>
              <a:t> </a:t>
            </a:r>
          </a:p>
          <a:p>
            <a:pPr>
              <a:buFont typeface="Arial" charset="0"/>
              <a:buChar char="•"/>
            </a:pPr>
            <a:r>
              <a:rPr lang="en-GB" sz="3200">
                <a:latin typeface="Calibri" pitchFamily="34" charset="0"/>
              </a:rPr>
              <a:t>  GLM using only ‘No interaction’ sets</a:t>
            </a:r>
          </a:p>
          <a:p>
            <a:r>
              <a:rPr lang="en-GB" sz="1400">
                <a:latin typeface="Calibri" pitchFamily="34" charset="0"/>
              </a:rPr>
              <a:t> </a:t>
            </a:r>
          </a:p>
          <a:p>
            <a:pPr>
              <a:buFont typeface="Arial" charset="0"/>
              <a:buChar char="•"/>
            </a:pPr>
            <a:r>
              <a:rPr lang="en-GB" sz="3200">
                <a:latin typeface="Calibri" pitchFamily="34" charset="0"/>
              </a:rPr>
              <a:t>  GLM using all longline sets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3"/>
          <p:cNvSpPr txBox="1">
            <a:spLocks noChangeArrowheads="1"/>
          </p:cNvSpPr>
          <p:nvPr/>
        </p:nvSpPr>
        <p:spPr bwMode="auto">
          <a:xfrm>
            <a:off x="971550" y="836613"/>
            <a:ext cx="7362825" cy="5268912"/>
          </a:xfrm>
          <a:prstGeom prst="rect">
            <a:avLst/>
          </a:prstGeom>
          <a:noFill/>
          <a:ln w="9525">
            <a:noFill/>
            <a:miter lim="800000"/>
            <a:headEnd/>
            <a:tailEnd/>
          </a:ln>
        </p:spPr>
        <p:txBody>
          <a:bodyPr wrap="none">
            <a:spAutoFit/>
          </a:bodyPr>
          <a:lstStyle/>
          <a:p>
            <a:r>
              <a:rPr lang="en-GB" sz="3200">
                <a:latin typeface="Calibri" pitchFamily="34" charset="0"/>
              </a:rPr>
              <a:t>Predictive model:	GLM </a:t>
            </a:r>
          </a:p>
          <a:p>
            <a:r>
              <a:rPr lang="en-GB" sz="3200">
                <a:latin typeface="Calibri" pitchFamily="34" charset="0"/>
              </a:rPr>
              <a:t> </a:t>
            </a:r>
          </a:p>
          <a:p>
            <a:r>
              <a:rPr lang="en-GB" sz="3200">
                <a:latin typeface="Calibri" pitchFamily="34" charset="0"/>
              </a:rPr>
              <a:t>Toothfish catch	  ~	Year		Month</a:t>
            </a:r>
          </a:p>
          <a:p>
            <a:r>
              <a:rPr lang="en-GB" sz="3200">
                <a:latin typeface="Calibri" pitchFamily="34" charset="0"/>
              </a:rPr>
              <a:t>				Vessel	Depth</a:t>
            </a:r>
          </a:p>
          <a:p>
            <a:r>
              <a:rPr lang="en-GB" sz="3200">
                <a:latin typeface="Calibri" pitchFamily="34" charset="0"/>
              </a:rPr>
              <a:t>	Haul Duration	N Hooks	Soak Time</a:t>
            </a:r>
          </a:p>
          <a:p>
            <a:r>
              <a:rPr lang="en-GB" sz="3200">
                <a:latin typeface="Calibri" pitchFamily="34" charset="0"/>
              </a:rPr>
              <a:t>	Gear method	Latitude	Longitude</a:t>
            </a:r>
          </a:p>
          <a:p>
            <a:r>
              <a:rPr lang="en-GB" sz="2400">
                <a:latin typeface="Calibri" pitchFamily="34" charset="0"/>
              </a:rPr>
              <a:t> </a:t>
            </a:r>
          </a:p>
          <a:p>
            <a:pPr>
              <a:buFont typeface="Arial" charset="0"/>
              <a:buChar char="•"/>
            </a:pPr>
            <a:r>
              <a:rPr lang="en-GB" sz="3200">
                <a:latin typeface="Calibri" pitchFamily="34" charset="0"/>
              </a:rPr>
              <a:t>  GLM using only ‘No interaction’ sets</a:t>
            </a:r>
          </a:p>
          <a:p>
            <a:r>
              <a:rPr lang="en-GB" sz="1400">
                <a:latin typeface="Calibri" pitchFamily="34" charset="0"/>
              </a:rPr>
              <a:t> </a:t>
            </a:r>
          </a:p>
          <a:p>
            <a:pPr>
              <a:buFont typeface="Arial" charset="0"/>
              <a:buChar char="•"/>
            </a:pPr>
            <a:r>
              <a:rPr lang="en-GB" sz="3200">
                <a:latin typeface="Calibri" pitchFamily="34" charset="0"/>
              </a:rPr>
              <a:t>  GLM using all longline sets</a:t>
            </a:r>
          </a:p>
          <a:p>
            <a:r>
              <a:rPr lang="en-GB" sz="1400">
                <a:latin typeface="Calibri" pitchFamily="34" charset="0"/>
              </a:rPr>
              <a:t> </a:t>
            </a:r>
          </a:p>
          <a:p>
            <a:r>
              <a:rPr lang="en-GB" sz="3200">
                <a:latin typeface="Calibri" pitchFamily="34" charset="0"/>
              </a:rPr>
              <a:t>	Project model prediction onto all sets</a:t>
            </a:r>
          </a:p>
        </p:txBody>
      </p:sp>
      <p:sp>
        <p:nvSpPr>
          <p:cNvPr id="2" name="Right Arrow 1"/>
          <p:cNvSpPr/>
          <p:nvPr/>
        </p:nvSpPr>
        <p:spPr>
          <a:xfrm>
            <a:off x="1101725" y="5732463"/>
            <a:ext cx="504825" cy="242887"/>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3"/>
          <p:cNvSpPr txBox="1">
            <a:spLocks noChangeArrowheads="1"/>
          </p:cNvSpPr>
          <p:nvPr/>
        </p:nvSpPr>
        <p:spPr bwMode="auto">
          <a:xfrm>
            <a:off x="971550" y="836613"/>
            <a:ext cx="7434263" cy="3046412"/>
          </a:xfrm>
          <a:prstGeom prst="rect">
            <a:avLst/>
          </a:prstGeom>
          <a:noFill/>
          <a:ln w="9525">
            <a:noFill/>
            <a:miter lim="800000"/>
            <a:headEnd/>
            <a:tailEnd/>
          </a:ln>
        </p:spPr>
        <p:txBody>
          <a:bodyPr wrap="none">
            <a:spAutoFit/>
          </a:bodyPr>
          <a:lstStyle/>
          <a:p>
            <a:r>
              <a:rPr lang="en-GB" sz="3200">
                <a:latin typeface="Calibri" pitchFamily="34" charset="0"/>
              </a:rPr>
              <a:t>Toothfish catch N   (Poisson distribution):</a:t>
            </a:r>
          </a:p>
          <a:p>
            <a:endParaRPr lang="en-GB" sz="3200">
              <a:latin typeface="Calibri" pitchFamily="34" charset="0"/>
            </a:endParaRPr>
          </a:p>
          <a:p>
            <a:r>
              <a:rPr lang="en-GB" sz="3200">
                <a:latin typeface="Calibri" pitchFamily="34" charset="0"/>
              </a:rPr>
              <a:t>Toothfish catch	  ~	Year		Month</a:t>
            </a:r>
          </a:p>
          <a:p>
            <a:r>
              <a:rPr lang="en-GB" sz="3200">
                <a:latin typeface="Calibri" pitchFamily="34" charset="0"/>
              </a:rPr>
              <a:t>				Vessel	Depth</a:t>
            </a:r>
          </a:p>
          <a:p>
            <a:r>
              <a:rPr lang="en-GB" sz="3200">
                <a:latin typeface="Calibri" pitchFamily="34" charset="0"/>
              </a:rPr>
              <a:t>	Haul Duration	N Hooks	Soak Time</a:t>
            </a:r>
          </a:p>
          <a:p>
            <a:r>
              <a:rPr lang="en-GB" sz="3200">
                <a:latin typeface="Calibri" pitchFamily="34" charset="0"/>
              </a:rPr>
              <a:t>	Gear method	Latitude	Longitude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3"/>
          <p:cNvSpPr txBox="1">
            <a:spLocks noChangeArrowheads="1"/>
          </p:cNvSpPr>
          <p:nvPr/>
        </p:nvSpPr>
        <p:spPr bwMode="auto">
          <a:xfrm>
            <a:off x="971550" y="836613"/>
            <a:ext cx="7434263" cy="5232400"/>
          </a:xfrm>
          <a:prstGeom prst="rect">
            <a:avLst/>
          </a:prstGeom>
          <a:noFill/>
          <a:ln w="9525">
            <a:noFill/>
            <a:miter lim="800000"/>
            <a:headEnd/>
            <a:tailEnd/>
          </a:ln>
        </p:spPr>
        <p:txBody>
          <a:bodyPr wrap="none">
            <a:spAutoFit/>
          </a:bodyPr>
          <a:lstStyle/>
          <a:p>
            <a:r>
              <a:rPr lang="en-GB" sz="3200">
                <a:latin typeface="Calibri" pitchFamily="34" charset="0"/>
              </a:rPr>
              <a:t>Toothfish catch N    (Poisson distribution):</a:t>
            </a:r>
          </a:p>
          <a:p>
            <a:endParaRPr lang="en-GB" sz="3200">
              <a:latin typeface="Calibri" pitchFamily="34" charset="0"/>
            </a:endParaRPr>
          </a:p>
          <a:p>
            <a:r>
              <a:rPr lang="en-GB" sz="3200">
                <a:latin typeface="Calibri" pitchFamily="34" charset="0"/>
              </a:rPr>
              <a:t>Toothfish catch	  ~	Year		Month</a:t>
            </a:r>
          </a:p>
          <a:p>
            <a:r>
              <a:rPr lang="en-GB" sz="3200">
                <a:latin typeface="Calibri" pitchFamily="34" charset="0"/>
              </a:rPr>
              <a:t>				Vessel	Depth</a:t>
            </a:r>
          </a:p>
          <a:p>
            <a:r>
              <a:rPr lang="en-GB" sz="3200">
                <a:latin typeface="Calibri" pitchFamily="34" charset="0"/>
              </a:rPr>
              <a:t>	Haul Duration	N Hooks	Soak Time</a:t>
            </a:r>
          </a:p>
          <a:p>
            <a:r>
              <a:rPr lang="en-GB" sz="3200">
                <a:latin typeface="Calibri" pitchFamily="34" charset="0"/>
              </a:rPr>
              <a:t>	Gear method	Latitude	Longitude</a:t>
            </a:r>
          </a:p>
          <a:p>
            <a:r>
              <a:rPr lang="en-GB" sz="5400">
                <a:latin typeface="Calibri" pitchFamily="34" charset="0"/>
              </a:rPr>
              <a:t> </a:t>
            </a:r>
          </a:p>
          <a:p>
            <a:r>
              <a:rPr lang="en-GB" sz="3200">
                <a:latin typeface="Calibri" pitchFamily="34" charset="0"/>
              </a:rPr>
              <a:t>GLM using ‘No interaction’ sets:	30.5% R²</a:t>
            </a:r>
          </a:p>
          <a:p>
            <a:r>
              <a:rPr lang="en-GB" sz="2400">
                <a:latin typeface="Calibri" pitchFamily="34" charset="0"/>
              </a:rPr>
              <a:t> </a:t>
            </a:r>
          </a:p>
          <a:p>
            <a:r>
              <a:rPr lang="en-GB" sz="3200">
                <a:latin typeface="Calibri" pitchFamily="34" charset="0"/>
              </a:rPr>
              <a:t>GLM using all longline sets:		33.0% R²</a:t>
            </a:r>
          </a:p>
        </p:txBody>
      </p:sp>
      <p:sp>
        <p:nvSpPr>
          <p:cNvPr id="2" name="Oval 1"/>
          <p:cNvSpPr/>
          <p:nvPr/>
        </p:nvSpPr>
        <p:spPr>
          <a:xfrm>
            <a:off x="6410325" y="1855788"/>
            <a:ext cx="1439863"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Oval 4"/>
          <p:cNvSpPr/>
          <p:nvPr/>
        </p:nvSpPr>
        <p:spPr>
          <a:xfrm>
            <a:off x="4495800" y="1855788"/>
            <a:ext cx="1439863"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Oval 5"/>
          <p:cNvSpPr/>
          <p:nvPr/>
        </p:nvSpPr>
        <p:spPr>
          <a:xfrm>
            <a:off x="4500563" y="2341563"/>
            <a:ext cx="1439862"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Oval 6"/>
          <p:cNvSpPr/>
          <p:nvPr/>
        </p:nvSpPr>
        <p:spPr>
          <a:xfrm>
            <a:off x="6410325" y="2360613"/>
            <a:ext cx="1439863" cy="5032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Oval 7"/>
          <p:cNvSpPr/>
          <p:nvPr/>
        </p:nvSpPr>
        <p:spPr>
          <a:xfrm>
            <a:off x="6300788" y="3284538"/>
            <a:ext cx="2105025"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3"/>
          <p:cNvSpPr txBox="1">
            <a:spLocks noChangeArrowheads="1"/>
          </p:cNvSpPr>
          <p:nvPr/>
        </p:nvSpPr>
        <p:spPr bwMode="auto">
          <a:xfrm>
            <a:off x="971550" y="836613"/>
            <a:ext cx="7434263" cy="3046412"/>
          </a:xfrm>
          <a:prstGeom prst="rect">
            <a:avLst/>
          </a:prstGeom>
          <a:noFill/>
          <a:ln w="9525">
            <a:noFill/>
            <a:miter lim="800000"/>
            <a:headEnd/>
            <a:tailEnd/>
          </a:ln>
        </p:spPr>
        <p:txBody>
          <a:bodyPr wrap="none">
            <a:spAutoFit/>
          </a:bodyPr>
          <a:lstStyle/>
          <a:p>
            <a:r>
              <a:rPr lang="en-GB" sz="3200">
                <a:latin typeface="Calibri" pitchFamily="34" charset="0"/>
              </a:rPr>
              <a:t>Toothfish catch kg   (Gaussian distribution):</a:t>
            </a:r>
          </a:p>
          <a:p>
            <a:endParaRPr lang="en-GB" sz="3200">
              <a:latin typeface="Calibri" pitchFamily="34" charset="0"/>
            </a:endParaRPr>
          </a:p>
          <a:p>
            <a:r>
              <a:rPr lang="en-GB" sz="3200">
                <a:latin typeface="Calibri" pitchFamily="34" charset="0"/>
              </a:rPr>
              <a:t>Toothfish catch	  ~	Year		Month</a:t>
            </a:r>
          </a:p>
          <a:p>
            <a:r>
              <a:rPr lang="en-GB" sz="3200">
                <a:latin typeface="Calibri" pitchFamily="34" charset="0"/>
              </a:rPr>
              <a:t>				Vessel	Depth</a:t>
            </a:r>
          </a:p>
          <a:p>
            <a:r>
              <a:rPr lang="en-GB" sz="3200">
                <a:latin typeface="Calibri" pitchFamily="34" charset="0"/>
              </a:rPr>
              <a:t>	Haul Duration	N Hooks	Soak Time</a:t>
            </a:r>
          </a:p>
          <a:p>
            <a:r>
              <a:rPr lang="en-GB" sz="3200">
                <a:latin typeface="Calibri" pitchFamily="34" charset="0"/>
              </a:rPr>
              <a:t>	Gear method	Latitude	Longitude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3"/>
          <p:cNvSpPr txBox="1">
            <a:spLocks noChangeArrowheads="1"/>
          </p:cNvSpPr>
          <p:nvPr/>
        </p:nvSpPr>
        <p:spPr bwMode="auto">
          <a:xfrm>
            <a:off x="971550" y="836613"/>
            <a:ext cx="7434263" cy="5232400"/>
          </a:xfrm>
          <a:prstGeom prst="rect">
            <a:avLst/>
          </a:prstGeom>
          <a:noFill/>
          <a:ln w="9525">
            <a:noFill/>
            <a:miter lim="800000"/>
            <a:headEnd/>
            <a:tailEnd/>
          </a:ln>
        </p:spPr>
        <p:txBody>
          <a:bodyPr wrap="none">
            <a:spAutoFit/>
          </a:bodyPr>
          <a:lstStyle/>
          <a:p>
            <a:r>
              <a:rPr lang="en-GB" sz="3200">
                <a:latin typeface="Calibri" pitchFamily="34" charset="0"/>
              </a:rPr>
              <a:t>Toothfish catch kg   (Gaussian distribution):</a:t>
            </a:r>
          </a:p>
          <a:p>
            <a:endParaRPr lang="en-GB" sz="3200">
              <a:latin typeface="Calibri" pitchFamily="34" charset="0"/>
            </a:endParaRPr>
          </a:p>
          <a:p>
            <a:r>
              <a:rPr lang="en-GB" sz="3200">
                <a:latin typeface="Calibri" pitchFamily="34" charset="0"/>
              </a:rPr>
              <a:t>Toothfish catch	  ~	Year		Month</a:t>
            </a:r>
          </a:p>
          <a:p>
            <a:r>
              <a:rPr lang="en-GB" sz="3200">
                <a:latin typeface="Calibri" pitchFamily="34" charset="0"/>
              </a:rPr>
              <a:t>				Vessel	Depth</a:t>
            </a:r>
          </a:p>
          <a:p>
            <a:r>
              <a:rPr lang="en-GB" sz="3200">
                <a:latin typeface="Calibri" pitchFamily="34" charset="0"/>
              </a:rPr>
              <a:t>	Haul Duration	N Hooks	Soak Time</a:t>
            </a:r>
          </a:p>
          <a:p>
            <a:r>
              <a:rPr lang="en-GB" sz="3200">
                <a:latin typeface="Calibri" pitchFamily="34" charset="0"/>
              </a:rPr>
              <a:t>	Gear method	Latitude	Longitude</a:t>
            </a:r>
          </a:p>
          <a:p>
            <a:r>
              <a:rPr lang="en-GB" sz="5400">
                <a:latin typeface="Calibri" pitchFamily="34" charset="0"/>
              </a:rPr>
              <a:t> </a:t>
            </a:r>
          </a:p>
          <a:p>
            <a:r>
              <a:rPr lang="en-GB" sz="3200">
                <a:latin typeface="Calibri" pitchFamily="34" charset="0"/>
              </a:rPr>
              <a:t>GLM using ‘No interaction’ sets:	31.0% R²</a:t>
            </a:r>
          </a:p>
          <a:p>
            <a:r>
              <a:rPr lang="en-GB" sz="2400">
                <a:latin typeface="Calibri" pitchFamily="34" charset="0"/>
              </a:rPr>
              <a:t> </a:t>
            </a:r>
          </a:p>
          <a:p>
            <a:r>
              <a:rPr lang="en-GB" sz="3200">
                <a:latin typeface="Calibri" pitchFamily="34" charset="0"/>
              </a:rPr>
              <a:t>GLM using all longline sets:		32.7% R²</a:t>
            </a:r>
          </a:p>
        </p:txBody>
      </p:sp>
      <p:sp>
        <p:nvSpPr>
          <p:cNvPr id="2" name="Oval 1"/>
          <p:cNvSpPr/>
          <p:nvPr/>
        </p:nvSpPr>
        <p:spPr>
          <a:xfrm>
            <a:off x="6410325" y="1855788"/>
            <a:ext cx="1439863"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Oval 4"/>
          <p:cNvSpPr/>
          <p:nvPr/>
        </p:nvSpPr>
        <p:spPr>
          <a:xfrm>
            <a:off x="4495800" y="1855788"/>
            <a:ext cx="1439863"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Oval 5"/>
          <p:cNvSpPr/>
          <p:nvPr/>
        </p:nvSpPr>
        <p:spPr>
          <a:xfrm>
            <a:off x="4500563" y="2341563"/>
            <a:ext cx="1439862"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Oval 6"/>
          <p:cNvSpPr/>
          <p:nvPr/>
        </p:nvSpPr>
        <p:spPr>
          <a:xfrm>
            <a:off x="6410325" y="2360613"/>
            <a:ext cx="1439863" cy="5032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Oval 7"/>
          <p:cNvSpPr/>
          <p:nvPr/>
        </p:nvSpPr>
        <p:spPr>
          <a:xfrm>
            <a:off x="6300788" y="3284538"/>
            <a:ext cx="2105025"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Oval 8"/>
          <p:cNvSpPr/>
          <p:nvPr/>
        </p:nvSpPr>
        <p:spPr>
          <a:xfrm>
            <a:off x="6300788" y="2846388"/>
            <a:ext cx="2105025" cy="438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3"/>
          <p:cNvSpPr txBox="1">
            <a:spLocks noChangeArrowheads="1"/>
          </p:cNvSpPr>
          <p:nvPr/>
        </p:nvSpPr>
        <p:spPr bwMode="auto">
          <a:xfrm>
            <a:off x="971550" y="836613"/>
            <a:ext cx="7200900" cy="5016500"/>
          </a:xfrm>
          <a:prstGeom prst="rect">
            <a:avLst/>
          </a:prstGeom>
          <a:noFill/>
          <a:ln w="9525">
            <a:noFill/>
            <a:miter lim="800000"/>
            <a:headEnd/>
            <a:tailEnd/>
          </a:ln>
        </p:spPr>
        <p:txBody>
          <a:bodyPr>
            <a:spAutoFit/>
          </a:bodyPr>
          <a:lstStyle/>
          <a:p>
            <a:r>
              <a:rPr lang="en-GB" sz="3200">
                <a:latin typeface="Calibri" pitchFamily="34" charset="0"/>
              </a:rPr>
              <a:t>Toothfish catch Numbers:</a:t>
            </a:r>
          </a:p>
          <a:p>
            <a:endParaRPr lang="en-GB" sz="3200">
              <a:latin typeface="Calibri" pitchFamily="34" charset="0"/>
            </a:endParaRPr>
          </a:p>
          <a:p>
            <a:r>
              <a:rPr lang="en-GB" sz="3200">
                <a:latin typeface="Calibri" pitchFamily="34" charset="0"/>
              </a:rPr>
              <a:t>For longline sets that actually had</a:t>
            </a:r>
          </a:p>
          <a:p>
            <a:r>
              <a:rPr lang="en-GB" sz="3200">
                <a:latin typeface="Calibri" pitchFamily="34" charset="0"/>
              </a:rPr>
              <a:t>‘No interaction’:</a:t>
            </a:r>
          </a:p>
          <a:p>
            <a:endParaRPr lang="en-GB" sz="3200">
              <a:latin typeface="Calibri" pitchFamily="34" charset="0"/>
            </a:endParaRPr>
          </a:p>
          <a:p>
            <a:r>
              <a:rPr lang="en-GB" sz="3200">
                <a:latin typeface="Calibri" pitchFamily="34" charset="0"/>
              </a:rPr>
              <a:t>predicted N	≈	predicted N</a:t>
            </a:r>
          </a:p>
          <a:p>
            <a:r>
              <a:rPr lang="en-GB" sz="3200">
                <a:latin typeface="Calibri" pitchFamily="34" charset="0"/>
              </a:rPr>
              <a:t>[GLM-all sets] 		[GLM-no interact.]</a:t>
            </a:r>
          </a:p>
          <a:p>
            <a:endParaRPr lang="en-GB" sz="3200">
              <a:latin typeface="Calibri" pitchFamily="34" charset="0"/>
            </a:endParaRPr>
          </a:p>
          <a:p>
            <a:r>
              <a:rPr lang="en-GB" sz="3200">
                <a:latin typeface="Calibri" pitchFamily="34" charset="0"/>
              </a:rPr>
              <a:t>No statistically significant difference.</a:t>
            </a:r>
          </a:p>
          <a:p>
            <a:endParaRPr lang="en-GB" sz="3200">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3"/>
          <p:cNvSpPr txBox="1">
            <a:spLocks noChangeArrowheads="1"/>
          </p:cNvSpPr>
          <p:nvPr/>
        </p:nvSpPr>
        <p:spPr bwMode="auto">
          <a:xfrm>
            <a:off x="971550" y="836613"/>
            <a:ext cx="7200900" cy="5016500"/>
          </a:xfrm>
          <a:prstGeom prst="rect">
            <a:avLst/>
          </a:prstGeom>
          <a:noFill/>
          <a:ln w="9525">
            <a:noFill/>
            <a:miter lim="800000"/>
            <a:headEnd/>
            <a:tailEnd/>
          </a:ln>
        </p:spPr>
        <p:txBody>
          <a:bodyPr>
            <a:spAutoFit/>
          </a:bodyPr>
          <a:lstStyle/>
          <a:p>
            <a:r>
              <a:rPr lang="en-GB" sz="3200">
                <a:latin typeface="Calibri" pitchFamily="34" charset="0"/>
              </a:rPr>
              <a:t>Toothfish catch Numbers:</a:t>
            </a:r>
          </a:p>
          <a:p>
            <a:endParaRPr lang="en-GB" sz="3200">
              <a:latin typeface="Calibri" pitchFamily="34" charset="0"/>
            </a:endParaRPr>
          </a:p>
          <a:p>
            <a:r>
              <a:rPr lang="en-GB" sz="3200">
                <a:latin typeface="Calibri" pitchFamily="34" charset="0"/>
              </a:rPr>
              <a:t>For longline sets that actually had</a:t>
            </a:r>
          </a:p>
          <a:p>
            <a:r>
              <a:rPr lang="en-GB" sz="3200">
                <a:latin typeface="Calibri" pitchFamily="34" charset="0"/>
              </a:rPr>
              <a:t>‘Whale interaction’:</a:t>
            </a:r>
          </a:p>
          <a:p>
            <a:endParaRPr lang="en-GB" sz="3200">
              <a:latin typeface="Calibri" pitchFamily="34" charset="0"/>
            </a:endParaRPr>
          </a:p>
          <a:p>
            <a:r>
              <a:rPr lang="en-GB" sz="3200">
                <a:latin typeface="Calibri" pitchFamily="34" charset="0"/>
              </a:rPr>
              <a:t>predicted N	&gt;	predicted N</a:t>
            </a:r>
          </a:p>
          <a:p>
            <a:r>
              <a:rPr lang="en-GB" sz="3200">
                <a:latin typeface="Calibri" pitchFamily="34" charset="0"/>
              </a:rPr>
              <a:t>[GLM-all sets] 		[GLM-no interact.]</a:t>
            </a:r>
          </a:p>
          <a:p>
            <a:endParaRPr lang="en-GB" sz="3200">
              <a:latin typeface="Calibri" pitchFamily="34" charset="0"/>
            </a:endParaRPr>
          </a:p>
          <a:p>
            <a:r>
              <a:rPr lang="en-GB" sz="3200">
                <a:latin typeface="Calibri" pitchFamily="34" charset="0"/>
              </a:rPr>
              <a:t>Significantly </a:t>
            </a:r>
            <a:r>
              <a:rPr lang="en-GB" sz="3200" u="sng">
                <a:latin typeface="Calibri" pitchFamily="34" charset="0"/>
              </a:rPr>
              <a:t>higher</a:t>
            </a:r>
            <a:r>
              <a:rPr lang="en-GB" sz="3200">
                <a:latin typeface="Calibri" pitchFamily="34" charset="0"/>
              </a:rPr>
              <a:t> average N  (</a:t>
            </a:r>
            <a:r>
              <a:rPr lang="en-GB" sz="3200" i="1">
                <a:latin typeface="Calibri" pitchFamily="34" charset="0"/>
              </a:rPr>
              <a:t>p</a:t>
            </a:r>
            <a:r>
              <a:rPr lang="en-GB" sz="3200">
                <a:latin typeface="Calibri" pitchFamily="34" charset="0"/>
              </a:rPr>
              <a:t> &lt; 0.001).</a:t>
            </a:r>
          </a:p>
          <a:p>
            <a:endParaRPr lang="en-GB" sz="3200">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3"/>
          <p:cNvSpPr txBox="1">
            <a:spLocks noChangeArrowheads="1"/>
          </p:cNvSpPr>
          <p:nvPr/>
        </p:nvSpPr>
        <p:spPr bwMode="auto">
          <a:xfrm>
            <a:off x="971550" y="836613"/>
            <a:ext cx="7272338" cy="1077912"/>
          </a:xfrm>
          <a:prstGeom prst="rect">
            <a:avLst/>
          </a:prstGeom>
          <a:noFill/>
          <a:ln w="9525">
            <a:noFill/>
            <a:miter lim="800000"/>
            <a:headEnd/>
            <a:tailEnd/>
          </a:ln>
        </p:spPr>
        <p:txBody>
          <a:bodyPr>
            <a:spAutoFit/>
          </a:bodyPr>
          <a:lstStyle/>
          <a:p>
            <a:r>
              <a:rPr lang="en-GB" sz="3200">
                <a:latin typeface="Calibri" pitchFamily="34" charset="0"/>
              </a:rPr>
              <a:t>	Longline sets attended by whales 	have more toothfish.</a:t>
            </a:r>
          </a:p>
        </p:txBody>
      </p:sp>
      <p:sp>
        <p:nvSpPr>
          <p:cNvPr id="3" name="Right Arrow 2"/>
          <p:cNvSpPr/>
          <p:nvPr/>
        </p:nvSpPr>
        <p:spPr>
          <a:xfrm>
            <a:off x="1003300" y="1052513"/>
            <a:ext cx="503238" cy="242887"/>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Box 3"/>
          <p:cNvSpPr txBox="1">
            <a:spLocks noChangeArrowheads="1"/>
          </p:cNvSpPr>
          <p:nvPr/>
        </p:nvSpPr>
        <p:spPr bwMode="auto">
          <a:xfrm>
            <a:off x="971550" y="836613"/>
            <a:ext cx="7272338" cy="5324475"/>
          </a:xfrm>
          <a:prstGeom prst="rect">
            <a:avLst/>
          </a:prstGeom>
          <a:noFill/>
          <a:ln w="9525">
            <a:noFill/>
            <a:miter lim="800000"/>
            <a:headEnd/>
            <a:tailEnd/>
          </a:ln>
        </p:spPr>
        <p:txBody>
          <a:bodyPr>
            <a:spAutoFit/>
          </a:bodyPr>
          <a:lstStyle/>
          <a:p>
            <a:r>
              <a:rPr lang="en-GB" sz="3200">
                <a:latin typeface="Calibri" pitchFamily="34" charset="0"/>
              </a:rPr>
              <a:t>	Longline sets attended by whales 	have more toothfish.</a:t>
            </a:r>
          </a:p>
          <a:p>
            <a:endParaRPr lang="en-GB" sz="3200">
              <a:latin typeface="Calibri" pitchFamily="34" charset="0"/>
            </a:endParaRPr>
          </a:p>
          <a:p>
            <a:r>
              <a:rPr lang="en-GB" sz="3200">
                <a:latin typeface="Calibri" pitchFamily="34" charset="0"/>
              </a:rPr>
              <a:t>In Falkland Islands waters, most whales are sperm whales.</a:t>
            </a:r>
          </a:p>
          <a:p>
            <a:r>
              <a:rPr lang="en-GB" sz="2000">
                <a:latin typeface="Calibri" pitchFamily="34" charset="0"/>
              </a:rPr>
              <a:t> </a:t>
            </a:r>
          </a:p>
          <a:p>
            <a:r>
              <a:rPr lang="en-GB" sz="3200">
                <a:latin typeface="Calibri" pitchFamily="34" charset="0"/>
              </a:rPr>
              <a:t>Sperm whales feed</a:t>
            </a:r>
          </a:p>
          <a:p>
            <a:r>
              <a:rPr lang="en-GB" sz="3200">
                <a:latin typeface="Calibri" pitchFamily="34" charset="0"/>
              </a:rPr>
              <a:t>naturally on tooth-</a:t>
            </a:r>
          </a:p>
          <a:p>
            <a:r>
              <a:rPr lang="en-GB" sz="3200">
                <a:latin typeface="Calibri" pitchFamily="34" charset="0"/>
              </a:rPr>
              <a:t>fish.</a:t>
            </a:r>
          </a:p>
          <a:p>
            <a:endParaRPr lang="en-GB" sz="3200">
              <a:latin typeface="Calibri" pitchFamily="34" charset="0"/>
            </a:endParaRPr>
          </a:p>
          <a:p>
            <a:r>
              <a:rPr lang="en-GB" sz="3200">
                <a:latin typeface="Calibri" pitchFamily="34" charset="0"/>
              </a:rPr>
              <a:t>Tixier </a:t>
            </a:r>
            <a:r>
              <a:rPr lang="en-GB" sz="3200" i="1">
                <a:latin typeface="Calibri" pitchFamily="34" charset="0"/>
              </a:rPr>
              <a:t>et al</a:t>
            </a:r>
            <a:r>
              <a:rPr lang="en-GB" sz="3200">
                <a:latin typeface="Calibri" pitchFamily="34" charset="0"/>
              </a:rPr>
              <a:t>.  CCAMLR 2010</a:t>
            </a:r>
          </a:p>
        </p:txBody>
      </p:sp>
      <p:sp>
        <p:nvSpPr>
          <p:cNvPr id="3" name="Right Arrow 2"/>
          <p:cNvSpPr/>
          <p:nvPr/>
        </p:nvSpPr>
        <p:spPr>
          <a:xfrm>
            <a:off x="1003300" y="1052513"/>
            <a:ext cx="503238" cy="242887"/>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3011" name="Picture 1"/>
          <p:cNvPicPr>
            <a:picLocks noChangeAspect="1"/>
          </p:cNvPicPr>
          <p:nvPr/>
        </p:nvPicPr>
        <p:blipFill>
          <a:blip r:embed="rId2"/>
          <a:srcRect/>
          <a:stretch>
            <a:fillRect/>
          </a:stretch>
        </p:blipFill>
        <p:spPr bwMode="auto">
          <a:xfrm>
            <a:off x="4610100" y="2852738"/>
            <a:ext cx="3313113" cy="2484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p:cNvPicPr>
            <a:picLocks noChangeAspect="1" noChangeArrowheads="1"/>
          </p:cNvPicPr>
          <p:nvPr/>
        </p:nvPicPr>
        <p:blipFill>
          <a:blip r:embed="rId2"/>
          <a:srcRect/>
          <a:stretch>
            <a:fillRect/>
          </a:stretch>
        </p:blipFill>
        <p:spPr bwMode="auto">
          <a:xfrm>
            <a:off x="323850" y="234950"/>
            <a:ext cx="4581525" cy="6391275"/>
          </a:xfrm>
          <a:prstGeom prst="rect">
            <a:avLst/>
          </a:prstGeom>
          <a:noFill/>
          <a:ln w="9525">
            <a:noFill/>
            <a:miter lim="800000"/>
            <a:headEnd/>
            <a:tailEnd/>
          </a:ln>
        </p:spPr>
      </p:pic>
      <p:pic>
        <p:nvPicPr>
          <p:cNvPr id="16386" name="Picture 5"/>
          <p:cNvPicPr>
            <a:picLocks noChangeAspect="1"/>
          </p:cNvPicPr>
          <p:nvPr/>
        </p:nvPicPr>
        <p:blipFill>
          <a:blip r:embed="rId3"/>
          <a:srcRect/>
          <a:stretch>
            <a:fillRect/>
          </a:stretch>
        </p:blipFill>
        <p:spPr bwMode="auto">
          <a:xfrm>
            <a:off x="2768600" y="333375"/>
            <a:ext cx="2200275" cy="1655763"/>
          </a:xfrm>
          <a:prstGeom prst="rect">
            <a:avLst/>
          </a:prstGeom>
          <a:noFill/>
          <a:ln w="9525">
            <a:noFill/>
            <a:miter lim="800000"/>
            <a:headEnd/>
            <a:tailEnd/>
          </a:ln>
        </p:spPr>
      </p:pic>
      <p:sp>
        <p:nvSpPr>
          <p:cNvPr id="8" name="TextBox 7"/>
          <p:cNvSpPr txBox="1"/>
          <p:nvPr/>
        </p:nvSpPr>
        <p:spPr>
          <a:xfrm>
            <a:off x="5357813" y="908050"/>
            <a:ext cx="3317875" cy="4710113"/>
          </a:xfrm>
          <a:prstGeom prst="rect">
            <a:avLst/>
          </a:prstGeom>
          <a:noFill/>
        </p:spPr>
        <p:txBody>
          <a:bodyPr>
            <a:spAutoFit/>
          </a:bodyPr>
          <a:lstStyle/>
          <a:p>
            <a:pPr marL="457200" indent="-457200" fontAlgn="auto">
              <a:spcBef>
                <a:spcPts val="0"/>
              </a:spcBef>
              <a:spcAft>
                <a:spcPts val="0"/>
              </a:spcAft>
              <a:buFont typeface="Arial" panose="020B0604020202020204" pitchFamily="34" charset="0"/>
              <a:buChar char="•"/>
              <a:defRPr/>
            </a:pPr>
            <a:r>
              <a:rPr lang="en-GB" sz="3200" dirty="0">
                <a:latin typeface="+mn-lt"/>
                <a:cs typeface="+mn-cs"/>
              </a:rPr>
              <a:t>Single quota</a:t>
            </a:r>
          </a:p>
          <a:p>
            <a:pPr fontAlgn="auto">
              <a:spcBef>
                <a:spcPts val="0"/>
              </a:spcBef>
              <a:spcAft>
                <a:spcPts val="0"/>
              </a:spcAft>
              <a:defRPr/>
            </a:pPr>
            <a:r>
              <a:rPr lang="en-GB" sz="1200" dirty="0">
                <a:latin typeface="+mn-lt"/>
                <a:cs typeface="+mn-cs"/>
              </a:rPr>
              <a:t> </a:t>
            </a:r>
          </a:p>
          <a:p>
            <a:pPr marL="457200" indent="-457200" fontAlgn="auto">
              <a:spcBef>
                <a:spcPts val="0"/>
              </a:spcBef>
              <a:spcAft>
                <a:spcPts val="0"/>
              </a:spcAft>
              <a:buFont typeface="Arial" panose="020B0604020202020204" pitchFamily="34" charset="0"/>
              <a:buChar char="•"/>
              <a:defRPr/>
            </a:pPr>
            <a:r>
              <a:rPr lang="en-GB" sz="3200" dirty="0">
                <a:latin typeface="+mn-lt"/>
                <a:cs typeface="+mn-cs"/>
              </a:rPr>
              <a:t>Single vessel</a:t>
            </a:r>
          </a:p>
          <a:p>
            <a:pPr marL="457200" indent="-457200" fontAlgn="auto">
              <a:spcBef>
                <a:spcPts val="0"/>
              </a:spcBef>
              <a:spcAft>
                <a:spcPts val="0"/>
              </a:spcAft>
              <a:buFont typeface="Arial" panose="020B0604020202020204" pitchFamily="34" charset="0"/>
              <a:buChar char="•"/>
              <a:defRPr/>
            </a:pPr>
            <a:endParaRPr lang="en-GB" sz="3200" dirty="0">
              <a:latin typeface="+mn-lt"/>
              <a:cs typeface="+mn-cs"/>
            </a:endParaRPr>
          </a:p>
          <a:p>
            <a:pPr marL="457200" indent="-457200" fontAlgn="auto">
              <a:spcBef>
                <a:spcPts val="0"/>
              </a:spcBef>
              <a:spcAft>
                <a:spcPts val="0"/>
              </a:spcAft>
              <a:buFont typeface="Arial" panose="020B0604020202020204" pitchFamily="34" charset="0"/>
              <a:buChar char="•"/>
              <a:defRPr/>
            </a:pPr>
            <a:r>
              <a:rPr lang="en-GB" sz="3200" dirty="0">
                <a:latin typeface="+mn-lt"/>
                <a:cs typeface="+mn-cs"/>
              </a:rPr>
              <a:t>Limits opportunities for comparing depredation among longline sets.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3"/>
          <p:cNvSpPr txBox="1">
            <a:spLocks noChangeArrowheads="1"/>
          </p:cNvSpPr>
          <p:nvPr/>
        </p:nvSpPr>
        <p:spPr bwMode="auto">
          <a:xfrm>
            <a:off x="971550" y="836613"/>
            <a:ext cx="7200900" cy="5016500"/>
          </a:xfrm>
          <a:prstGeom prst="rect">
            <a:avLst/>
          </a:prstGeom>
          <a:noFill/>
          <a:ln w="9525">
            <a:noFill/>
            <a:miter lim="800000"/>
            <a:headEnd/>
            <a:tailEnd/>
          </a:ln>
        </p:spPr>
        <p:txBody>
          <a:bodyPr>
            <a:spAutoFit/>
          </a:bodyPr>
          <a:lstStyle/>
          <a:p>
            <a:r>
              <a:rPr lang="en-GB" sz="3200">
                <a:latin typeface="Calibri" pitchFamily="34" charset="0"/>
              </a:rPr>
              <a:t>Toothfish catch Weight:</a:t>
            </a:r>
          </a:p>
          <a:p>
            <a:endParaRPr lang="en-GB" sz="3200">
              <a:latin typeface="Calibri" pitchFamily="34" charset="0"/>
            </a:endParaRPr>
          </a:p>
          <a:p>
            <a:r>
              <a:rPr lang="en-GB" sz="3200">
                <a:latin typeface="Calibri" pitchFamily="34" charset="0"/>
              </a:rPr>
              <a:t>For longline sets that actually had</a:t>
            </a:r>
          </a:p>
          <a:p>
            <a:r>
              <a:rPr lang="en-GB" sz="3200">
                <a:latin typeface="Calibri" pitchFamily="34" charset="0"/>
              </a:rPr>
              <a:t>‘Whale interaction’:</a:t>
            </a:r>
          </a:p>
          <a:p>
            <a:endParaRPr lang="en-GB" sz="3200">
              <a:latin typeface="Calibri" pitchFamily="34" charset="0"/>
            </a:endParaRPr>
          </a:p>
          <a:p>
            <a:r>
              <a:rPr lang="en-GB" sz="3200">
                <a:latin typeface="Calibri" pitchFamily="34" charset="0"/>
              </a:rPr>
              <a:t>predicted kg	 ≈ 	predicted kg</a:t>
            </a:r>
          </a:p>
          <a:p>
            <a:r>
              <a:rPr lang="en-GB" sz="3200">
                <a:latin typeface="Calibri" pitchFamily="34" charset="0"/>
              </a:rPr>
              <a:t>[GLM-all sets] 		[GLM-no interact.]</a:t>
            </a:r>
          </a:p>
          <a:p>
            <a:endParaRPr lang="en-GB" sz="3200">
              <a:latin typeface="Calibri" pitchFamily="34" charset="0"/>
            </a:endParaRPr>
          </a:p>
          <a:p>
            <a:r>
              <a:rPr lang="en-GB" sz="3200">
                <a:latin typeface="Calibri" pitchFamily="34" charset="0"/>
              </a:rPr>
              <a:t>No statistically significant difference.</a:t>
            </a:r>
          </a:p>
          <a:p>
            <a:endParaRPr lang="en-GB" sz="3200">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3"/>
          <p:cNvSpPr txBox="1">
            <a:spLocks noChangeArrowheads="1"/>
          </p:cNvSpPr>
          <p:nvPr/>
        </p:nvSpPr>
        <p:spPr bwMode="auto">
          <a:xfrm>
            <a:off x="971550" y="836613"/>
            <a:ext cx="7200900" cy="5016500"/>
          </a:xfrm>
          <a:prstGeom prst="rect">
            <a:avLst/>
          </a:prstGeom>
          <a:noFill/>
          <a:ln w="9525">
            <a:noFill/>
            <a:miter lim="800000"/>
            <a:headEnd/>
            <a:tailEnd/>
          </a:ln>
        </p:spPr>
        <p:txBody>
          <a:bodyPr>
            <a:spAutoFit/>
          </a:bodyPr>
          <a:lstStyle/>
          <a:p>
            <a:r>
              <a:rPr lang="en-GB" sz="3200">
                <a:latin typeface="Calibri" pitchFamily="34" charset="0"/>
              </a:rPr>
              <a:t>Toothfish catch Weight:</a:t>
            </a:r>
          </a:p>
          <a:p>
            <a:endParaRPr lang="en-GB" sz="3200">
              <a:latin typeface="Calibri" pitchFamily="34" charset="0"/>
            </a:endParaRPr>
          </a:p>
          <a:p>
            <a:r>
              <a:rPr lang="en-GB" sz="3200">
                <a:latin typeface="Calibri" pitchFamily="34" charset="0"/>
              </a:rPr>
              <a:t>For longline sets that actually had</a:t>
            </a:r>
          </a:p>
          <a:p>
            <a:r>
              <a:rPr lang="en-GB" sz="3200">
                <a:latin typeface="Calibri" pitchFamily="34" charset="0"/>
              </a:rPr>
              <a:t>‘No interaction’:</a:t>
            </a:r>
          </a:p>
          <a:p>
            <a:endParaRPr lang="en-GB" sz="3200">
              <a:latin typeface="Calibri" pitchFamily="34" charset="0"/>
            </a:endParaRPr>
          </a:p>
          <a:p>
            <a:r>
              <a:rPr lang="en-GB" sz="3200">
                <a:latin typeface="Calibri" pitchFamily="34" charset="0"/>
              </a:rPr>
              <a:t>predicted kg	&lt;	predicted kg</a:t>
            </a:r>
          </a:p>
          <a:p>
            <a:r>
              <a:rPr lang="en-GB" sz="3200">
                <a:latin typeface="Calibri" pitchFamily="34" charset="0"/>
              </a:rPr>
              <a:t>[GLM-all sets] 		[GLM-no interact.]</a:t>
            </a:r>
          </a:p>
          <a:p>
            <a:endParaRPr lang="en-GB" sz="3200">
              <a:latin typeface="Calibri" pitchFamily="34" charset="0"/>
            </a:endParaRPr>
          </a:p>
          <a:p>
            <a:r>
              <a:rPr lang="en-GB" sz="3200">
                <a:latin typeface="Calibri" pitchFamily="34" charset="0"/>
              </a:rPr>
              <a:t>Significantly </a:t>
            </a:r>
            <a:r>
              <a:rPr lang="en-GB" sz="3200" u="sng">
                <a:latin typeface="Calibri" pitchFamily="34" charset="0"/>
              </a:rPr>
              <a:t>lower</a:t>
            </a:r>
            <a:r>
              <a:rPr lang="en-GB" sz="3200">
                <a:latin typeface="Calibri" pitchFamily="34" charset="0"/>
              </a:rPr>
              <a:t> average kg  (</a:t>
            </a:r>
            <a:r>
              <a:rPr lang="en-GB" sz="3200" i="1">
                <a:latin typeface="Calibri" pitchFamily="34" charset="0"/>
              </a:rPr>
              <a:t>p</a:t>
            </a:r>
            <a:r>
              <a:rPr lang="en-GB" sz="3200">
                <a:latin typeface="Calibri" pitchFamily="34" charset="0"/>
              </a:rPr>
              <a:t> &lt; 0.001).</a:t>
            </a:r>
          </a:p>
          <a:p>
            <a:endParaRPr lang="en-GB" sz="3200">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3"/>
          <p:cNvSpPr txBox="1">
            <a:spLocks noChangeArrowheads="1"/>
          </p:cNvSpPr>
          <p:nvPr/>
        </p:nvSpPr>
        <p:spPr bwMode="auto">
          <a:xfrm>
            <a:off x="971550" y="836613"/>
            <a:ext cx="7345363" cy="3046412"/>
          </a:xfrm>
          <a:prstGeom prst="rect">
            <a:avLst/>
          </a:prstGeom>
          <a:noFill/>
          <a:ln w="9525">
            <a:noFill/>
            <a:miter lim="800000"/>
            <a:headEnd/>
            <a:tailEnd/>
          </a:ln>
        </p:spPr>
        <p:txBody>
          <a:bodyPr>
            <a:spAutoFit/>
          </a:bodyPr>
          <a:lstStyle/>
          <a:p>
            <a:r>
              <a:rPr lang="en-GB" sz="3200">
                <a:latin typeface="Calibri" pitchFamily="34" charset="0"/>
              </a:rPr>
              <a:t>	Toothfish catch </a:t>
            </a:r>
            <a:r>
              <a:rPr lang="en-GB" sz="3200" u="sng">
                <a:latin typeface="Calibri" pitchFamily="34" charset="0"/>
              </a:rPr>
              <a:t>weight</a:t>
            </a:r>
            <a:r>
              <a:rPr lang="en-GB" sz="3200">
                <a:latin typeface="Calibri" pitchFamily="34" charset="0"/>
              </a:rPr>
              <a:t> is significantly 	reduced on longline sets attended by 	whales;</a:t>
            </a:r>
          </a:p>
          <a:p>
            <a:r>
              <a:rPr lang="en-GB" sz="3200">
                <a:latin typeface="Calibri" pitchFamily="34" charset="0"/>
              </a:rPr>
              <a:t>	despite the contrasting bias of higher 	numbers of toothfish in the presence 	of whales.</a:t>
            </a:r>
          </a:p>
        </p:txBody>
      </p:sp>
      <p:sp>
        <p:nvSpPr>
          <p:cNvPr id="3" name="Right Arrow 2"/>
          <p:cNvSpPr/>
          <p:nvPr/>
        </p:nvSpPr>
        <p:spPr>
          <a:xfrm>
            <a:off x="1003300" y="1052513"/>
            <a:ext cx="503238" cy="242887"/>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Box 3"/>
          <p:cNvSpPr txBox="1">
            <a:spLocks noChangeArrowheads="1"/>
          </p:cNvSpPr>
          <p:nvPr/>
        </p:nvSpPr>
        <p:spPr bwMode="auto">
          <a:xfrm>
            <a:off x="971550" y="836613"/>
            <a:ext cx="7345363" cy="5478462"/>
          </a:xfrm>
          <a:prstGeom prst="rect">
            <a:avLst/>
          </a:prstGeom>
          <a:noFill/>
          <a:ln w="9525">
            <a:noFill/>
            <a:miter lim="800000"/>
            <a:headEnd/>
            <a:tailEnd/>
          </a:ln>
        </p:spPr>
        <p:txBody>
          <a:bodyPr>
            <a:spAutoFit/>
          </a:bodyPr>
          <a:lstStyle/>
          <a:p>
            <a:r>
              <a:rPr lang="en-GB" sz="3200">
                <a:latin typeface="Calibri" pitchFamily="34" charset="0"/>
              </a:rPr>
              <a:t>	Toothfish catch weight is significantly 	reduced on longline sets attended by 	whales;</a:t>
            </a:r>
          </a:p>
          <a:p>
            <a:r>
              <a:rPr lang="en-GB" sz="3200">
                <a:latin typeface="Calibri" pitchFamily="34" charset="0"/>
              </a:rPr>
              <a:t>	despite the contrasting bias of higher 	numbers of toothfish in the presence 	of whales.</a:t>
            </a:r>
          </a:p>
          <a:p>
            <a:endParaRPr lang="en-GB" sz="2000">
              <a:latin typeface="Calibri" pitchFamily="34" charset="0"/>
            </a:endParaRPr>
          </a:p>
          <a:p>
            <a:r>
              <a:rPr lang="en-GB" sz="3200">
                <a:latin typeface="Calibri" pitchFamily="34" charset="0"/>
              </a:rPr>
              <a:t>Both killer whales and sperm whales selectively retrieve larger-sized fish from the lines.</a:t>
            </a:r>
          </a:p>
          <a:p>
            <a:r>
              <a:rPr lang="en-GB" sz="1000">
                <a:latin typeface="Calibri" pitchFamily="34" charset="0"/>
              </a:rPr>
              <a:t> </a:t>
            </a:r>
          </a:p>
          <a:p>
            <a:r>
              <a:rPr lang="en-GB" sz="3200">
                <a:latin typeface="Calibri" pitchFamily="34" charset="0"/>
              </a:rPr>
              <a:t>			Guinet </a:t>
            </a:r>
            <a:r>
              <a:rPr lang="en-GB" sz="3200" i="1">
                <a:latin typeface="Calibri" pitchFamily="34" charset="0"/>
              </a:rPr>
              <a:t>et al</a:t>
            </a:r>
            <a:r>
              <a:rPr lang="en-GB" sz="3200">
                <a:latin typeface="Calibri" pitchFamily="34" charset="0"/>
              </a:rPr>
              <a:t>.  ICES 2014</a:t>
            </a:r>
          </a:p>
        </p:txBody>
      </p:sp>
      <p:sp>
        <p:nvSpPr>
          <p:cNvPr id="3" name="Right Arrow 2"/>
          <p:cNvSpPr/>
          <p:nvPr/>
        </p:nvSpPr>
        <p:spPr>
          <a:xfrm>
            <a:off x="1003300" y="1052513"/>
            <a:ext cx="503238" cy="242887"/>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3"/>
          <p:cNvSpPr txBox="1">
            <a:spLocks noChangeArrowheads="1"/>
          </p:cNvSpPr>
          <p:nvPr/>
        </p:nvSpPr>
        <p:spPr bwMode="auto">
          <a:xfrm>
            <a:off x="971550" y="836613"/>
            <a:ext cx="7200900" cy="3990975"/>
          </a:xfrm>
          <a:prstGeom prst="rect">
            <a:avLst/>
          </a:prstGeom>
          <a:noFill/>
          <a:ln w="9525">
            <a:noFill/>
            <a:miter lim="800000"/>
            <a:headEnd/>
            <a:tailEnd/>
          </a:ln>
        </p:spPr>
        <p:txBody>
          <a:bodyPr>
            <a:spAutoFit/>
          </a:bodyPr>
          <a:lstStyle/>
          <a:p>
            <a:r>
              <a:rPr lang="en-GB" sz="3200">
                <a:latin typeface="Calibri" pitchFamily="34" charset="0"/>
              </a:rPr>
              <a:t>Evaluate differences between ‘All sets’  and ‘No interaction’ model predictions:</a:t>
            </a:r>
          </a:p>
          <a:p>
            <a:endParaRPr lang="en-GB" sz="3200">
              <a:latin typeface="Calibri" pitchFamily="34" charset="0"/>
            </a:endParaRPr>
          </a:p>
          <a:p>
            <a:r>
              <a:rPr lang="en-GB" sz="3200">
                <a:latin typeface="Calibri" pitchFamily="34" charset="0"/>
              </a:rPr>
              <a:t>Subtract one from the other.</a:t>
            </a:r>
          </a:p>
          <a:p>
            <a:endParaRPr lang="en-GB" sz="3200">
              <a:latin typeface="Calibri" pitchFamily="34" charset="0"/>
            </a:endParaRPr>
          </a:p>
          <a:p>
            <a:r>
              <a:rPr lang="en-GB" sz="3200">
                <a:latin typeface="Calibri" pitchFamily="34" charset="0"/>
              </a:rPr>
              <a:t>Plot differences vs. co-variates.</a:t>
            </a:r>
          </a:p>
          <a:p>
            <a:endParaRPr lang="en-GB" sz="3200">
              <a:latin typeface="Calibri" pitchFamily="34" charset="0"/>
            </a:endParaRPr>
          </a:p>
          <a:p>
            <a:r>
              <a:rPr lang="en-GB" sz="3200">
                <a:latin typeface="Calibri" pitchFamily="34" charset="0"/>
              </a:rPr>
              <a:t>GLM by catch weight,  ‘No-interact.’ sets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7"/>
          <p:cNvPicPr>
            <a:picLocks noChangeAspect="1" noChangeArrowheads="1"/>
          </p:cNvPicPr>
          <p:nvPr/>
        </p:nvPicPr>
        <p:blipFill>
          <a:blip r:embed="rId2"/>
          <a:srcRect/>
          <a:stretch>
            <a:fillRect/>
          </a:stretch>
        </p:blipFill>
        <p:spPr bwMode="auto">
          <a:xfrm>
            <a:off x="1058863" y="-76200"/>
            <a:ext cx="7024687" cy="7011988"/>
          </a:xfrm>
          <a:prstGeom prst="rect">
            <a:avLst/>
          </a:prstGeom>
          <a:noFill/>
          <a:ln w="9525">
            <a:noFill/>
            <a:miter lim="800000"/>
            <a:headEnd/>
            <a:tailEnd/>
          </a:ln>
        </p:spPr>
      </p:pic>
      <p:sp>
        <p:nvSpPr>
          <p:cNvPr id="49154" name="TextBox 1"/>
          <p:cNvSpPr txBox="1">
            <a:spLocks noChangeArrowheads="1"/>
          </p:cNvSpPr>
          <p:nvPr/>
        </p:nvSpPr>
        <p:spPr bwMode="auto">
          <a:xfrm>
            <a:off x="4284663" y="6256338"/>
            <a:ext cx="1139825" cy="369887"/>
          </a:xfrm>
          <a:prstGeom prst="rect">
            <a:avLst/>
          </a:prstGeom>
          <a:noFill/>
          <a:ln w="9525">
            <a:noFill/>
            <a:miter lim="800000"/>
            <a:headEnd/>
            <a:tailEnd/>
          </a:ln>
        </p:spPr>
        <p:txBody>
          <a:bodyPr wrap="none">
            <a:spAutoFit/>
          </a:bodyPr>
          <a:lstStyle/>
          <a:p>
            <a:r>
              <a:rPr lang="en-GB">
                <a:latin typeface="Calibri" pitchFamily="34" charset="0"/>
              </a:rPr>
              <a:t>Depth (m)</a:t>
            </a:r>
          </a:p>
        </p:txBody>
      </p:sp>
      <p:sp>
        <p:nvSpPr>
          <p:cNvPr id="49155" name="TextBox 4"/>
          <p:cNvSpPr txBox="1">
            <a:spLocks noChangeArrowheads="1"/>
          </p:cNvSpPr>
          <p:nvPr/>
        </p:nvSpPr>
        <p:spPr bwMode="auto">
          <a:xfrm rot="-5400000">
            <a:off x="-471487" y="3148013"/>
            <a:ext cx="3316287" cy="369887"/>
          </a:xfrm>
          <a:prstGeom prst="rect">
            <a:avLst/>
          </a:prstGeom>
          <a:noFill/>
          <a:ln w="9525">
            <a:noFill/>
            <a:miter lim="800000"/>
            <a:headEnd/>
            <a:tailEnd/>
          </a:ln>
        </p:spPr>
        <p:txBody>
          <a:bodyPr wrap="none">
            <a:spAutoFit/>
          </a:bodyPr>
          <a:lstStyle/>
          <a:p>
            <a:r>
              <a:rPr lang="en-GB">
                <a:latin typeface="Calibri" pitchFamily="34" charset="0"/>
              </a:rPr>
              <a:t>Difference of toothfish catch  (kg)</a:t>
            </a:r>
          </a:p>
        </p:txBody>
      </p:sp>
      <p:sp>
        <p:nvSpPr>
          <p:cNvPr id="49156" name="TextBox 5"/>
          <p:cNvSpPr txBox="1">
            <a:spLocks noChangeArrowheads="1"/>
          </p:cNvSpPr>
          <p:nvPr/>
        </p:nvSpPr>
        <p:spPr bwMode="auto">
          <a:xfrm>
            <a:off x="1816100" y="333375"/>
            <a:ext cx="6067425" cy="460375"/>
          </a:xfrm>
          <a:prstGeom prst="rect">
            <a:avLst/>
          </a:prstGeom>
          <a:noFill/>
          <a:ln w="9525">
            <a:noFill/>
            <a:miter lim="800000"/>
            <a:headEnd/>
            <a:tailEnd/>
          </a:ln>
        </p:spPr>
        <p:txBody>
          <a:bodyPr wrap="none">
            <a:spAutoFit/>
          </a:bodyPr>
          <a:lstStyle/>
          <a:p>
            <a:r>
              <a:rPr lang="en-GB" sz="2400">
                <a:latin typeface="Calibri" pitchFamily="34" charset="0"/>
              </a:rPr>
              <a:t>Predicted kg [GLM no interact.] – [GLM all sets]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1"/>
          <p:cNvSpPr txBox="1">
            <a:spLocks noChangeArrowheads="1"/>
          </p:cNvSpPr>
          <p:nvPr/>
        </p:nvSpPr>
        <p:spPr bwMode="auto">
          <a:xfrm>
            <a:off x="4284663" y="6256338"/>
            <a:ext cx="1139825" cy="369887"/>
          </a:xfrm>
          <a:prstGeom prst="rect">
            <a:avLst/>
          </a:prstGeom>
          <a:noFill/>
          <a:ln w="9525">
            <a:noFill/>
            <a:miter lim="800000"/>
            <a:headEnd/>
            <a:tailEnd/>
          </a:ln>
        </p:spPr>
        <p:txBody>
          <a:bodyPr wrap="none">
            <a:spAutoFit/>
          </a:bodyPr>
          <a:lstStyle/>
          <a:p>
            <a:r>
              <a:rPr lang="en-GB">
                <a:latin typeface="Calibri" pitchFamily="34" charset="0"/>
              </a:rPr>
              <a:t>Depth (m)</a:t>
            </a:r>
          </a:p>
        </p:txBody>
      </p:sp>
      <p:sp>
        <p:nvSpPr>
          <p:cNvPr id="50178" name="TextBox 4"/>
          <p:cNvSpPr txBox="1">
            <a:spLocks noChangeArrowheads="1"/>
          </p:cNvSpPr>
          <p:nvPr/>
        </p:nvSpPr>
        <p:spPr bwMode="auto">
          <a:xfrm rot="-5400000">
            <a:off x="-471487" y="3148013"/>
            <a:ext cx="3316287" cy="369887"/>
          </a:xfrm>
          <a:prstGeom prst="rect">
            <a:avLst/>
          </a:prstGeom>
          <a:noFill/>
          <a:ln w="9525">
            <a:noFill/>
            <a:miter lim="800000"/>
            <a:headEnd/>
            <a:tailEnd/>
          </a:ln>
        </p:spPr>
        <p:txBody>
          <a:bodyPr wrap="none">
            <a:spAutoFit/>
          </a:bodyPr>
          <a:lstStyle/>
          <a:p>
            <a:r>
              <a:rPr lang="en-GB">
                <a:latin typeface="Calibri" pitchFamily="34" charset="0"/>
              </a:rPr>
              <a:t>Difference of toothfish catch  (kg)</a:t>
            </a:r>
          </a:p>
        </p:txBody>
      </p:sp>
      <p:sp>
        <p:nvSpPr>
          <p:cNvPr id="50179" name="TextBox 5"/>
          <p:cNvSpPr txBox="1">
            <a:spLocks noChangeArrowheads="1"/>
          </p:cNvSpPr>
          <p:nvPr/>
        </p:nvSpPr>
        <p:spPr bwMode="auto">
          <a:xfrm>
            <a:off x="1816100" y="333375"/>
            <a:ext cx="6067425" cy="460375"/>
          </a:xfrm>
          <a:prstGeom prst="rect">
            <a:avLst/>
          </a:prstGeom>
          <a:noFill/>
          <a:ln w="9525">
            <a:noFill/>
            <a:miter lim="800000"/>
            <a:headEnd/>
            <a:tailEnd/>
          </a:ln>
        </p:spPr>
        <p:txBody>
          <a:bodyPr wrap="none">
            <a:spAutoFit/>
          </a:bodyPr>
          <a:lstStyle/>
          <a:p>
            <a:r>
              <a:rPr lang="en-GB" sz="2400">
                <a:latin typeface="Calibri" pitchFamily="34" charset="0"/>
              </a:rPr>
              <a:t>Predicted kg [GLM no interact.] – [GLM all sets]</a:t>
            </a:r>
          </a:p>
        </p:txBody>
      </p:sp>
      <p:pic>
        <p:nvPicPr>
          <p:cNvPr id="50180" name="Picture 9"/>
          <p:cNvPicPr>
            <a:picLocks noChangeAspect="1" noChangeArrowheads="1"/>
          </p:cNvPicPr>
          <p:nvPr/>
        </p:nvPicPr>
        <p:blipFill>
          <a:blip r:embed="rId3"/>
          <a:srcRect/>
          <a:stretch>
            <a:fillRect/>
          </a:stretch>
        </p:blipFill>
        <p:spPr bwMode="auto">
          <a:xfrm>
            <a:off x="1058863" y="-76200"/>
            <a:ext cx="7024687" cy="7011988"/>
          </a:xfrm>
          <a:prstGeom prst="rect">
            <a:avLst/>
          </a:prstGeom>
          <a:noFill/>
          <a:ln w="9525">
            <a:noFill/>
            <a:miter lim="800000"/>
            <a:headEnd/>
            <a:tailEnd/>
          </a:ln>
        </p:spPr>
      </p:pic>
      <p:sp>
        <p:nvSpPr>
          <p:cNvPr id="50181" name="TextBox 6"/>
          <p:cNvSpPr txBox="1">
            <a:spLocks noChangeArrowheads="1"/>
          </p:cNvSpPr>
          <p:nvPr/>
        </p:nvSpPr>
        <p:spPr bwMode="auto">
          <a:xfrm>
            <a:off x="5003800" y="4797425"/>
            <a:ext cx="3213100" cy="831850"/>
          </a:xfrm>
          <a:prstGeom prst="rect">
            <a:avLst/>
          </a:prstGeom>
          <a:solidFill>
            <a:schemeClr val="bg1"/>
          </a:solidFill>
          <a:ln w="9525">
            <a:solidFill>
              <a:schemeClr val="tx1"/>
            </a:solidFill>
            <a:miter lim="800000"/>
            <a:headEnd/>
            <a:tailEnd/>
          </a:ln>
        </p:spPr>
        <p:txBody>
          <a:bodyPr>
            <a:spAutoFit/>
          </a:bodyPr>
          <a:lstStyle/>
          <a:p>
            <a:r>
              <a:rPr lang="en-GB" sz="2400">
                <a:latin typeface="Calibri" pitchFamily="34" charset="0"/>
              </a:rPr>
              <a:t>Depredation occurs less in shallower water.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Box 1"/>
          <p:cNvSpPr txBox="1">
            <a:spLocks noChangeArrowheads="1"/>
          </p:cNvSpPr>
          <p:nvPr/>
        </p:nvSpPr>
        <p:spPr bwMode="auto">
          <a:xfrm>
            <a:off x="4284663" y="6256338"/>
            <a:ext cx="1522412" cy="369887"/>
          </a:xfrm>
          <a:prstGeom prst="rect">
            <a:avLst/>
          </a:prstGeom>
          <a:noFill/>
          <a:ln w="9525">
            <a:noFill/>
            <a:miter lim="800000"/>
            <a:headEnd/>
            <a:tailEnd/>
          </a:ln>
        </p:spPr>
        <p:txBody>
          <a:bodyPr wrap="none">
            <a:spAutoFit/>
          </a:bodyPr>
          <a:lstStyle/>
          <a:p>
            <a:r>
              <a:rPr lang="en-GB">
                <a:latin typeface="Calibri" pitchFamily="34" charset="0"/>
              </a:rPr>
              <a:t>Longitude (W)</a:t>
            </a:r>
          </a:p>
        </p:txBody>
      </p:sp>
      <p:sp>
        <p:nvSpPr>
          <p:cNvPr id="52226" name="TextBox 4"/>
          <p:cNvSpPr txBox="1">
            <a:spLocks noChangeArrowheads="1"/>
          </p:cNvSpPr>
          <p:nvPr/>
        </p:nvSpPr>
        <p:spPr bwMode="auto">
          <a:xfrm rot="-5400000">
            <a:off x="-471487" y="3148013"/>
            <a:ext cx="3316287" cy="369887"/>
          </a:xfrm>
          <a:prstGeom prst="rect">
            <a:avLst/>
          </a:prstGeom>
          <a:noFill/>
          <a:ln w="9525">
            <a:noFill/>
            <a:miter lim="800000"/>
            <a:headEnd/>
            <a:tailEnd/>
          </a:ln>
        </p:spPr>
        <p:txBody>
          <a:bodyPr wrap="none">
            <a:spAutoFit/>
          </a:bodyPr>
          <a:lstStyle/>
          <a:p>
            <a:r>
              <a:rPr lang="en-GB">
                <a:latin typeface="Calibri" pitchFamily="34" charset="0"/>
              </a:rPr>
              <a:t>Difference of toothfish catch  (kg)</a:t>
            </a:r>
          </a:p>
        </p:txBody>
      </p:sp>
      <p:sp>
        <p:nvSpPr>
          <p:cNvPr id="52227" name="TextBox 5"/>
          <p:cNvSpPr txBox="1">
            <a:spLocks noChangeArrowheads="1"/>
          </p:cNvSpPr>
          <p:nvPr/>
        </p:nvSpPr>
        <p:spPr bwMode="auto">
          <a:xfrm>
            <a:off x="1816100" y="333375"/>
            <a:ext cx="6067425" cy="460375"/>
          </a:xfrm>
          <a:prstGeom prst="rect">
            <a:avLst/>
          </a:prstGeom>
          <a:noFill/>
          <a:ln w="9525">
            <a:noFill/>
            <a:miter lim="800000"/>
            <a:headEnd/>
            <a:tailEnd/>
          </a:ln>
        </p:spPr>
        <p:txBody>
          <a:bodyPr wrap="none">
            <a:spAutoFit/>
          </a:bodyPr>
          <a:lstStyle/>
          <a:p>
            <a:r>
              <a:rPr lang="en-GB" sz="2400">
                <a:latin typeface="Calibri" pitchFamily="34" charset="0"/>
              </a:rPr>
              <a:t>Predicted kg [GLM no interact.] – [GLM all sets]</a:t>
            </a:r>
          </a:p>
        </p:txBody>
      </p:sp>
      <p:pic>
        <p:nvPicPr>
          <p:cNvPr id="52228" name="Picture 7"/>
          <p:cNvPicPr>
            <a:picLocks noChangeAspect="1" noChangeArrowheads="1"/>
          </p:cNvPicPr>
          <p:nvPr/>
        </p:nvPicPr>
        <p:blipFill>
          <a:blip r:embed="rId2"/>
          <a:srcRect/>
          <a:stretch>
            <a:fillRect/>
          </a:stretch>
        </p:blipFill>
        <p:spPr bwMode="auto">
          <a:xfrm>
            <a:off x="1058863" y="-76200"/>
            <a:ext cx="7024687" cy="7011988"/>
          </a:xfrm>
          <a:prstGeom prst="rect">
            <a:avLst/>
          </a:prstGeom>
          <a:noFill/>
          <a:ln w="9525">
            <a:noFill/>
            <a:miter lim="800000"/>
            <a:headEnd/>
            <a:tailEnd/>
          </a:ln>
        </p:spPr>
      </p:pic>
      <p:sp>
        <p:nvSpPr>
          <p:cNvPr id="52229" name="TextBox 6"/>
          <p:cNvSpPr txBox="1">
            <a:spLocks noChangeArrowheads="1"/>
          </p:cNvSpPr>
          <p:nvPr/>
        </p:nvSpPr>
        <p:spPr bwMode="auto">
          <a:xfrm>
            <a:off x="5364163" y="4797425"/>
            <a:ext cx="2663825" cy="831850"/>
          </a:xfrm>
          <a:prstGeom prst="rect">
            <a:avLst/>
          </a:prstGeom>
          <a:solidFill>
            <a:schemeClr val="bg1"/>
          </a:solidFill>
          <a:ln w="9525">
            <a:solidFill>
              <a:schemeClr val="tx1"/>
            </a:solidFill>
            <a:miter lim="800000"/>
            <a:headEnd/>
            <a:tailEnd/>
          </a:ln>
        </p:spPr>
        <p:txBody>
          <a:bodyPr>
            <a:spAutoFit/>
          </a:bodyPr>
          <a:lstStyle/>
          <a:p>
            <a:r>
              <a:rPr lang="en-GB" sz="2400">
                <a:latin typeface="Calibri" pitchFamily="34" charset="0"/>
              </a:rPr>
              <a:t>Depredation occurs more to the west.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Box 1"/>
          <p:cNvSpPr txBox="1">
            <a:spLocks noChangeArrowheads="1"/>
          </p:cNvSpPr>
          <p:nvPr/>
        </p:nvSpPr>
        <p:spPr bwMode="auto">
          <a:xfrm>
            <a:off x="4284663" y="6256338"/>
            <a:ext cx="1722437" cy="369887"/>
          </a:xfrm>
          <a:prstGeom prst="rect">
            <a:avLst/>
          </a:prstGeom>
          <a:noFill/>
          <a:ln w="9525">
            <a:noFill/>
            <a:miter lim="800000"/>
            <a:headEnd/>
            <a:tailEnd/>
          </a:ln>
        </p:spPr>
        <p:txBody>
          <a:bodyPr wrap="none">
            <a:spAutoFit/>
          </a:bodyPr>
          <a:lstStyle/>
          <a:p>
            <a:r>
              <a:rPr lang="en-GB">
                <a:latin typeface="Calibri" pitchFamily="34" charset="0"/>
              </a:rPr>
              <a:t>Soak time (days)</a:t>
            </a:r>
          </a:p>
        </p:txBody>
      </p:sp>
      <p:sp>
        <p:nvSpPr>
          <p:cNvPr id="53250" name="TextBox 4"/>
          <p:cNvSpPr txBox="1">
            <a:spLocks noChangeArrowheads="1"/>
          </p:cNvSpPr>
          <p:nvPr/>
        </p:nvSpPr>
        <p:spPr bwMode="auto">
          <a:xfrm rot="-5400000">
            <a:off x="-471487" y="3148013"/>
            <a:ext cx="3316287" cy="369887"/>
          </a:xfrm>
          <a:prstGeom prst="rect">
            <a:avLst/>
          </a:prstGeom>
          <a:noFill/>
          <a:ln w="9525">
            <a:noFill/>
            <a:miter lim="800000"/>
            <a:headEnd/>
            <a:tailEnd/>
          </a:ln>
        </p:spPr>
        <p:txBody>
          <a:bodyPr wrap="none">
            <a:spAutoFit/>
          </a:bodyPr>
          <a:lstStyle/>
          <a:p>
            <a:r>
              <a:rPr lang="en-GB">
                <a:latin typeface="Calibri" pitchFamily="34" charset="0"/>
              </a:rPr>
              <a:t>Difference of toothfish catch  (kg)</a:t>
            </a:r>
          </a:p>
        </p:txBody>
      </p:sp>
      <p:sp>
        <p:nvSpPr>
          <p:cNvPr id="53251" name="TextBox 5"/>
          <p:cNvSpPr txBox="1">
            <a:spLocks noChangeArrowheads="1"/>
          </p:cNvSpPr>
          <p:nvPr/>
        </p:nvSpPr>
        <p:spPr bwMode="auto">
          <a:xfrm>
            <a:off x="1816100" y="333375"/>
            <a:ext cx="6067425" cy="460375"/>
          </a:xfrm>
          <a:prstGeom prst="rect">
            <a:avLst/>
          </a:prstGeom>
          <a:noFill/>
          <a:ln w="9525">
            <a:noFill/>
            <a:miter lim="800000"/>
            <a:headEnd/>
            <a:tailEnd/>
          </a:ln>
        </p:spPr>
        <p:txBody>
          <a:bodyPr wrap="none">
            <a:spAutoFit/>
          </a:bodyPr>
          <a:lstStyle/>
          <a:p>
            <a:r>
              <a:rPr lang="en-GB" sz="2400">
                <a:latin typeface="Calibri" pitchFamily="34" charset="0"/>
              </a:rPr>
              <a:t>Predicted kg [GLM no interact.] – [GLM all sets]</a:t>
            </a:r>
          </a:p>
        </p:txBody>
      </p:sp>
      <p:pic>
        <p:nvPicPr>
          <p:cNvPr id="53252" name="Picture 7"/>
          <p:cNvPicPr>
            <a:picLocks noChangeAspect="1" noChangeArrowheads="1"/>
          </p:cNvPicPr>
          <p:nvPr/>
        </p:nvPicPr>
        <p:blipFill>
          <a:blip r:embed="rId2"/>
          <a:srcRect/>
          <a:stretch>
            <a:fillRect/>
          </a:stretch>
        </p:blipFill>
        <p:spPr bwMode="auto">
          <a:xfrm>
            <a:off x="1058863" y="-76200"/>
            <a:ext cx="7024687" cy="7011988"/>
          </a:xfrm>
          <a:prstGeom prst="rect">
            <a:avLst/>
          </a:prstGeom>
          <a:noFill/>
          <a:ln w="9525">
            <a:noFill/>
            <a:miter lim="800000"/>
            <a:headEnd/>
            <a:tailEnd/>
          </a:ln>
        </p:spPr>
      </p:pic>
      <p:sp>
        <p:nvSpPr>
          <p:cNvPr id="53253" name="TextBox 6"/>
          <p:cNvSpPr txBox="1">
            <a:spLocks noChangeArrowheads="1"/>
          </p:cNvSpPr>
          <p:nvPr/>
        </p:nvSpPr>
        <p:spPr bwMode="auto">
          <a:xfrm>
            <a:off x="5219700" y="4292600"/>
            <a:ext cx="3095625" cy="1196975"/>
          </a:xfrm>
          <a:prstGeom prst="rect">
            <a:avLst/>
          </a:prstGeom>
          <a:solidFill>
            <a:schemeClr val="bg1"/>
          </a:solidFill>
          <a:ln w="9525">
            <a:solidFill>
              <a:schemeClr val="tx1"/>
            </a:solidFill>
            <a:miter lim="800000"/>
            <a:headEnd/>
            <a:tailEnd/>
          </a:ln>
        </p:spPr>
        <p:txBody>
          <a:bodyPr>
            <a:spAutoFit/>
          </a:bodyPr>
          <a:lstStyle/>
          <a:p>
            <a:r>
              <a:rPr lang="en-GB" sz="2400">
                <a:latin typeface="Calibri" pitchFamily="34" charset="0"/>
              </a:rPr>
              <a:t>Depredation increases with soak time.</a:t>
            </a:r>
          </a:p>
          <a:p>
            <a:r>
              <a:rPr lang="en-GB" sz="2400">
                <a:latin typeface="Calibri" pitchFamily="34" charset="0"/>
              </a:rPr>
              <a:t>(Small effect &gt; 2 days).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7"/>
          <p:cNvPicPr>
            <a:picLocks noChangeAspect="1" noChangeArrowheads="1"/>
          </p:cNvPicPr>
          <p:nvPr/>
        </p:nvPicPr>
        <p:blipFill>
          <a:blip r:embed="rId2"/>
          <a:srcRect/>
          <a:stretch>
            <a:fillRect/>
          </a:stretch>
        </p:blipFill>
        <p:spPr bwMode="auto">
          <a:xfrm>
            <a:off x="1058863" y="-76200"/>
            <a:ext cx="7024687" cy="7011988"/>
          </a:xfrm>
          <a:prstGeom prst="rect">
            <a:avLst/>
          </a:prstGeom>
          <a:noFill/>
          <a:ln w="9525">
            <a:noFill/>
            <a:miter lim="800000"/>
            <a:headEnd/>
            <a:tailEnd/>
          </a:ln>
        </p:spPr>
      </p:pic>
      <p:sp>
        <p:nvSpPr>
          <p:cNvPr id="54274" name="TextBox 1"/>
          <p:cNvSpPr txBox="1">
            <a:spLocks noChangeArrowheads="1"/>
          </p:cNvSpPr>
          <p:nvPr/>
        </p:nvSpPr>
        <p:spPr bwMode="auto">
          <a:xfrm>
            <a:off x="4284663" y="6256338"/>
            <a:ext cx="820737" cy="369887"/>
          </a:xfrm>
          <a:prstGeom prst="rect">
            <a:avLst/>
          </a:prstGeom>
          <a:noFill/>
          <a:ln w="9525">
            <a:noFill/>
            <a:miter lim="800000"/>
            <a:headEnd/>
            <a:tailEnd/>
          </a:ln>
        </p:spPr>
        <p:txBody>
          <a:bodyPr wrap="none">
            <a:spAutoFit/>
          </a:bodyPr>
          <a:lstStyle/>
          <a:p>
            <a:r>
              <a:rPr lang="en-GB">
                <a:latin typeface="Calibri" pitchFamily="34" charset="0"/>
              </a:rPr>
              <a:t>Month</a:t>
            </a:r>
          </a:p>
        </p:txBody>
      </p:sp>
      <p:sp>
        <p:nvSpPr>
          <p:cNvPr id="54275" name="TextBox 4"/>
          <p:cNvSpPr txBox="1">
            <a:spLocks noChangeArrowheads="1"/>
          </p:cNvSpPr>
          <p:nvPr/>
        </p:nvSpPr>
        <p:spPr bwMode="auto">
          <a:xfrm rot="-5400000">
            <a:off x="-471487" y="3148013"/>
            <a:ext cx="3316287" cy="369887"/>
          </a:xfrm>
          <a:prstGeom prst="rect">
            <a:avLst/>
          </a:prstGeom>
          <a:noFill/>
          <a:ln w="9525">
            <a:noFill/>
            <a:miter lim="800000"/>
            <a:headEnd/>
            <a:tailEnd/>
          </a:ln>
        </p:spPr>
        <p:txBody>
          <a:bodyPr wrap="none">
            <a:spAutoFit/>
          </a:bodyPr>
          <a:lstStyle/>
          <a:p>
            <a:r>
              <a:rPr lang="en-GB">
                <a:latin typeface="Calibri" pitchFamily="34" charset="0"/>
              </a:rPr>
              <a:t>Difference of toothfish catch  (kg)</a:t>
            </a:r>
          </a:p>
        </p:txBody>
      </p:sp>
      <p:sp>
        <p:nvSpPr>
          <p:cNvPr id="54276" name="TextBox 5"/>
          <p:cNvSpPr txBox="1">
            <a:spLocks noChangeArrowheads="1"/>
          </p:cNvSpPr>
          <p:nvPr/>
        </p:nvSpPr>
        <p:spPr bwMode="auto">
          <a:xfrm>
            <a:off x="1816100" y="333375"/>
            <a:ext cx="6067425" cy="460375"/>
          </a:xfrm>
          <a:prstGeom prst="rect">
            <a:avLst/>
          </a:prstGeom>
          <a:noFill/>
          <a:ln w="9525">
            <a:noFill/>
            <a:miter lim="800000"/>
            <a:headEnd/>
            <a:tailEnd/>
          </a:ln>
        </p:spPr>
        <p:txBody>
          <a:bodyPr wrap="none">
            <a:spAutoFit/>
          </a:bodyPr>
          <a:lstStyle/>
          <a:p>
            <a:r>
              <a:rPr lang="en-GB" sz="2400">
                <a:latin typeface="Calibri" pitchFamily="34" charset="0"/>
              </a:rPr>
              <a:t>Predicted kg [GLM no interact.] – [GLM all sets]</a:t>
            </a:r>
          </a:p>
        </p:txBody>
      </p:sp>
      <p:sp>
        <p:nvSpPr>
          <p:cNvPr id="54277" name="TextBox 6"/>
          <p:cNvSpPr txBox="1">
            <a:spLocks noChangeArrowheads="1"/>
          </p:cNvSpPr>
          <p:nvPr/>
        </p:nvSpPr>
        <p:spPr bwMode="auto">
          <a:xfrm>
            <a:off x="4932363" y="1196975"/>
            <a:ext cx="3141662" cy="831850"/>
          </a:xfrm>
          <a:prstGeom prst="rect">
            <a:avLst/>
          </a:prstGeom>
          <a:solidFill>
            <a:schemeClr val="bg1"/>
          </a:solidFill>
          <a:ln w="9525">
            <a:solidFill>
              <a:schemeClr val="tx1"/>
            </a:solidFill>
            <a:miter lim="800000"/>
            <a:headEnd/>
            <a:tailEnd/>
          </a:ln>
        </p:spPr>
        <p:txBody>
          <a:bodyPr>
            <a:spAutoFit/>
          </a:bodyPr>
          <a:lstStyle/>
          <a:p>
            <a:r>
              <a:rPr lang="en-GB" sz="2400">
                <a:latin typeface="Calibri" pitchFamily="34" charset="0"/>
              </a:rPr>
              <a:t>Whale depredation</a:t>
            </a:r>
          </a:p>
          <a:p>
            <a:r>
              <a:rPr lang="en-GB" sz="2400">
                <a:latin typeface="Calibri" pitchFamily="34" charset="0"/>
              </a:rPr>
              <a:t>not different by month.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23"/>
          <p:cNvSpPr txBox="1">
            <a:spLocks noChangeArrowheads="1"/>
          </p:cNvSpPr>
          <p:nvPr/>
        </p:nvSpPr>
        <p:spPr bwMode="auto">
          <a:xfrm>
            <a:off x="3132138" y="5157788"/>
            <a:ext cx="577850" cy="1108075"/>
          </a:xfrm>
          <a:prstGeom prst="rect">
            <a:avLst/>
          </a:prstGeom>
          <a:noFill/>
          <a:ln w="9525">
            <a:noFill/>
            <a:miter lim="800000"/>
            <a:headEnd/>
            <a:tailEnd/>
          </a:ln>
        </p:spPr>
        <p:txBody>
          <a:bodyPr wrap="none">
            <a:spAutoFit/>
          </a:bodyPr>
          <a:lstStyle/>
          <a:p>
            <a:r>
              <a:rPr lang="en-GB" sz="6600">
                <a:latin typeface="Calibri" pitchFamily="34" charset="0"/>
              </a:rPr>
              <a:t>?</a:t>
            </a:r>
          </a:p>
        </p:txBody>
      </p:sp>
      <p:sp>
        <p:nvSpPr>
          <p:cNvPr id="2" name="U-Turn Arrow 1"/>
          <p:cNvSpPr/>
          <p:nvPr/>
        </p:nvSpPr>
        <p:spPr>
          <a:xfrm rot="10800000">
            <a:off x="977900" y="3814763"/>
            <a:ext cx="179388" cy="682625"/>
          </a:xfrm>
          <a:prstGeom prst="uturnArrow">
            <a:avLst>
              <a:gd name="adj1" fmla="val 25000"/>
              <a:gd name="adj2" fmla="val 22896"/>
              <a:gd name="adj3" fmla="val 25000"/>
              <a:gd name="adj4" fmla="val 43750"/>
              <a:gd name="adj5" fmla="val 75000"/>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8" name="Freeform 7"/>
          <p:cNvSpPr/>
          <p:nvPr/>
        </p:nvSpPr>
        <p:spPr>
          <a:xfrm>
            <a:off x="0" y="2205038"/>
            <a:ext cx="9282113" cy="400050"/>
          </a:xfrm>
          <a:custGeom>
            <a:avLst/>
            <a:gdLst>
              <a:gd name="connsiteX0" fmla="*/ 0 w 9282545"/>
              <a:gd name="connsiteY0" fmla="*/ 0 h 800871"/>
              <a:gd name="connsiteX1" fmla="*/ 2521527 w 9282545"/>
              <a:gd name="connsiteY1" fmla="*/ 535709 h 800871"/>
              <a:gd name="connsiteX2" fmla="*/ 5116945 w 9282545"/>
              <a:gd name="connsiteY2" fmla="*/ 775855 h 800871"/>
              <a:gd name="connsiteX3" fmla="*/ 7416800 w 9282545"/>
              <a:gd name="connsiteY3" fmla="*/ 785091 h 800871"/>
              <a:gd name="connsiteX4" fmla="*/ 8839200 w 9282545"/>
              <a:gd name="connsiteY4" fmla="*/ 701964 h 800871"/>
              <a:gd name="connsiteX5" fmla="*/ 9282545 w 9282545"/>
              <a:gd name="connsiteY5" fmla="*/ 628073 h 80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2545" h="800871">
                <a:moveTo>
                  <a:pt x="0" y="0"/>
                </a:moveTo>
                <a:cubicBezTo>
                  <a:pt x="834351" y="203200"/>
                  <a:pt x="1668703" y="406400"/>
                  <a:pt x="2521527" y="535709"/>
                </a:cubicBezTo>
                <a:cubicBezTo>
                  <a:pt x="3374351" y="665018"/>
                  <a:pt x="4301066" y="734291"/>
                  <a:pt x="5116945" y="775855"/>
                </a:cubicBezTo>
                <a:cubicBezTo>
                  <a:pt x="5932824" y="817419"/>
                  <a:pt x="6796424" y="797406"/>
                  <a:pt x="7416800" y="785091"/>
                </a:cubicBezTo>
                <a:cubicBezTo>
                  <a:pt x="8037176" y="772776"/>
                  <a:pt x="8528243" y="728134"/>
                  <a:pt x="8839200" y="701964"/>
                </a:cubicBezTo>
                <a:cubicBezTo>
                  <a:pt x="9150158" y="675794"/>
                  <a:pt x="9207115" y="640388"/>
                  <a:pt x="9282545" y="628073"/>
                </a:cubicBezTo>
              </a:path>
            </a:pathLst>
          </a:custGeom>
          <a:noFill/>
          <a:ln w="50800" cmpd="sng">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412" name="TextBox 9"/>
          <p:cNvSpPr txBox="1">
            <a:spLocks noChangeArrowheads="1"/>
          </p:cNvSpPr>
          <p:nvPr/>
        </p:nvSpPr>
        <p:spPr bwMode="auto">
          <a:xfrm>
            <a:off x="971550" y="836613"/>
            <a:ext cx="7056438" cy="584200"/>
          </a:xfrm>
          <a:prstGeom prst="rect">
            <a:avLst/>
          </a:prstGeom>
          <a:noFill/>
          <a:ln w="9525">
            <a:noFill/>
            <a:miter lim="800000"/>
            <a:headEnd/>
            <a:tailEnd/>
          </a:ln>
        </p:spPr>
        <p:txBody>
          <a:bodyPr>
            <a:spAutoFit/>
          </a:bodyPr>
          <a:lstStyle/>
          <a:p>
            <a:r>
              <a:rPr lang="en-GB" sz="3200">
                <a:latin typeface="Calibri" pitchFamily="34" charset="0"/>
              </a:rPr>
              <a:t>‘Invisible’ depredation</a:t>
            </a:r>
          </a:p>
        </p:txBody>
      </p:sp>
      <p:cxnSp>
        <p:nvCxnSpPr>
          <p:cNvPr id="12" name="Straight Connector 11"/>
          <p:cNvCxnSpPr/>
          <p:nvPr/>
        </p:nvCxnSpPr>
        <p:spPr>
          <a:xfrm flipV="1">
            <a:off x="1143000" y="2357438"/>
            <a:ext cx="22225" cy="1457325"/>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U-Turn Arrow 14"/>
          <p:cNvSpPr/>
          <p:nvPr/>
        </p:nvSpPr>
        <p:spPr>
          <a:xfrm rot="10800000">
            <a:off x="7966075" y="3933825"/>
            <a:ext cx="179388" cy="682625"/>
          </a:xfrm>
          <a:prstGeom prst="uturnArrow">
            <a:avLst>
              <a:gd name="adj1" fmla="val 25000"/>
              <a:gd name="adj2" fmla="val 22896"/>
              <a:gd name="adj3" fmla="val 25000"/>
              <a:gd name="adj4" fmla="val 43750"/>
              <a:gd name="adj5" fmla="val 75000"/>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cxnSp>
        <p:nvCxnSpPr>
          <p:cNvPr id="18" name="Straight Connector 17"/>
          <p:cNvCxnSpPr/>
          <p:nvPr/>
        </p:nvCxnSpPr>
        <p:spPr>
          <a:xfrm flipV="1">
            <a:off x="5591175" y="2605088"/>
            <a:ext cx="22225" cy="1550987"/>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4"/>
          </p:cNvCxnSpPr>
          <p:nvPr/>
        </p:nvCxnSpPr>
        <p:spPr>
          <a:xfrm flipV="1">
            <a:off x="8123238" y="2605088"/>
            <a:ext cx="22225" cy="1328737"/>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U-Turn Arrow 13"/>
          <p:cNvSpPr/>
          <p:nvPr/>
        </p:nvSpPr>
        <p:spPr>
          <a:xfrm rot="10800000">
            <a:off x="5435600" y="4060825"/>
            <a:ext cx="180975" cy="684213"/>
          </a:xfrm>
          <a:prstGeom prst="uturnArrow">
            <a:avLst>
              <a:gd name="adj1" fmla="val 25000"/>
              <a:gd name="adj2" fmla="val 22896"/>
              <a:gd name="adj3" fmla="val 25000"/>
              <a:gd name="adj4" fmla="val 43750"/>
              <a:gd name="adj5" fmla="val 75000"/>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pic>
        <p:nvPicPr>
          <p:cNvPr id="22" name="Picture 21"/>
          <p:cNvPicPr>
            <a:picLocks noChangeAspect="1"/>
          </p:cNvPicPr>
          <p:nvPr/>
        </p:nvPicPr>
        <p:blipFill>
          <a:blip r:embed="rId2"/>
          <a:srcRect/>
          <a:stretch>
            <a:fillRect/>
          </a:stretch>
        </p:blipFill>
        <p:spPr bwMode="auto">
          <a:xfrm>
            <a:off x="2700338" y="4286250"/>
            <a:ext cx="1624012" cy="4268788"/>
          </a:xfrm>
          <a:prstGeom prst="rect">
            <a:avLst/>
          </a:prstGeom>
          <a:noFill/>
          <a:ln w="9525">
            <a:noFill/>
            <a:miter lim="800000"/>
            <a:headEnd/>
            <a:tailEnd/>
          </a:ln>
        </p:spPr>
      </p:pic>
      <p:cxnSp>
        <p:nvCxnSpPr>
          <p:cNvPr id="16" name="Straight Connector 15"/>
          <p:cNvCxnSpPr/>
          <p:nvPr/>
        </p:nvCxnSpPr>
        <p:spPr>
          <a:xfrm flipH="1" flipV="1">
            <a:off x="3419475" y="2509838"/>
            <a:ext cx="1588" cy="189230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500"/>
                                        <p:tgtEl>
                                          <p:spTgt spid="22"/>
                                        </p:tgtEl>
                                      </p:cBhvr>
                                    </p:animEffect>
                                    <p:set>
                                      <p:cBhvr>
                                        <p:cTn id="7" dur="1" fill="hold">
                                          <p:stCondLst>
                                            <p:cond delay="2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Box 8"/>
          <p:cNvSpPr txBox="1">
            <a:spLocks noChangeArrowheads="1"/>
          </p:cNvSpPr>
          <p:nvPr/>
        </p:nvSpPr>
        <p:spPr bwMode="auto">
          <a:xfrm>
            <a:off x="755650" y="692150"/>
            <a:ext cx="7642225" cy="5453063"/>
          </a:xfrm>
          <a:prstGeom prst="rect">
            <a:avLst/>
          </a:prstGeom>
          <a:noFill/>
          <a:ln w="9525">
            <a:noFill/>
            <a:miter lim="800000"/>
            <a:headEnd/>
            <a:tailEnd/>
          </a:ln>
        </p:spPr>
        <p:txBody>
          <a:bodyPr>
            <a:spAutoFit/>
          </a:bodyPr>
          <a:lstStyle/>
          <a:p>
            <a:pPr marL="457200" indent="-457200">
              <a:buFont typeface="Arial" charset="0"/>
              <a:buChar char="•"/>
            </a:pPr>
            <a:r>
              <a:rPr lang="en-GB" sz="3200">
                <a:latin typeface="Calibri" pitchFamily="34" charset="0"/>
              </a:rPr>
              <a:t>In a small fishery with limited comparability, model differencing can provide a means to estimate depredation.</a:t>
            </a:r>
          </a:p>
          <a:p>
            <a:pPr marL="457200" indent="-457200">
              <a:buFont typeface="Arial" charset="0"/>
              <a:buChar char="•"/>
            </a:pPr>
            <a:endParaRPr lang="en-GB" sz="3200">
              <a:latin typeface="Calibri" pitchFamily="34" charset="0"/>
            </a:endParaRPr>
          </a:p>
          <a:p>
            <a:pPr marL="457200" indent="-457200">
              <a:buFont typeface="Arial" charset="0"/>
              <a:buChar char="•"/>
            </a:pPr>
            <a:r>
              <a:rPr lang="en-GB" sz="3200">
                <a:latin typeface="Calibri" pitchFamily="34" charset="0"/>
              </a:rPr>
              <a:t>More accurate approach to infer ‘Interaction’ vs ‘Non-interaction’ sets?</a:t>
            </a:r>
          </a:p>
          <a:p>
            <a:pPr marL="457200" indent="-457200">
              <a:buFont typeface="Arial" charset="0"/>
              <a:buChar char="•"/>
            </a:pPr>
            <a:endParaRPr lang="en-GB" sz="3200">
              <a:latin typeface="Calibri" pitchFamily="34" charset="0"/>
            </a:endParaRPr>
          </a:p>
          <a:p>
            <a:pPr marL="457200" indent="-457200">
              <a:buFont typeface="Arial" charset="0"/>
              <a:buChar char="•"/>
            </a:pPr>
            <a:r>
              <a:rPr lang="en-GB" sz="3200">
                <a:latin typeface="Calibri" pitchFamily="34" charset="0"/>
              </a:rPr>
              <a:t>Quantify differences w.r.t. co-variates, and w.r.t. offset bias of higher toothfish catch numbers co-occurring with whale presence.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8"/>
          <p:cNvSpPr txBox="1">
            <a:spLocks noChangeArrowheads="1"/>
          </p:cNvSpPr>
          <p:nvPr/>
        </p:nvSpPr>
        <p:spPr bwMode="auto">
          <a:xfrm>
            <a:off x="971550" y="836613"/>
            <a:ext cx="7632700" cy="2406650"/>
          </a:xfrm>
          <a:prstGeom prst="rect">
            <a:avLst/>
          </a:prstGeom>
          <a:noFill/>
          <a:ln w="9525">
            <a:noFill/>
            <a:miter lim="800000"/>
            <a:headEnd/>
            <a:tailEnd/>
          </a:ln>
        </p:spPr>
        <p:txBody>
          <a:bodyPr>
            <a:spAutoFit/>
          </a:bodyPr>
          <a:lstStyle/>
          <a:p>
            <a:r>
              <a:rPr lang="en-GB" sz="3200">
                <a:latin typeface="Calibri" pitchFamily="34" charset="0"/>
              </a:rPr>
              <a:t>Whale interaction data:</a:t>
            </a:r>
          </a:p>
          <a:p>
            <a:r>
              <a:rPr lang="en-GB" sz="2400" u="sng">
                <a:latin typeface="Calibri" pitchFamily="34" charset="0"/>
              </a:rPr>
              <a:t> </a:t>
            </a:r>
          </a:p>
          <a:p>
            <a:r>
              <a:rPr lang="en-GB" sz="3200">
                <a:latin typeface="Calibri" pitchFamily="34" charset="0"/>
              </a:rPr>
              <a:t>Starting in 2002, longline observers were employed by the Fisheries Department specifically to monitor seabird mortalities.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8"/>
          <p:cNvSpPr txBox="1">
            <a:spLocks noChangeArrowheads="1"/>
          </p:cNvSpPr>
          <p:nvPr/>
        </p:nvSpPr>
        <p:spPr bwMode="auto">
          <a:xfrm>
            <a:off x="971550" y="836613"/>
            <a:ext cx="7632700" cy="5391150"/>
          </a:xfrm>
          <a:prstGeom prst="rect">
            <a:avLst/>
          </a:prstGeom>
          <a:noFill/>
          <a:ln w="9525">
            <a:noFill/>
            <a:miter lim="800000"/>
            <a:headEnd/>
            <a:tailEnd/>
          </a:ln>
        </p:spPr>
        <p:txBody>
          <a:bodyPr>
            <a:spAutoFit/>
          </a:bodyPr>
          <a:lstStyle/>
          <a:p>
            <a:r>
              <a:rPr lang="en-GB" sz="3200">
                <a:latin typeface="Calibri" pitchFamily="34" charset="0"/>
              </a:rPr>
              <a:t>Whale interaction data:</a:t>
            </a:r>
          </a:p>
          <a:p>
            <a:r>
              <a:rPr lang="en-GB" sz="2400" u="sng">
                <a:latin typeface="Calibri" pitchFamily="34" charset="0"/>
              </a:rPr>
              <a:t> </a:t>
            </a:r>
          </a:p>
          <a:p>
            <a:r>
              <a:rPr lang="en-GB" sz="3200">
                <a:latin typeface="Calibri" pitchFamily="34" charset="0"/>
              </a:rPr>
              <a:t>Starting in 2002, longline observers were employed by the FIFD specifically to monitor seabird mortalities.</a:t>
            </a:r>
          </a:p>
          <a:p>
            <a:r>
              <a:rPr lang="en-GB" sz="2400">
                <a:latin typeface="Calibri" pitchFamily="34" charset="0"/>
              </a:rPr>
              <a:t> </a:t>
            </a:r>
          </a:p>
          <a:p>
            <a:pPr>
              <a:buFontTx/>
              <a:buChar char="•"/>
            </a:pPr>
            <a:r>
              <a:rPr lang="en-GB" sz="3200">
                <a:latin typeface="Calibri" pitchFamily="34" charset="0"/>
              </a:rPr>
              <a:t>  Initially 75%  of observer time on seabird</a:t>
            </a:r>
          </a:p>
          <a:p>
            <a:r>
              <a:rPr lang="en-GB" sz="3200">
                <a:latin typeface="Calibri" pitchFamily="34" charset="0"/>
              </a:rPr>
              <a:t>     interaction monitoring, 25% on</a:t>
            </a:r>
          </a:p>
          <a:p>
            <a:r>
              <a:rPr lang="en-GB" sz="3200">
                <a:latin typeface="Calibri" pitchFamily="34" charset="0"/>
              </a:rPr>
              <a:t>     biological catch sampling.</a:t>
            </a:r>
          </a:p>
          <a:p>
            <a:r>
              <a:rPr lang="en-GB" sz="1200">
                <a:latin typeface="Calibri" pitchFamily="34" charset="0"/>
              </a:rPr>
              <a:t> </a:t>
            </a:r>
          </a:p>
          <a:p>
            <a:pPr>
              <a:buFontTx/>
              <a:buChar char="•"/>
            </a:pPr>
            <a:r>
              <a:rPr lang="en-GB" sz="3200">
                <a:latin typeface="Calibri" pitchFamily="34" charset="0"/>
              </a:rPr>
              <a:t>  Observer time gradually reduced as</a:t>
            </a:r>
          </a:p>
          <a:p>
            <a:r>
              <a:rPr lang="en-GB" sz="3200">
                <a:latin typeface="Calibri" pitchFamily="34" charset="0"/>
              </a:rPr>
              <a:t>     seabird mortality declined in the fishery.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8"/>
          <p:cNvSpPr txBox="1">
            <a:spLocks noChangeArrowheads="1"/>
          </p:cNvSpPr>
          <p:nvPr/>
        </p:nvSpPr>
        <p:spPr bwMode="auto">
          <a:xfrm>
            <a:off x="971550" y="836613"/>
            <a:ext cx="7632700" cy="1919287"/>
          </a:xfrm>
          <a:prstGeom prst="rect">
            <a:avLst/>
          </a:prstGeom>
          <a:noFill/>
          <a:ln w="9525">
            <a:noFill/>
            <a:miter lim="800000"/>
            <a:headEnd/>
            <a:tailEnd/>
          </a:ln>
        </p:spPr>
        <p:txBody>
          <a:bodyPr>
            <a:spAutoFit/>
          </a:bodyPr>
          <a:lstStyle/>
          <a:p>
            <a:r>
              <a:rPr lang="en-GB" sz="3200">
                <a:latin typeface="Calibri" pitchFamily="34" charset="0"/>
              </a:rPr>
              <a:t>Whale monitoring:</a:t>
            </a:r>
          </a:p>
          <a:p>
            <a:r>
              <a:rPr lang="en-GB" sz="2400" u="sng">
                <a:latin typeface="Calibri" pitchFamily="34" charset="0"/>
              </a:rPr>
              <a:t> </a:t>
            </a:r>
            <a:endParaRPr lang="en-GB" sz="3200" u="sng">
              <a:latin typeface="Calibri" pitchFamily="34" charset="0"/>
            </a:endParaRPr>
          </a:p>
          <a:p>
            <a:r>
              <a:rPr lang="en-GB" sz="3200">
                <a:latin typeface="Calibri" pitchFamily="34" charset="0"/>
              </a:rPr>
              <a:t>Presence / interactions recorded during seabird observation periods</a:t>
            </a:r>
          </a:p>
        </p:txBody>
      </p:sp>
      <p:pic>
        <p:nvPicPr>
          <p:cNvPr id="20482" name="Picture 3"/>
          <p:cNvPicPr>
            <a:picLocks noChangeAspect="1" noChangeArrowheads="1"/>
          </p:cNvPicPr>
          <p:nvPr/>
        </p:nvPicPr>
        <p:blipFill>
          <a:blip r:embed="rId2"/>
          <a:srcRect/>
          <a:stretch>
            <a:fillRect/>
          </a:stretch>
        </p:blipFill>
        <p:spPr bwMode="auto">
          <a:xfrm>
            <a:off x="-252413" y="3086100"/>
            <a:ext cx="9648826" cy="2427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5" descr="IMG_3574"/>
          <p:cNvPicPr>
            <a:picLocks noChangeAspect="1" noChangeArrowheads="1"/>
          </p:cNvPicPr>
          <p:nvPr/>
        </p:nvPicPr>
        <p:blipFill>
          <a:blip r:embed="rId2"/>
          <a:srcRect/>
          <a:stretch>
            <a:fillRect/>
          </a:stretch>
        </p:blipFill>
        <p:spPr bwMode="auto">
          <a:xfrm>
            <a:off x="4859338" y="3644900"/>
            <a:ext cx="4062412" cy="3046413"/>
          </a:xfrm>
          <a:prstGeom prst="rect">
            <a:avLst/>
          </a:prstGeom>
          <a:noFill/>
          <a:ln w="9525">
            <a:noFill/>
            <a:miter lim="800000"/>
            <a:headEnd/>
            <a:tailEnd/>
          </a:ln>
        </p:spPr>
      </p:pic>
      <p:sp>
        <p:nvSpPr>
          <p:cNvPr id="21506" name="TextBox 8"/>
          <p:cNvSpPr txBox="1">
            <a:spLocks noChangeArrowheads="1"/>
          </p:cNvSpPr>
          <p:nvPr/>
        </p:nvSpPr>
        <p:spPr bwMode="auto">
          <a:xfrm>
            <a:off x="971550" y="836613"/>
            <a:ext cx="7632700" cy="579437"/>
          </a:xfrm>
          <a:prstGeom prst="rect">
            <a:avLst/>
          </a:prstGeom>
          <a:noFill/>
          <a:ln w="9525">
            <a:noFill/>
            <a:miter lim="800000"/>
            <a:headEnd/>
            <a:tailEnd/>
          </a:ln>
        </p:spPr>
        <p:txBody>
          <a:bodyPr>
            <a:spAutoFit/>
          </a:bodyPr>
          <a:lstStyle/>
          <a:p>
            <a:r>
              <a:rPr lang="en-GB" sz="3200">
                <a:latin typeface="Calibri" pitchFamily="34" charset="0"/>
              </a:rPr>
              <a:t>As well as toothfish depredation.</a:t>
            </a:r>
            <a:endParaRPr lang="en-GB" sz="3200" u="sng">
              <a:latin typeface="Calibri" pitchFamily="34" charset="0"/>
            </a:endParaRPr>
          </a:p>
        </p:txBody>
      </p:sp>
      <p:sp>
        <p:nvSpPr>
          <p:cNvPr id="21507" name="Rectangle 7"/>
          <p:cNvSpPr>
            <a:spLocks noChangeArrowheads="1"/>
          </p:cNvSpPr>
          <p:nvPr/>
        </p:nvSpPr>
        <p:spPr bwMode="auto">
          <a:xfrm>
            <a:off x="0" y="1557338"/>
            <a:ext cx="5292725" cy="3167062"/>
          </a:xfrm>
          <a:prstGeom prst="rect">
            <a:avLst/>
          </a:prstGeom>
          <a:solidFill>
            <a:schemeClr val="bg1"/>
          </a:solidFill>
          <a:ln w="9525">
            <a:noFill/>
            <a:miter lim="800000"/>
            <a:headEnd/>
            <a:tailEnd/>
          </a:ln>
        </p:spPr>
        <p:txBody>
          <a:bodyPr wrap="none" anchor="ctr"/>
          <a:lstStyle/>
          <a:p>
            <a:endParaRPr lang="en-GB"/>
          </a:p>
        </p:txBody>
      </p:sp>
      <p:pic>
        <p:nvPicPr>
          <p:cNvPr id="21508" name="Picture 4" descr="IMG_1094"/>
          <p:cNvPicPr>
            <a:picLocks noChangeAspect="1" noChangeArrowheads="1"/>
          </p:cNvPicPr>
          <p:nvPr/>
        </p:nvPicPr>
        <p:blipFill>
          <a:blip r:embed="rId3"/>
          <a:srcRect/>
          <a:stretch>
            <a:fillRect/>
          </a:stretch>
        </p:blipFill>
        <p:spPr bwMode="auto">
          <a:xfrm>
            <a:off x="179388" y="1628775"/>
            <a:ext cx="5068887" cy="304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8"/>
          <p:cNvSpPr txBox="1">
            <a:spLocks noChangeArrowheads="1"/>
          </p:cNvSpPr>
          <p:nvPr/>
        </p:nvSpPr>
        <p:spPr bwMode="auto">
          <a:xfrm>
            <a:off x="971550" y="836613"/>
            <a:ext cx="7632700" cy="1919287"/>
          </a:xfrm>
          <a:prstGeom prst="rect">
            <a:avLst/>
          </a:prstGeom>
          <a:noFill/>
          <a:ln w="9525">
            <a:noFill/>
            <a:miter lim="800000"/>
            <a:headEnd/>
            <a:tailEnd/>
          </a:ln>
        </p:spPr>
        <p:txBody>
          <a:bodyPr>
            <a:spAutoFit/>
          </a:bodyPr>
          <a:lstStyle/>
          <a:p>
            <a:r>
              <a:rPr lang="en-GB" sz="3200">
                <a:latin typeface="Calibri" pitchFamily="34" charset="0"/>
              </a:rPr>
              <a:t>Whale interaction data:</a:t>
            </a:r>
          </a:p>
          <a:p>
            <a:r>
              <a:rPr lang="en-GB" sz="2400" u="sng">
                <a:latin typeface="Calibri" pitchFamily="34" charset="0"/>
              </a:rPr>
              <a:t> </a:t>
            </a:r>
          </a:p>
          <a:p>
            <a:r>
              <a:rPr lang="en-GB" sz="3200">
                <a:latin typeface="Calibri" pitchFamily="34" charset="0"/>
              </a:rPr>
              <a:t>Summary table produced and included in the observer report for each trip.</a:t>
            </a:r>
          </a:p>
        </p:txBody>
      </p:sp>
      <p:pic>
        <p:nvPicPr>
          <p:cNvPr id="22530" name="Picture 3"/>
          <p:cNvPicPr>
            <a:picLocks noChangeAspect="1" noChangeArrowheads="1"/>
          </p:cNvPicPr>
          <p:nvPr/>
        </p:nvPicPr>
        <p:blipFill>
          <a:blip r:embed="rId2"/>
          <a:srcRect/>
          <a:stretch>
            <a:fillRect/>
          </a:stretch>
        </p:blipFill>
        <p:spPr bwMode="auto">
          <a:xfrm>
            <a:off x="0" y="2997200"/>
            <a:ext cx="9144000" cy="147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4518</TotalTime>
  <Words>924</Words>
  <Application>Microsoft Office PowerPoint</Application>
  <PresentationFormat>On-screen Show (4:3)</PresentationFormat>
  <Paragraphs>252</Paragraphs>
  <Slides>40</Slides>
  <Notes>1</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40</vt:i4>
      </vt:variant>
    </vt:vector>
  </HeadingPairs>
  <TitlesOfParts>
    <vt:vector size="4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Winter</dc:creator>
  <cp:lastModifiedBy>awinter</cp:lastModifiedBy>
  <cp:revision>75</cp:revision>
  <dcterms:created xsi:type="dcterms:W3CDTF">2016-03-08T19:53:27Z</dcterms:created>
  <dcterms:modified xsi:type="dcterms:W3CDTF">2016-03-15T19:33:53Z</dcterms:modified>
</cp:coreProperties>
</file>