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3"/>
  </p:notesMasterIdLst>
  <p:handoutMasterIdLst>
    <p:handoutMasterId r:id="rId24"/>
  </p:handoutMasterIdLst>
  <p:sldIdLst>
    <p:sldId id="301" r:id="rId3"/>
    <p:sldId id="395" r:id="rId4"/>
    <p:sldId id="338" r:id="rId5"/>
    <p:sldId id="361" r:id="rId6"/>
    <p:sldId id="358" r:id="rId7"/>
    <p:sldId id="330" r:id="rId8"/>
    <p:sldId id="339" r:id="rId9"/>
    <p:sldId id="376" r:id="rId10"/>
    <p:sldId id="362" r:id="rId11"/>
    <p:sldId id="364" r:id="rId12"/>
    <p:sldId id="400" r:id="rId13"/>
    <p:sldId id="404" r:id="rId14"/>
    <p:sldId id="365" r:id="rId15"/>
    <p:sldId id="405" r:id="rId16"/>
    <p:sldId id="392" r:id="rId17"/>
    <p:sldId id="393" r:id="rId18"/>
    <p:sldId id="399" r:id="rId19"/>
    <p:sldId id="279" r:id="rId20"/>
    <p:sldId id="402" r:id="rId21"/>
    <p:sldId id="40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30B"/>
    <a:srgbClr val="CBCBCB"/>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2" autoAdjust="0"/>
    <p:restoredTop sz="66667" autoAdjust="0"/>
  </p:normalViewPr>
  <p:slideViewPr>
    <p:cSldViewPr snapToGrid="0" snapToObjects="1">
      <p:cViewPr>
        <p:scale>
          <a:sx n="81" d="100"/>
          <a:sy n="81" d="100"/>
        </p:scale>
        <p:origin x="-1072"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eganpeterson:Desktop:Dissertation:Chapter%203:Spreadsheets:norpacsumm.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eganpeterson:Desktop:Dissertation:Chapter%203:Spreadsheets:norpacsumm.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title>
      <c:tx>
        <c:rich>
          <a:bodyPr/>
          <a:lstStyle/>
          <a:p>
            <a:pPr>
              <a:defRPr/>
            </a:pPr>
            <a:r>
              <a:rPr lang="en-US"/>
              <a:t>Fuel Consumption Rate &gt; 100 feet</a:t>
            </a:r>
          </a:p>
        </c:rich>
      </c:tx>
      <c:layout/>
      <c:overlay val="0"/>
    </c:title>
    <c:autoTitleDeleted val="0"/>
    <c:plotArea>
      <c:layout/>
      <c:scatterChart>
        <c:scatterStyle val="lineMarker"/>
        <c:varyColors val="0"/>
        <c:ser>
          <c:idx val="0"/>
          <c:order val="0"/>
          <c:spPr>
            <a:ln w="47625">
              <a:noFill/>
            </a:ln>
          </c:spPr>
          <c:trendline>
            <c:trendlineType val="linear"/>
            <c:intercept val="0.0"/>
            <c:dispRSqr val="1"/>
            <c:dispEq val="1"/>
            <c:trendlineLbl>
              <c:layout>
                <c:manualLayout>
                  <c:x val="-0.547364590789788"/>
                  <c:y val="-0.0377224199288256"/>
                </c:manualLayout>
              </c:layout>
              <c:tx>
                <c:rich>
                  <a:bodyPr/>
                  <a:lstStyle/>
                  <a:p>
                    <a:pPr algn="l">
                      <a:defRPr sz="1400" b="1">
                        <a:solidFill>
                          <a:srgbClr val="000000"/>
                        </a:solidFill>
                      </a:defRPr>
                    </a:pPr>
                    <a:r>
                      <a:rPr lang="en-US" sz="1400" b="1" baseline="0" dirty="0">
                        <a:solidFill>
                          <a:srgbClr val="000000"/>
                        </a:solidFill>
                      </a:rPr>
                      <a:t>y = </a:t>
                    </a:r>
                    <a:r>
                      <a:rPr lang="en-US" sz="1400" b="1" baseline="0" dirty="0" smtClean="0">
                        <a:solidFill>
                          <a:srgbClr val="000000"/>
                        </a:solidFill>
                      </a:rPr>
                      <a:t>0.442x</a:t>
                    </a:r>
                    <a:r>
                      <a:rPr lang="en-US" sz="1400" b="1" baseline="0" dirty="0">
                        <a:solidFill>
                          <a:srgbClr val="000000"/>
                        </a:solidFill>
                      </a:rPr>
                      <a:t>
R² = 0.76</a:t>
                    </a:r>
                    <a:endParaRPr lang="en-US" sz="1400" b="1" dirty="0">
                      <a:solidFill>
                        <a:srgbClr val="000000"/>
                      </a:solidFill>
                    </a:endParaRPr>
                  </a:p>
                </c:rich>
              </c:tx>
              <c:numFmt formatCode="General" sourceLinked="0"/>
            </c:trendlineLbl>
          </c:trendline>
          <c:xVal>
            <c:numRef>
              <c:f>'Fuel consumption_primary'!$E$80:$E$113</c:f>
              <c:numCache>
                <c:formatCode>#,##0</c:formatCode>
                <c:ptCount val="34"/>
                <c:pt idx="0">
                  <c:v>22500.0</c:v>
                </c:pt>
                <c:pt idx="1">
                  <c:v>25000.0</c:v>
                </c:pt>
                <c:pt idx="2">
                  <c:v>21250.0</c:v>
                </c:pt>
                <c:pt idx="3">
                  <c:v>25000.0</c:v>
                </c:pt>
                <c:pt idx="4">
                  <c:v>27500.0</c:v>
                </c:pt>
                <c:pt idx="5">
                  <c:v>30000.0</c:v>
                </c:pt>
                <c:pt idx="6">
                  <c:v>45000.0</c:v>
                </c:pt>
                <c:pt idx="7">
                  <c:v>37500.0</c:v>
                </c:pt>
                <c:pt idx="8">
                  <c:v>36250.0</c:v>
                </c:pt>
                <c:pt idx="9">
                  <c:v>48750.0</c:v>
                </c:pt>
                <c:pt idx="10">
                  <c:v>61250.0</c:v>
                </c:pt>
                <c:pt idx="11">
                  <c:v>32500.0</c:v>
                </c:pt>
                <c:pt idx="12">
                  <c:v>40500.0</c:v>
                </c:pt>
                <c:pt idx="13">
                  <c:v>45000.0</c:v>
                </c:pt>
                <c:pt idx="14">
                  <c:v>39000.0</c:v>
                </c:pt>
                <c:pt idx="15">
                  <c:v>70500.0</c:v>
                </c:pt>
                <c:pt idx="16">
                  <c:v>64500.0</c:v>
                </c:pt>
                <c:pt idx="17">
                  <c:v>51000.0</c:v>
                </c:pt>
                <c:pt idx="18">
                  <c:v>40500.0</c:v>
                </c:pt>
                <c:pt idx="19">
                  <c:v>28000.0</c:v>
                </c:pt>
                <c:pt idx="20">
                  <c:v>28000.0</c:v>
                </c:pt>
                <c:pt idx="21">
                  <c:v>30800.0</c:v>
                </c:pt>
                <c:pt idx="22">
                  <c:v>50400.0</c:v>
                </c:pt>
                <c:pt idx="23">
                  <c:v>70000.0</c:v>
                </c:pt>
                <c:pt idx="24">
                  <c:v>46200.0</c:v>
                </c:pt>
                <c:pt idx="25">
                  <c:v>35000.0</c:v>
                </c:pt>
                <c:pt idx="26">
                  <c:v>20500.0</c:v>
                </c:pt>
                <c:pt idx="27">
                  <c:v>17425.0</c:v>
                </c:pt>
                <c:pt idx="28">
                  <c:v>22550.0</c:v>
                </c:pt>
                <c:pt idx="29">
                  <c:v>31775.0</c:v>
                </c:pt>
                <c:pt idx="30">
                  <c:v>29725.0</c:v>
                </c:pt>
                <c:pt idx="31">
                  <c:v>33825.0</c:v>
                </c:pt>
                <c:pt idx="32">
                  <c:v>32800.0</c:v>
                </c:pt>
                <c:pt idx="33">
                  <c:v>27675.0</c:v>
                </c:pt>
              </c:numCache>
            </c:numRef>
          </c:xVal>
          <c:yVal>
            <c:numRef>
              <c:f>'Fuel consumption_primary'!$C$80:$C$113</c:f>
              <c:numCache>
                <c:formatCode>#,##0</c:formatCode>
                <c:ptCount val="34"/>
                <c:pt idx="0">
                  <c:v>11272.0</c:v>
                </c:pt>
                <c:pt idx="1">
                  <c:v>14120.0</c:v>
                </c:pt>
                <c:pt idx="2">
                  <c:v>11801.0</c:v>
                </c:pt>
                <c:pt idx="3">
                  <c:v>13971.0</c:v>
                </c:pt>
                <c:pt idx="4">
                  <c:v>14219.0</c:v>
                </c:pt>
                <c:pt idx="5">
                  <c:v>15400.0</c:v>
                </c:pt>
                <c:pt idx="6">
                  <c:v>22536.0</c:v>
                </c:pt>
                <c:pt idx="7">
                  <c:v>18493.0</c:v>
                </c:pt>
                <c:pt idx="8">
                  <c:v>19611.0</c:v>
                </c:pt>
                <c:pt idx="9">
                  <c:v>27664.0</c:v>
                </c:pt>
                <c:pt idx="10">
                  <c:v>24500.0</c:v>
                </c:pt>
                <c:pt idx="11">
                  <c:v>17240.0</c:v>
                </c:pt>
                <c:pt idx="12">
                  <c:v>16000.0</c:v>
                </c:pt>
                <c:pt idx="13">
                  <c:v>17947.0</c:v>
                </c:pt>
                <c:pt idx="14">
                  <c:v>14873.0</c:v>
                </c:pt>
                <c:pt idx="15">
                  <c:v>28110.0</c:v>
                </c:pt>
                <c:pt idx="16">
                  <c:v>24415.0</c:v>
                </c:pt>
                <c:pt idx="17">
                  <c:v>19166.0</c:v>
                </c:pt>
                <c:pt idx="18">
                  <c:v>16425.0</c:v>
                </c:pt>
                <c:pt idx="19">
                  <c:v>13427.0</c:v>
                </c:pt>
                <c:pt idx="20">
                  <c:v>13499.0</c:v>
                </c:pt>
                <c:pt idx="21">
                  <c:v>12828.0</c:v>
                </c:pt>
                <c:pt idx="22">
                  <c:v>20630.0</c:v>
                </c:pt>
                <c:pt idx="23">
                  <c:v>28840.0</c:v>
                </c:pt>
                <c:pt idx="24">
                  <c:v>17617.0</c:v>
                </c:pt>
                <c:pt idx="25">
                  <c:v>14837.0</c:v>
                </c:pt>
                <c:pt idx="26">
                  <c:v>10557.0</c:v>
                </c:pt>
                <c:pt idx="27">
                  <c:v>8027.0</c:v>
                </c:pt>
                <c:pt idx="28">
                  <c:v>10974.0</c:v>
                </c:pt>
                <c:pt idx="29">
                  <c:v>15733.0</c:v>
                </c:pt>
                <c:pt idx="30">
                  <c:v>14802.0</c:v>
                </c:pt>
                <c:pt idx="31">
                  <c:v>17948.0</c:v>
                </c:pt>
                <c:pt idx="32">
                  <c:v>17528.0</c:v>
                </c:pt>
                <c:pt idx="33">
                  <c:v>13927.0</c:v>
                </c:pt>
              </c:numCache>
            </c:numRef>
          </c:yVal>
          <c:smooth val="0"/>
        </c:ser>
        <c:dLbls>
          <c:showLegendKey val="0"/>
          <c:showVal val="0"/>
          <c:showCatName val="0"/>
          <c:showSerName val="0"/>
          <c:showPercent val="0"/>
          <c:showBubbleSize val="0"/>
        </c:dLbls>
        <c:axId val="-1977091080"/>
        <c:axId val="-1975862568"/>
      </c:scatterChart>
      <c:valAx>
        <c:axId val="-1977091080"/>
        <c:scaling>
          <c:orientation val="minMax"/>
          <c:min val="15000.0"/>
        </c:scaling>
        <c:delete val="0"/>
        <c:axPos val="b"/>
        <c:title>
          <c:tx>
            <c:rich>
              <a:bodyPr/>
              <a:lstStyle/>
              <a:p>
                <a:pPr>
                  <a:defRPr/>
                </a:pPr>
                <a:endParaRPr lang="en-US"/>
              </a:p>
            </c:rich>
          </c:tx>
          <c:layout/>
          <c:overlay val="0"/>
        </c:title>
        <c:numFmt formatCode="#,##0" sourceLinked="1"/>
        <c:majorTickMark val="out"/>
        <c:minorTickMark val="none"/>
        <c:tickLblPos val="nextTo"/>
        <c:crossAx val="-1975862568"/>
        <c:crosses val="autoZero"/>
        <c:crossBetween val="midCat"/>
      </c:valAx>
      <c:valAx>
        <c:axId val="-1975862568"/>
        <c:scaling>
          <c:orientation val="minMax"/>
        </c:scaling>
        <c:delete val="0"/>
        <c:axPos val="l"/>
        <c:majorGridlines/>
        <c:minorGridlines/>
        <c:numFmt formatCode="#,##0" sourceLinked="1"/>
        <c:majorTickMark val="out"/>
        <c:minorTickMark val="none"/>
        <c:tickLblPos val="nextTo"/>
        <c:crossAx val="-197709108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7"/>
    </mc:Choice>
    <mc:Fallback>
      <c:style val="17"/>
    </mc:Fallback>
  </mc:AlternateContent>
  <c:chart>
    <c:title>
      <c:tx>
        <c:rich>
          <a:bodyPr/>
          <a:lstStyle/>
          <a:p>
            <a:pPr>
              <a:defRPr/>
            </a:pPr>
            <a:r>
              <a:rPr lang="en-US"/>
              <a:t>Fuel Consumption Rate ≤ 100 ft </a:t>
            </a:r>
          </a:p>
        </c:rich>
      </c:tx>
      <c:layout>
        <c:manualLayout>
          <c:xMode val="edge"/>
          <c:yMode val="edge"/>
          <c:x val="0.237904162444504"/>
          <c:y val="0.0265122208029602"/>
        </c:manualLayout>
      </c:layout>
      <c:overlay val="0"/>
    </c:title>
    <c:autoTitleDeleted val="0"/>
    <c:plotArea>
      <c:layout/>
      <c:scatterChart>
        <c:scatterStyle val="lineMarker"/>
        <c:varyColors val="0"/>
        <c:ser>
          <c:idx val="0"/>
          <c:order val="0"/>
          <c:spPr>
            <a:ln w="47625">
              <a:noFill/>
            </a:ln>
          </c:spPr>
          <c:trendline>
            <c:trendlineType val="linear"/>
            <c:intercept val="0.0"/>
            <c:dispRSqr val="1"/>
            <c:dispEq val="1"/>
            <c:trendlineLbl>
              <c:layout>
                <c:manualLayout>
                  <c:x val="-0.438142864001037"/>
                  <c:y val="-0.178261022729793"/>
                </c:manualLayout>
              </c:layout>
              <c:tx>
                <c:rich>
                  <a:bodyPr/>
                  <a:lstStyle/>
                  <a:p>
                    <a:pPr algn="l">
                      <a:defRPr sz="1400" b="1">
                        <a:solidFill>
                          <a:schemeClr val="tx1"/>
                        </a:solidFill>
                      </a:defRPr>
                    </a:pPr>
                    <a:r>
                      <a:rPr lang="en-US" baseline="0" dirty="0">
                        <a:solidFill>
                          <a:schemeClr val="tx1"/>
                        </a:solidFill>
                      </a:rPr>
                      <a:t>y = </a:t>
                    </a:r>
                    <a:r>
                      <a:rPr lang="en-US" baseline="0" dirty="0" smtClean="0">
                        <a:solidFill>
                          <a:schemeClr val="tx1"/>
                        </a:solidFill>
                      </a:rPr>
                      <a:t>0.405x</a:t>
                    </a:r>
                    <a:r>
                      <a:rPr lang="en-US" baseline="0" dirty="0">
                        <a:solidFill>
                          <a:schemeClr val="tx1"/>
                        </a:solidFill>
                      </a:rPr>
                      <a:t>
R² = 0.84</a:t>
                    </a:r>
                    <a:endParaRPr lang="en-US" dirty="0">
                      <a:solidFill>
                        <a:schemeClr val="tx1"/>
                      </a:solidFill>
                    </a:endParaRPr>
                  </a:p>
                </c:rich>
              </c:tx>
              <c:numFmt formatCode="General" sourceLinked="0"/>
            </c:trendlineLbl>
          </c:trendline>
          <c:xVal>
            <c:numRef>
              <c:f>'Fuel consumption_primary'!$G$2:$G$27</c:f>
              <c:numCache>
                <c:formatCode>#,##0_);[Red]\(#,##0\)</c:formatCode>
                <c:ptCount val="26"/>
                <c:pt idx="0">
                  <c:v>38000.0</c:v>
                </c:pt>
                <c:pt idx="1">
                  <c:v>25550.0</c:v>
                </c:pt>
                <c:pt idx="2">
                  <c:v>29600.0</c:v>
                </c:pt>
                <c:pt idx="3">
                  <c:v>3200.0</c:v>
                </c:pt>
                <c:pt idx="4">
                  <c:v>3840.0</c:v>
                </c:pt>
                <c:pt idx="5">
                  <c:v>5760.0</c:v>
                </c:pt>
                <c:pt idx="6">
                  <c:v>5120.0</c:v>
                </c:pt>
                <c:pt idx="7">
                  <c:v>7040.0</c:v>
                </c:pt>
                <c:pt idx="8">
                  <c:v>1280.0</c:v>
                </c:pt>
                <c:pt idx="9">
                  <c:v>5120.0</c:v>
                </c:pt>
                <c:pt idx="10">
                  <c:v>9600.0</c:v>
                </c:pt>
                <c:pt idx="11">
                  <c:v>4620.0</c:v>
                </c:pt>
                <c:pt idx="12">
                  <c:v>4620.0</c:v>
                </c:pt>
                <c:pt idx="13">
                  <c:v>6600.0</c:v>
                </c:pt>
                <c:pt idx="14">
                  <c:v>4620.0</c:v>
                </c:pt>
                <c:pt idx="15">
                  <c:v>6600.0</c:v>
                </c:pt>
                <c:pt idx="16">
                  <c:v>4620.0</c:v>
                </c:pt>
                <c:pt idx="17">
                  <c:v>5280.0</c:v>
                </c:pt>
                <c:pt idx="18">
                  <c:v>39750.0</c:v>
                </c:pt>
                <c:pt idx="19">
                  <c:v>39750.0</c:v>
                </c:pt>
                <c:pt idx="20">
                  <c:v>39750.0</c:v>
                </c:pt>
                <c:pt idx="21">
                  <c:v>36750.0</c:v>
                </c:pt>
                <c:pt idx="22">
                  <c:v>39650.0</c:v>
                </c:pt>
                <c:pt idx="23">
                  <c:v>29250.0</c:v>
                </c:pt>
                <c:pt idx="24">
                  <c:v>23200.0</c:v>
                </c:pt>
                <c:pt idx="25">
                  <c:v>38000.0</c:v>
                </c:pt>
              </c:numCache>
            </c:numRef>
          </c:xVal>
          <c:yVal>
            <c:numRef>
              <c:f>'Fuel consumption_primary'!$E$2:$E$27</c:f>
              <c:numCache>
                <c:formatCode>General</c:formatCode>
                <c:ptCount val="26"/>
                <c:pt idx="0" formatCode="#,##0">
                  <c:v>13750.0</c:v>
                </c:pt>
                <c:pt idx="1">
                  <c:v>10608.0</c:v>
                </c:pt>
                <c:pt idx="2">
                  <c:v>8000.0</c:v>
                </c:pt>
                <c:pt idx="3">
                  <c:v>1000.000208726478</c:v>
                </c:pt>
                <c:pt idx="4">
                  <c:v>500.0</c:v>
                </c:pt>
                <c:pt idx="5">
                  <c:v>1501.000112921025</c:v>
                </c:pt>
                <c:pt idx="6">
                  <c:v>1989.157076902557</c:v>
                </c:pt>
                <c:pt idx="7">
                  <c:v>2361.399878395954</c:v>
                </c:pt>
                <c:pt idx="8">
                  <c:v>1320.544592429198</c:v>
                </c:pt>
                <c:pt idx="9">
                  <c:v>1320.544592429198</c:v>
                </c:pt>
                <c:pt idx="10">
                  <c:v>1282.776579803751</c:v>
                </c:pt>
                <c:pt idx="11">
                  <c:v>3103.0</c:v>
                </c:pt>
                <c:pt idx="12">
                  <c:v>2068.2</c:v>
                </c:pt>
                <c:pt idx="13">
                  <c:v>2437.2</c:v>
                </c:pt>
                <c:pt idx="14">
                  <c:v>1579.2</c:v>
                </c:pt>
                <c:pt idx="15">
                  <c:v>1868.0</c:v>
                </c:pt>
                <c:pt idx="16">
                  <c:v>1636.4</c:v>
                </c:pt>
                <c:pt idx="17">
                  <c:v>1528.0</c:v>
                </c:pt>
                <c:pt idx="18">
                  <c:v>14734.0</c:v>
                </c:pt>
                <c:pt idx="19">
                  <c:v>14734.0</c:v>
                </c:pt>
                <c:pt idx="20">
                  <c:v>14734.0</c:v>
                </c:pt>
                <c:pt idx="21" formatCode="#,##0">
                  <c:v>11625.0</c:v>
                </c:pt>
                <c:pt idx="22" formatCode="#,##0">
                  <c:v>20000.0</c:v>
                </c:pt>
                <c:pt idx="23">
                  <c:v>22571.0</c:v>
                </c:pt>
                <c:pt idx="24" formatCode="#,##0">
                  <c:v>13000.0</c:v>
                </c:pt>
                <c:pt idx="25">
                  <c:v>14000.0</c:v>
                </c:pt>
              </c:numCache>
            </c:numRef>
          </c:yVal>
          <c:smooth val="0"/>
        </c:ser>
        <c:dLbls>
          <c:showLegendKey val="0"/>
          <c:showVal val="0"/>
          <c:showCatName val="0"/>
          <c:showSerName val="0"/>
          <c:showPercent val="0"/>
          <c:showBubbleSize val="0"/>
        </c:dLbls>
        <c:axId val="-1977322152"/>
        <c:axId val="-1976446248"/>
      </c:scatterChart>
      <c:valAx>
        <c:axId val="-1977322152"/>
        <c:scaling>
          <c:orientation val="minMax"/>
          <c:max val="45000.0"/>
          <c:min val="0.0"/>
        </c:scaling>
        <c:delete val="0"/>
        <c:axPos val="b"/>
        <c:title>
          <c:tx>
            <c:rich>
              <a:bodyPr/>
              <a:lstStyle/>
              <a:p>
                <a:pPr>
                  <a:defRPr sz="1600"/>
                </a:pPr>
                <a:r>
                  <a:rPr lang="en-US" sz="1600"/>
                  <a:t>Horsepower * Days at Sea</a:t>
                </a:r>
              </a:p>
            </c:rich>
          </c:tx>
          <c:layout/>
          <c:overlay val="0"/>
        </c:title>
        <c:numFmt formatCode="#,##0_);[Red]\(#,##0\)" sourceLinked="1"/>
        <c:majorTickMark val="out"/>
        <c:minorTickMark val="none"/>
        <c:tickLblPos val="nextTo"/>
        <c:crossAx val="-1976446248"/>
        <c:crosses val="autoZero"/>
        <c:crossBetween val="midCat"/>
      </c:valAx>
      <c:valAx>
        <c:axId val="-1976446248"/>
        <c:scaling>
          <c:orientation val="minMax"/>
        </c:scaling>
        <c:delete val="0"/>
        <c:axPos val="l"/>
        <c:majorGridlines/>
        <c:minorGridlines/>
        <c:title>
          <c:tx>
            <c:rich>
              <a:bodyPr/>
              <a:lstStyle/>
              <a:p>
                <a:pPr>
                  <a:defRPr sz="1600"/>
                </a:pPr>
                <a:r>
                  <a:rPr lang="en-US" sz="1600"/>
                  <a:t>Gallons Fuel Consumed</a:t>
                </a:r>
              </a:p>
            </c:rich>
          </c:tx>
          <c:layout/>
          <c:overlay val="0"/>
        </c:title>
        <c:numFmt formatCode="#,##0" sourceLinked="1"/>
        <c:majorTickMark val="out"/>
        <c:minorTickMark val="none"/>
        <c:tickLblPos val="nextTo"/>
        <c:crossAx val="-1977322152"/>
        <c:crosses val="autoZero"/>
        <c:crossBetween val="midCat"/>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45D58A-1F6B-644A-863A-F0627D7D164E}" type="datetime1">
              <a:rPr lang="en-US" smtClean="0"/>
              <a:t>3/12/16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6795BAD-2E7F-5F49-86D5-1DFB1B07E460}" type="slidenum">
              <a:rPr lang="en-US" smtClean="0"/>
              <a:t>‹#›</a:t>
            </a:fld>
            <a:endParaRPr lang="en-US"/>
          </a:p>
        </p:txBody>
      </p:sp>
    </p:spTree>
    <p:extLst>
      <p:ext uri="{BB962C8B-B14F-4D97-AF65-F5344CB8AC3E}">
        <p14:creationId xmlns:p14="http://schemas.microsoft.com/office/powerpoint/2010/main" val="10650534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857E25-7EBD-8F47-A3A0-0B11885B1DE6}" type="datetime1">
              <a:rPr lang="en-US" smtClean="0"/>
              <a:t>3/12/16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F18B2-0D3A-4642-8E24-B1421A85F1C8}" type="slidenum">
              <a:rPr lang="en-US" smtClean="0"/>
              <a:t>‹#›</a:t>
            </a:fld>
            <a:endParaRPr lang="en-US"/>
          </a:p>
        </p:txBody>
      </p:sp>
    </p:spTree>
    <p:extLst>
      <p:ext uri="{BB962C8B-B14F-4D97-AF65-F5344CB8AC3E}">
        <p14:creationId xmlns:p14="http://schemas.microsoft.com/office/powerpoint/2010/main" val="11280647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1</a:t>
            </a:fld>
            <a:endParaRPr lang="en-US"/>
          </a:p>
        </p:txBody>
      </p:sp>
    </p:spTree>
    <p:extLst>
      <p:ext uri="{BB962C8B-B14F-4D97-AF65-F5344CB8AC3E}">
        <p14:creationId xmlns:p14="http://schemas.microsoft.com/office/powerpoint/2010/main" val="3607403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then took estimated gallons per set time times the CPUE reduction by area and target to </a:t>
            </a:r>
            <a:r>
              <a:rPr lang="en-US" baseline="0" dirty="0" err="1" smtClean="0"/>
              <a:t>calcuate</a:t>
            </a:r>
            <a:r>
              <a:rPr lang="en-US" baseline="0" dirty="0" smtClean="0"/>
              <a:t> the additional fuel a fishermen might need to fish through the whales. You could get then get crazy and turn that into a dollar value. </a:t>
            </a:r>
          </a:p>
          <a:p>
            <a:endParaRPr lang="en-US" baseline="0" dirty="0" smtClean="0"/>
          </a:p>
          <a:p>
            <a:r>
              <a:rPr lang="en-US" baseline="0" dirty="0" smtClean="0"/>
              <a:t>So that’s what we estimated it </a:t>
            </a:r>
            <a:r>
              <a:rPr lang="en-US" baseline="0" dirty="0" err="1" smtClean="0"/>
              <a:t>costed</a:t>
            </a:r>
            <a:r>
              <a:rPr lang="en-US" baseline="0" dirty="0" smtClean="0"/>
              <a:t>- at its most basic level in additional fuel- to fish through the whales. </a:t>
            </a:r>
          </a:p>
          <a:p>
            <a:endParaRPr lang="en-US" baseline="0" dirty="0" smtClean="0"/>
          </a:p>
          <a:p>
            <a:r>
              <a:rPr lang="en-US" baseline="0" dirty="0" smtClean="0"/>
              <a:t>But fishermen can make other choices and as I stated earlier in this presentation- we know that fishermen will often opt to NOT fish through the whales and will employ avoidance measures.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10</a:t>
            </a:fld>
            <a:endParaRPr lang="en-US"/>
          </a:p>
        </p:txBody>
      </p:sp>
    </p:spTree>
    <p:extLst>
      <p:ext uri="{BB962C8B-B14F-4D97-AF65-F5344CB8AC3E}">
        <p14:creationId xmlns:p14="http://schemas.microsoft.com/office/powerpoint/2010/main" val="2638334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Based</a:t>
            </a:r>
            <a:r>
              <a:rPr lang="en-US" sz="1200" kern="1200" baseline="0" dirty="0" smtClean="0">
                <a:solidFill>
                  <a:schemeClr val="tx1"/>
                </a:solidFill>
                <a:effectLst/>
                <a:latin typeface="+mn-lt"/>
                <a:ea typeface="+mn-ea"/>
                <a:cs typeface="+mn-cs"/>
              </a:rPr>
              <a:t> on data collected by fishermen on the grounds, we estimated that they spent on average an $289 per depredated-vessel—set on additional  fuel. Opportunity cost of not working- an indirect cost…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 then compare that to what we estimated per set in additional fuel to fish through the whales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It’s important to point out though- that this does not take into account… </a:t>
            </a:r>
          </a:p>
          <a:p>
            <a:endParaRPr lang="en-US" sz="1200" kern="1200" baseline="0" dirty="0" smtClean="0">
              <a:solidFill>
                <a:schemeClr val="tx1"/>
              </a:solidFill>
              <a:effectLst/>
              <a:latin typeface="+mn-lt"/>
              <a:ea typeface="+mn-ea"/>
              <a:cs typeface="+mn-cs"/>
            </a:endParaRPr>
          </a:p>
          <a:p>
            <a:r>
              <a:rPr lang="en-US" dirty="0" smtClean="0"/>
              <a:t>When</a:t>
            </a:r>
            <a:r>
              <a:rPr lang="en-US" baseline="0" dirty="0" smtClean="0"/>
              <a:t> considering all the additional costs to fishing through the whales, we can conclude that is generally preferable to NOT fish through the whales – especially when considering the long-term </a:t>
            </a:r>
            <a:r>
              <a:rPr lang="en-US" baseline="0" dirty="0" err="1" smtClean="0"/>
              <a:t>sustainaibility</a:t>
            </a:r>
            <a:r>
              <a:rPr lang="en-US" baseline="0" dirty="0" smtClean="0"/>
              <a:t> of the fishery and the reduced risk of gear entanglement or </a:t>
            </a:r>
            <a:r>
              <a:rPr lang="en-US" baseline="0" dirty="0" err="1" smtClean="0"/>
              <a:t>bycatch</a:t>
            </a:r>
            <a:r>
              <a:rPr lang="en-US" baseline="0" dirty="0" smtClean="0"/>
              <a:t>. </a:t>
            </a:r>
          </a:p>
          <a:p>
            <a:r>
              <a:rPr lang="en-US" dirty="0" smtClean="0"/>
              <a:t/>
            </a:r>
            <a:br>
              <a:rPr lang="en-US" dirty="0" smtClean="0"/>
            </a:br>
            <a:r>
              <a:rPr lang="en-US" dirty="0" smtClean="0"/>
              <a:t>**appear /disappear</a:t>
            </a:r>
            <a:r>
              <a:rPr lang="en-US" baseline="0" dirty="0" smtClean="0"/>
              <a:t> these ones. </a:t>
            </a:r>
            <a:endParaRPr lang="en-US" dirty="0" smtClean="0"/>
          </a:p>
          <a:p>
            <a:endParaRPr lang="en-US" sz="1200" kern="1200" baseline="0" dirty="0" smtClean="0">
              <a:solidFill>
                <a:schemeClr val="tx1"/>
              </a:solidFill>
              <a:effectLst/>
              <a:latin typeface="+mn-lt"/>
              <a:ea typeface="+mn-ea"/>
              <a:cs typeface="+mn-cs"/>
            </a:endParaRP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estimated cost of additional fuel used to move to avoid the whales (fishermen respondent data 2011 and 2012; $290 per depredated set) was lower than the estimated cost of additional fuel used to fish through the whales (observer data 1998-2012; vessel average $433 ± $147 per depredated set).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Additional fuel consumed due to killer whales varied with observed vessel size; vessels less than or equal to 100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spent on average $228 ± $107 for additional fuel per depredated haul, and vessels greater than 100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spent on average $457 ± $152 on additional fuel per depredated haul.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7A2CAF8-5760-804C-AB23-7D0205A38717}" type="slidenum">
              <a:rPr lang="en-US" smtClean="0"/>
              <a:t>13</a:t>
            </a:fld>
            <a:endParaRPr lang="en-US"/>
          </a:p>
        </p:txBody>
      </p:sp>
    </p:spTree>
    <p:extLst>
      <p:ext uri="{BB962C8B-B14F-4D97-AF65-F5344CB8AC3E}">
        <p14:creationId xmlns:p14="http://schemas.microsoft.com/office/powerpoint/2010/main" val="2053325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Whale</a:t>
            </a:r>
            <a:r>
              <a:rPr lang="en-US" baseline="0" dirty="0" smtClean="0"/>
              <a:t>s can depredate stationary gear- especially say for a shallow pacific halibut set. It’s also very costly to the fleet- not as costly as depressed </a:t>
            </a:r>
            <a:r>
              <a:rPr lang="en-US" baseline="0" dirty="0" err="1" smtClean="0"/>
              <a:t>cpues</a:t>
            </a:r>
            <a:r>
              <a:rPr lang="en-US" baseline="0" dirty="0" smtClean="0"/>
              <a:t> in the long term, but they are still dealing with </a:t>
            </a:r>
            <a:r>
              <a:rPr lang="en-US" baseline="0" dirty="0" err="1" smtClean="0"/>
              <a:t>opporunity</a:t>
            </a:r>
            <a:r>
              <a:rPr lang="en-US" baseline="0" dirty="0" smtClean="0"/>
              <a:t> costs in lost time, </a:t>
            </a:r>
            <a:r>
              <a:rPr lang="en-US" baseline="0" dirty="0" err="1" smtClean="0"/>
              <a:t>increaed</a:t>
            </a:r>
            <a:r>
              <a:rPr lang="en-US" baseline="0" dirty="0" smtClean="0"/>
              <a:t> </a:t>
            </a:r>
            <a:r>
              <a:rPr lang="en-US" baseline="0" dirty="0" err="1" smtClean="0"/>
              <a:t>opeation</a:t>
            </a:r>
            <a:r>
              <a:rPr lang="en-US" baseline="0" dirty="0" smtClean="0"/>
              <a:t> costs in crew food, they risk fish quality degradation due to sand fleas or too much </a:t>
            </a:r>
            <a:r>
              <a:rPr lang="en-US" baseline="0" dirty="0" err="1" smtClean="0"/>
              <a:t>tiem</a:t>
            </a:r>
            <a:r>
              <a:rPr lang="en-US" baseline="0" dirty="0" smtClean="0"/>
              <a:t> on the bottom, also in high current areas like the AI there is a greater risk of gear loss with extended soaks. </a:t>
            </a:r>
          </a:p>
          <a:p>
            <a:endParaRPr lang="en-US" baseline="0" dirty="0" smtClean="0"/>
          </a:p>
          <a:p>
            <a:r>
              <a:rPr lang="en-US" baseline="0" dirty="0" smtClean="0"/>
              <a:t>And in the end although this </a:t>
            </a:r>
            <a:r>
              <a:rPr lang="en-US" baseline="0" dirty="0" err="1" smtClean="0"/>
              <a:t>minizes</a:t>
            </a:r>
            <a:r>
              <a:rPr lang="en-US" baseline="0" dirty="0" smtClean="0"/>
              <a:t> the risk of </a:t>
            </a:r>
            <a:r>
              <a:rPr lang="en-US" baseline="0" dirty="0" err="1" smtClean="0"/>
              <a:t>bycatch</a:t>
            </a:r>
            <a:r>
              <a:rPr lang="en-US" baseline="0" dirty="0" smtClean="0"/>
              <a:t> and entanglements and may slow the spread of the depredation </a:t>
            </a:r>
            <a:r>
              <a:rPr lang="en-US" baseline="0" dirty="0" err="1" smtClean="0"/>
              <a:t>bahavior</a:t>
            </a:r>
            <a:r>
              <a:rPr lang="en-US" baseline="0" dirty="0" smtClean="0"/>
              <a:t> it’s not what I consider a long term solution because it is inefficient for the fleet. </a:t>
            </a:r>
          </a:p>
          <a:p>
            <a:endParaRPr lang="en-US" baseline="0" dirty="0" smtClean="0"/>
          </a:p>
          <a:p>
            <a:r>
              <a:rPr lang="en-US" baseline="0" dirty="0" smtClean="0"/>
              <a:t>Same thing- this is not a long-term solution. </a:t>
            </a:r>
            <a:endParaRPr lang="en-US" dirty="0" smtClean="0"/>
          </a:p>
          <a:p>
            <a:endParaRPr lang="en-US" dirty="0" smtClean="0"/>
          </a:p>
          <a:p>
            <a:endParaRPr lang="en-US" dirty="0" smtClean="0"/>
          </a:p>
          <a:p>
            <a:r>
              <a:rPr lang="en-US" dirty="0" smtClean="0"/>
              <a:t>First, depredation is influencing</a:t>
            </a:r>
            <a:r>
              <a:rPr lang="en-US" baseline="0" dirty="0" smtClean="0"/>
              <a:t> a shift to pot fishing in the AI and especially in the BS, and this in part due to the fact that killer whale can not depredate pot gear.</a:t>
            </a:r>
            <a:r>
              <a:rPr lang="en-US" dirty="0" smtClean="0"/>
              <a:t> However, pot</a:t>
            </a:r>
            <a:r>
              <a:rPr lang="en-US" baseline="0" dirty="0" smtClean="0"/>
              <a:t> fishing for sablefish is currently not legal in the Gulf of Alaska. And the council is now reviewing the option of opening up federal waters in Gulf waters to sablefish pot gear. This would obviously change the depredation game in the Gulf for both sablefish and halibut fisheries.</a:t>
            </a:r>
          </a:p>
          <a:p>
            <a:endParaRPr lang="en-US" baseline="0" dirty="0" smtClean="0"/>
          </a:p>
          <a:p>
            <a:r>
              <a:rPr lang="en-US" baseline="0" dirty="0" smtClean="0"/>
              <a:t>Bigger boats / bigger engines can move farther</a:t>
            </a:r>
          </a:p>
          <a:p>
            <a:r>
              <a:rPr lang="en-US" baseline="0" dirty="0" smtClean="0"/>
              <a:t>Drop gear/move</a:t>
            </a:r>
            <a:r>
              <a:rPr lang="en-US" baseline="0" dirty="0" smtClean="0">
                <a:sym typeface="Wingdings" panose="05000000000000000000" pitchFamily="2" charset="2"/>
              </a:rPr>
              <a:t> not fish through fewer interactions with whales</a:t>
            </a:r>
            <a:endParaRPr lang="en-US" baseline="0" dirty="0" smtClean="0"/>
          </a:p>
          <a:p>
            <a:endParaRPr lang="en-US" baseline="0" dirty="0" smtClean="0"/>
          </a:p>
          <a:p>
            <a:endParaRPr lang="en-US" baseline="0" dirty="0" smtClean="0"/>
          </a:p>
          <a:p>
            <a:r>
              <a:rPr lang="en-US" baseline="0" dirty="0" smtClean="0"/>
              <a:t>*Now these </a:t>
            </a:r>
            <a:r>
              <a:rPr lang="en-US" baseline="0" dirty="0" err="1" smtClean="0"/>
              <a:t>longline</a:t>
            </a:r>
            <a:r>
              <a:rPr lang="en-US" baseline="0" dirty="0" smtClean="0"/>
              <a:t> fisheries are still generally very lucrative for the fishermen- thus I do not think we are likely to see fishermen dropping out of. Instead they will fish longer to catch the same quota, which will result in </a:t>
            </a:r>
            <a:r>
              <a:rPr lang="en-US" baseline="0" dirty="0" err="1" smtClean="0"/>
              <a:t>occassionally</a:t>
            </a:r>
            <a:r>
              <a:rPr lang="en-US" baseline="0" dirty="0" smtClean="0"/>
              <a:t> feeding the whales and unaccounted for mortality from the sablefish/halibut/ turbot stocks. And that does jeopardize the long-term sustainability of the fleet. </a:t>
            </a:r>
          </a:p>
          <a:p>
            <a:endParaRPr lang="en-US" baseline="0" dirty="0" smtClean="0"/>
          </a:p>
          <a:p>
            <a:endParaRPr lang="en-US" baseline="0" dirty="0" smtClean="0"/>
          </a:p>
          <a:p>
            <a:r>
              <a:rPr lang="en-US" baseline="0" dirty="0" smtClean="0"/>
              <a:t>Last but not least, new data and studies suggest there a lot more fish-eating killer whales in Western Alaska than we previously thought. Maybe even double… and this </a:t>
            </a:r>
            <a:r>
              <a:rPr lang="en-US" baseline="0" dirty="0" err="1" smtClean="0"/>
              <a:t>distrubiot</a:t>
            </a:r>
            <a:r>
              <a:rPr lang="en-US" baseline="0" dirty="0" smtClean="0"/>
              <a:t> and killer whale social learning could </a:t>
            </a:r>
            <a:r>
              <a:rPr lang="en-US" baseline="0" dirty="0" err="1" smtClean="0"/>
              <a:t>faciltate</a:t>
            </a:r>
            <a:r>
              <a:rPr lang="en-US" baseline="0" dirty="0" smtClean="0"/>
              <a:t> the depredation behavior- especially in the Western Gulf even into the Central Gulf. </a:t>
            </a:r>
            <a:endParaRPr lang="en-US" dirty="0"/>
          </a:p>
        </p:txBody>
      </p:sp>
      <p:sp>
        <p:nvSpPr>
          <p:cNvPr id="4" name="Slide Number Placeholder 3"/>
          <p:cNvSpPr>
            <a:spLocks noGrp="1"/>
          </p:cNvSpPr>
          <p:nvPr>
            <p:ph type="sldNum" sz="quarter" idx="10"/>
          </p:nvPr>
        </p:nvSpPr>
        <p:spPr/>
        <p:txBody>
          <a:bodyPr/>
          <a:lstStyle/>
          <a:p>
            <a:fld id="{47C89B78-3ABC-7B4F-88E8-046EFF2E7DBC}" type="slidenum">
              <a:rPr lang="en-US" smtClean="0"/>
              <a:t>14</a:t>
            </a:fld>
            <a:endParaRPr lang="en-US"/>
          </a:p>
        </p:txBody>
      </p:sp>
    </p:spTree>
    <p:extLst>
      <p:ext uri="{BB962C8B-B14F-4D97-AF65-F5344CB8AC3E}">
        <p14:creationId xmlns:p14="http://schemas.microsoft.com/office/powerpoint/2010/main" val="2244265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C89B78-3ABC-7B4F-88E8-046EFF2E7DBC}" type="slidenum">
              <a:rPr lang="en-US" smtClean="0"/>
              <a:t>15</a:t>
            </a:fld>
            <a:endParaRPr lang="en-US"/>
          </a:p>
        </p:txBody>
      </p:sp>
    </p:spTree>
    <p:extLst>
      <p:ext uri="{BB962C8B-B14F-4D97-AF65-F5344CB8AC3E}">
        <p14:creationId xmlns:p14="http://schemas.microsoft.com/office/powerpoint/2010/main" val="1201256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were very excited about this analysis- as this represents an entirely new approach to this issue. </a:t>
            </a:r>
          </a:p>
          <a:p>
            <a:endParaRPr lang="en-US" baseline="0" dirty="0" smtClean="0"/>
          </a:p>
          <a:p>
            <a:r>
              <a:rPr lang="en-US" baseline="0" dirty="0" smtClean="0"/>
              <a:t>These interactions are changing the way longline fisheries are prosecuted in western Alaska. </a:t>
            </a:r>
          </a:p>
          <a:p>
            <a:r>
              <a:rPr lang="en-US" baseline="0" dirty="0" smtClean="0"/>
              <a:t>The timing of fishery operations are being altered- in both the state waters of PWS and the BS </a:t>
            </a:r>
            <a:r>
              <a:rPr lang="en-US" baseline="0" dirty="0" err="1" smtClean="0"/>
              <a:t>Gturbot</a:t>
            </a:r>
            <a:r>
              <a:rPr lang="en-US" baseline="0" dirty="0" smtClean="0"/>
              <a:t> fishery fishing effort has been pushed later into the year to avoid killer whales.</a:t>
            </a:r>
          </a:p>
          <a:p>
            <a:endParaRPr lang="en-US" baseline="0" dirty="0" smtClean="0"/>
          </a:p>
          <a:p>
            <a:r>
              <a:rPr lang="en-US" baseline="0" dirty="0" smtClean="0"/>
              <a:t>Pot fishing gear is currently not legal in the GOA, although the Council is revisiting this gear type for the GOA due to largely to whale interactions. In the BS and AI, where pot gear is legal for sablefish. There has been a transition to pot gear, </a:t>
            </a:r>
            <a:r>
              <a:rPr lang="en-US" baseline="0" dirty="0" err="1" smtClean="0"/>
              <a:t>esp</a:t>
            </a:r>
            <a:r>
              <a:rPr lang="en-US" baseline="0" dirty="0" smtClean="0"/>
              <a:t> in the BS. There is currently discussion within the Council to legalize sablefish pot fishing gear in the GOA- largely due to sperm whale depredation.</a:t>
            </a:r>
          </a:p>
          <a:p>
            <a:endParaRPr lang="en-US" baseline="0" dirty="0" smtClean="0"/>
          </a:p>
          <a:p>
            <a:r>
              <a:rPr lang="en-US" baseline="0" dirty="0" smtClean="0"/>
              <a:t>Last but not least, new data and studies suggest there a lot more fish-eating killer whales in Western Alaska than we previously thought. Maybe even double… and this </a:t>
            </a:r>
            <a:r>
              <a:rPr lang="en-US" baseline="0" dirty="0" err="1" smtClean="0"/>
              <a:t>distrubiot</a:t>
            </a:r>
            <a:r>
              <a:rPr lang="en-US" baseline="0" dirty="0" smtClean="0"/>
              <a:t> and killer whale social learning could </a:t>
            </a:r>
            <a:r>
              <a:rPr lang="en-US" baseline="0" dirty="0" err="1" smtClean="0"/>
              <a:t>faciltate</a:t>
            </a:r>
            <a:r>
              <a:rPr lang="en-US" baseline="0" dirty="0" smtClean="0"/>
              <a:t> the depredation behavior- especially in the Western Gulf even into the Central Gulf. </a:t>
            </a:r>
            <a:endParaRPr lang="en-US" dirty="0"/>
          </a:p>
        </p:txBody>
      </p:sp>
      <p:sp>
        <p:nvSpPr>
          <p:cNvPr id="4" name="Slide Number Placeholder 3"/>
          <p:cNvSpPr>
            <a:spLocks noGrp="1"/>
          </p:cNvSpPr>
          <p:nvPr>
            <p:ph type="sldNum" sz="quarter" idx="10"/>
          </p:nvPr>
        </p:nvSpPr>
        <p:spPr/>
        <p:txBody>
          <a:bodyPr/>
          <a:lstStyle/>
          <a:p>
            <a:fld id="{47C89B78-3ABC-7B4F-88E8-046EFF2E7DBC}" type="slidenum">
              <a:rPr lang="en-US" smtClean="0"/>
              <a:t>16</a:t>
            </a:fld>
            <a:endParaRPr lang="en-US"/>
          </a:p>
        </p:txBody>
      </p:sp>
    </p:spTree>
    <p:extLst>
      <p:ext uri="{BB962C8B-B14F-4D97-AF65-F5344CB8AC3E}">
        <p14:creationId xmlns:p14="http://schemas.microsoft.com/office/powerpoint/2010/main" val="2244265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17</a:t>
            </a:fld>
            <a:endParaRPr lang="en-US"/>
          </a:p>
        </p:txBody>
      </p:sp>
    </p:spTree>
    <p:extLst>
      <p:ext uri="{BB962C8B-B14F-4D97-AF65-F5344CB8AC3E}">
        <p14:creationId xmlns:p14="http://schemas.microsoft.com/office/powerpoint/2010/main" val="324006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18</a:t>
            </a:fld>
            <a:endParaRPr lang="en-US"/>
          </a:p>
        </p:txBody>
      </p:sp>
    </p:spTree>
    <p:extLst>
      <p:ext uri="{BB962C8B-B14F-4D97-AF65-F5344CB8AC3E}">
        <p14:creationId xmlns:p14="http://schemas.microsoft.com/office/powerpoint/2010/main" val="323441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a:t>
            </a:r>
            <a:r>
              <a:rPr lang="en-US" baseline="0" dirty="0" smtClean="0"/>
              <a:t> killer whale depredation can significantly reduce or depress catch rates or CPUE – (by as much as 40-70% based on analysis we did using NMFS longline survey data)</a:t>
            </a:r>
          </a:p>
          <a:p>
            <a:r>
              <a:rPr lang="en-US" baseline="0" dirty="0" smtClean="0"/>
              <a:t>With these reduced </a:t>
            </a:r>
            <a:r>
              <a:rPr lang="en-US" baseline="0" dirty="0" err="1" smtClean="0"/>
              <a:t>CPUEswe</a:t>
            </a:r>
            <a:r>
              <a:rPr lang="en-US" baseline="0" dirty="0" smtClean="0"/>
              <a:t> also knew that fishermen would incur some degree of increased operating costs to catch their quotas.</a:t>
            </a:r>
          </a:p>
          <a:p>
            <a:endParaRPr lang="en-US" baseline="0" dirty="0" smtClean="0"/>
          </a:p>
          <a:p>
            <a:r>
              <a:rPr lang="en-US" baseline="0" dirty="0" smtClean="0"/>
              <a:t>And depredation also increases uncertainty in fishery stock assessments, </a:t>
            </a:r>
          </a:p>
          <a:p>
            <a:endParaRPr lang="en-US" baseline="0" dirty="0" smtClean="0"/>
          </a:p>
          <a:p>
            <a:endParaRPr lang="en-US" baseline="0" dirty="0" smtClean="0"/>
          </a:p>
          <a:p>
            <a:r>
              <a:rPr lang="en-US" baseline="0" dirty="0" smtClean="0"/>
              <a:t>So when faced with this, fishermen are forced to make choices about their </a:t>
            </a:r>
            <a:r>
              <a:rPr lang="en-US" baseline="0" dirty="0" err="1" smtClean="0"/>
              <a:t>oprations</a:t>
            </a:r>
            <a:r>
              <a:rPr lang="en-US" baseline="0" dirty="0" smtClean="0"/>
              <a:t>.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8D6F18B2-0D3A-4642-8E24-B1421A85F1C8}" type="slidenum">
              <a:rPr lang="en-US" smtClean="0"/>
              <a:t>2</a:t>
            </a:fld>
            <a:endParaRPr lang="en-US"/>
          </a:p>
        </p:txBody>
      </p:sp>
    </p:spTree>
    <p:extLst>
      <p:ext uri="{BB962C8B-B14F-4D97-AF65-F5344CB8AC3E}">
        <p14:creationId xmlns:p14="http://schemas.microsoft.com/office/powerpoint/2010/main" val="214186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chapter, </a:t>
            </a:r>
          </a:p>
          <a:p>
            <a:endParaRPr lang="en-US" dirty="0" smtClean="0"/>
          </a:p>
          <a:p>
            <a:r>
              <a:rPr lang="en-US" dirty="0" smtClean="0"/>
              <a:t>this second part is something that really hasn’t been</a:t>
            </a:r>
            <a:r>
              <a:rPr lang="en-US" baseline="0" dirty="0" smtClean="0"/>
              <a:t> done on this scale before. </a:t>
            </a:r>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3</a:t>
            </a:fld>
            <a:endParaRPr lang="en-US"/>
          </a:p>
        </p:txBody>
      </p:sp>
    </p:spTree>
    <p:extLst>
      <p:ext uri="{BB962C8B-B14F-4D97-AF65-F5344CB8AC3E}">
        <p14:creationId xmlns:p14="http://schemas.microsoft.com/office/powerpoint/2010/main" val="246194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charset="2"/>
              <a:buNone/>
            </a:pPr>
            <a:r>
              <a:rPr lang="en-US" sz="1200" b="0" baseline="0" dirty="0" err="1" smtClean="0">
                <a:solidFill>
                  <a:schemeClr val="tx1"/>
                </a:solidFill>
              </a:rPr>
              <a:t>Bascially</a:t>
            </a:r>
            <a:r>
              <a:rPr lang="en-US" sz="1200" b="0" baseline="0" dirty="0" smtClean="0">
                <a:solidFill>
                  <a:schemeClr val="tx1"/>
                </a:solidFill>
              </a:rPr>
              <a:t> we are trying to assess the costs of two potential responses to depredation.</a:t>
            </a:r>
          </a:p>
          <a:p>
            <a:pPr marL="0" indent="0">
              <a:buFont typeface="Wingdings" charset="2"/>
              <a:buNone/>
            </a:pPr>
            <a:endParaRPr lang="en-US" sz="1200" b="0" baseline="0" dirty="0" smtClean="0">
              <a:solidFill>
                <a:schemeClr val="tx1"/>
              </a:solidFill>
            </a:endParaRPr>
          </a:p>
          <a:p>
            <a:pPr marL="0" indent="0">
              <a:buFont typeface="Wingdings" charset="2"/>
              <a:buNone/>
            </a:pPr>
            <a:r>
              <a:rPr lang="en-US" sz="1200" b="0" baseline="0" dirty="0" smtClean="0">
                <a:solidFill>
                  <a:schemeClr val="tx1"/>
                </a:solidFill>
              </a:rPr>
              <a:t>We relied on two primary data sources for this analysis. </a:t>
            </a:r>
          </a:p>
          <a:p>
            <a:pPr marL="0" indent="0">
              <a:buFont typeface="Wingdings" charset="2"/>
              <a:buNone/>
            </a:pPr>
            <a:endParaRPr lang="en-US" sz="1200" b="0" baseline="0" dirty="0" smtClean="0">
              <a:solidFill>
                <a:schemeClr val="tx1"/>
              </a:solidFill>
            </a:endParaRPr>
          </a:p>
          <a:p>
            <a:pPr marL="0" indent="0">
              <a:buFont typeface="Wingdings" charset="2"/>
              <a:buNone/>
            </a:pPr>
            <a:r>
              <a:rPr lang="en-US" sz="1200" b="0" baseline="0" dirty="0" smtClean="0">
                <a:solidFill>
                  <a:schemeClr val="tx1"/>
                </a:solidFill>
              </a:rPr>
              <a:t>NMFS commercial fishery data collected by observers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solidFill>
              </a:rPr>
              <a:t>GAM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also used linear modeling to estimate fuel consumption for the observed fleet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solidFill>
                  <a:schemeClr val="tx1"/>
                </a:solidFill>
              </a:rPr>
              <a:t>and I will explain this method in particular in more detail later in this section as this proved a lot more challenging than we anticipated.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second source of data , w</a:t>
            </a:r>
            <a:r>
              <a:rPr lang="en-US" sz="1200" dirty="0" smtClean="0">
                <a:solidFill>
                  <a:schemeClr val="bg1"/>
                </a:solidFill>
              </a:rPr>
              <a:t>e also used fishermen collected depredation data from 2011 and 2012. </a:t>
            </a:r>
          </a:p>
          <a:p>
            <a:pPr>
              <a:lnSpc>
                <a:spcPct val="110000"/>
              </a:lnSpc>
              <a:buFont typeface="Wingdings" charset="2"/>
              <a:buNone/>
            </a:pPr>
            <a:r>
              <a:rPr lang="en-US" sz="1200" dirty="0" smtClean="0">
                <a:solidFill>
                  <a:schemeClr val="bg1"/>
                </a:solidFill>
              </a:rPr>
              <a:t>Detailed study with 6 vessels </a:t>
            </a:r>
            <a:r>
              <a:rPr lang="en-US" sz="1200" dirty="0" err="1" smtClean="0">
                <a:solidFill>
                  <a:schemeClr val="bg1"/>
                </a:solidFill>
              </a:rPr>
              <a:t>fsihing</a:t>
            </a:r>
            <a:r>
              <a:rPr lang="en-US" sz="1200" dirty="0" smtClean="0">
                <a:solidFill>
                  <a:schemeClr val="bg1"/>
                </a:solidFill>
              </a:rPr>
              <a:t> in western Alaska</a:t>
            </a:r>
            <a:r>
              <a:rPr lang="en-US" sz="1200" baseline="0" dirty="0" smtClean="0">
                <a:solidFill>
                  <a:schemeClr val="bg1"/>
                </a:solidFill>
              </a:rPr>
              <a:t> in </a:t>
            </a:r>
            <a:r>
              <a:rPr lang="en-US" sz="1200" dirty="0" smtClean="0">
                <a:solidFill>
                  <a:schemeClr val="bg1"/>
                </a:solidFill>
              </a:rPr>
              <a:t>2011 and 2012 (n=846 sets, 262 days fishing)</a:t>
            </a:r>
          </a:p>
          <a:p>
            <a:pPr marL="0" indent="0">
              <a:lnSpc>
                <a:spcPct val="110000"/>
              </a:lnSpc>
              <a:buFont typeface="Arial"/>
              <a:buNone/>
            </a:pPr>
            <a:r>
              <a:rPr lang="en-US" sz="1200" dirty="0" smtClean="0">
                <a:solidFill>
                  <a:schemeClr val="bg1"/>
                </a:solidFill>
              </a:rPr>
              <a:t>Respondents recorded their total number of sets, # sets affected, avoidance measures (distance traveled, hours waited, etc.)</a:t>
            </a:r>
          </a:p>
          <a:p>
            <a:pPr marL="0" indent="0">
              <a:lnSpc>
                <a:spcPct val="110000"/>
              </a:lnSpc>
              <a:buFont typeface="Arial"/>
              <a:buNone/>
            </a:pPr>
            <a:r>
              <a:rPr lang="en-US" sz="1200" dirty="0" smtClean="0">
                <a:solidFill>
                  <a:schemeClr val="bg1"/>
                </a:solidFill>
              </a:rPr>
              <a:t>We used this to</a:t>
            </a:r>
            <a:r>
              <a:rPr lang="en-US" sz="1200" baseline="0" dirty="0" smtClean="0">
                <a:solidFill>
                  <a:schemeClr val="bg1"/>
                </a:solidFill>
              </a:rPr>
              <a:t> results to estimate some of the direct costs costs such as increased fuel use and crew food and opportunity costs in lost time. </a:t>
            </a:r>
            <a:endParaRPr lang="en-US" sz="1200" dirty="0" smtClean="0">
              <a:solidFill>
                <a:schemeClr val="bg1"/>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7C89B78-3ABC-7B4F-88E8-046EFF2E7DBC}" type="slidenum">
              <a:rPr lang="en-US" smtClean="0"/>
              <a:t>4</a:t>
            </a:fld>
            <a:endParaRPr lang="en-US"/>
          </a:p>
        </p:txBody>
      </p:sp>
    </p:spTree>
    <p:extLst>
      <p:ext uri="{BB962C8B-B14F-4D97-AF65-F5344CB8AC3E}">
        <p14:creationId xmlns:p14="http://schemas.microsoft.com/office/powerpoint/2010/main" val="156107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what this really boils down to these fishing</a:t>
            </a:r>
            <a:r>
              <a:rPr lang="en-US" baseline="0" dirty="0" smtClean="0"/>
              <a:t> choices. You can </a:t>
            </a:r>
            <a:endParaRPr lang="en-US" dirty="0" smtClean="0"/>
          </a:p>
          <a:p>
            <a:endParaRPr lang="en-US" dirty="0" smtClean="0"/>
          </a:p>
          <a:p>
            <a:r>
              <a:rPr lang="en-US" baseline="0" dirty="0" smtClean="0"/>
              <a:t>But in order to make effective decisions about whale avoidance - you need to be able to weigh the costs and benefits of fishing choices and depredation avoidance. This was a challenging step and </a:t>
            </a:r>
            <a:r>
              <a:rPr lang="en-US" baseline="0" dirty="0" err="1" smtClean="0"/>
              <a:t>somehting</a:t>
            </a:r>
            <a:r>
              <a:rPr lang="en-US" baseline="0" dirty="0" smtClean="0"/>
              <a:t> that definitely had not been done at this refined level before.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7C89B78-3ABC-7B4F-88E8-046EFF2E7DBC}" type="slidenum">
              <a:rPr lang="en-US" smtClean="0"/>
              <a:t>5</a:t>
            </a:fld>
            <a:endParaRPr lang="en-US"/>
          </a:p>
        </p:txBody>
      </p:sp>
    </p:spTree>
    <p:extLst>
      <p:ext uri="{BB962C8B-B14F-4D97-AF65-F5344CB8AC3E}">
        <p14:creationId xmlns:p14="http://schemas.microsoft.com/office/powerpoint/2010/main" val="224426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this required</a:t>
            </a:r>
            <a:r>
              <a:rPr lang="en-US" sz="1200" kern="1200" baseline="0" dirty="0" smtClean="0">
                <a:solidFill>
                  <a:schemeClr val="tx1"/>
                </a:solidFill>
                <a:effectLst/>
                <a:latin typeface="+mn-lt"/>
                <a:ea typeface="+mn-ea"/>
                <a:cs typeface="+mn-cs"/>
              </a:rPr>
              <a:t> a different- and very new approach.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What it boils down to- higher value-</a:t>
            </a:r>
            <a:r>
              <a:rPr lang="en-US" sz="1200" kern="1200" baseline="0" dirty="0" err="1" smtClean="0">
                <a:solidFill>
                  <a:schemeClr val="tx1"/>
                </a:solidFill>
                <a:effectLst/>
                <a:latin typeface="+mn-lt"/>
                <a:ea typeface="+mn-ea"/>
                <a:cs typeface="+mn-cs"/>
              </a:rPr>
              <a:t>longline</a:t>
            </a:r>
            <a:r>
              <a:rPr lang="en-US" sz="1200" kern="1200" baseline="0" dirty="0" smtClean="0">
                <a:solidFill>
                  <a:schemeClr val="tx1"/>
                </a:solidFill>
                <a:effectLst/>
                <a:latin typeface="+mn-lt"/>
                <a:ea typeface="+mn-ea"/>
                <a:cs typeface="+mn-cs"/>
              </a:rPr>
              <a:t> (per pound) fisheries, fishermen will generally fish longer to catch their quota- so they don’t exactly incur costs in lost catch. So basically they are incurring costs in reduced </a:t>
            </a:r>
            <a:r>
              <a:rPr lang="en-US" sz="1200" kern="1200" baseline="0" dirty="0" err="1" smtClean="0">
                <a:solidFill>
                  <a:schemeClr val="tx1"/>
                </a:solidFill>
                <a:effectLst/>
                <a:latin typeface="+mn-lt"/>
                <a:ea typeface="+mn-ea"/>
                <a:cs typeface="+mn-cs"/>
              </a:rPr>
              <a:t>cpue</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With reduced CPUE </a:t>
            </a:r>
            <a:r>
              <a:rPr lang="en-US" sz="1200" kern="1200" baseline="0" dirty="0" smtClean="0">
                <a:solidFill>
                  <a:schemeClr val="tx1"/>
                </a:solidFill>
                <a:effectLst/>
                <a:latin typeface="+mn-lt"/>
                <a:ea typeface="+mn-ea"/>
                <a:cs typeface="+mn-cs"/>
                <a:sym typeface="Wingdings" panose="05000000000000000000" pitchFamily="2" charset="2"/>
              </a:rPr>
              <a:t> </a:t>
            </a:r>
            <a:r>
              <a:rPr lang="en-US" sz="1200" kern="1200" baseline="0" dirty="0" smtClean="0">
                <a:solidFill>
                  <a:schemeClr val="tx1"/>
                </a:solidFill>
                <a:effectLst/>
                <a:latin typeface="+mn-lt"/>
                <a:ea typeface="+mn-ea"/>
                <a:cs typeface="+mn-cs"/>
              </a:rPr>
              <a:t>effort inputs must increase to catch the same amount of quota </a:t>
            </a:r>
          </a:p>
          <a:p>
            <a:endParaRPr lang="en-US" sz="1200" b="1" kern="1200" baseline="0" dirty="0" smtClean="0">
              <a:solidFill>
                <a:schemeClr val="tx1"/>
              </a:solidFill>
              <a:effectLst/>
              <a:latin typeface="+mn-lt"/>
              <a:ea typeface="+mn-ea"/>
              <a:cs typeface="+mn-cs"/>
            </a:endParaRPr>
          </a:p>
          <a:p>
            <a:r>
              <a:rPr lang="en-US" sz="1200" b="1" kern="1200" baseline="0" dirty="0" smtClean="0">
                <a:solidFill>
                  <a:schemeClr val="tx1"/>
                </a:solidFill>
                <a:effectLst/>
                <a:latin typeface="+mn-lt"/>
                <a:ea typeface="+mn-ea"/>
                <a:cs typeface="+mn-cs"/>
              </a:rPr>
              <a:t>And we based our subsequent evaluations of some of the costs incurred by fishermen on this very principle. </a:t>
            </a:r>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A2CAF8-5760-804C-AB23-7D0205A38717}" type="slidenum">
              <a:rPr lang="en-US" smtClean="0"/>
              <a:t>6</a:t>
            </a:fld>
            <a:endParaRPr lang="en-US"/>
          </a:p>
        </p:txBody>
      </p:sp>
    </p:spTree>
    <p:extLst>
      <p:ext uri="{BB962C8B-B14F-4D97-AF65-F5344CB8AC3E}">
        <p14:creationId xmlns:p14="http://schemas.microsoft.com/office/powerpoint/2010/main" val="35052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Right off-</a:t>
            </a:r>
            <a:r>
              <a:rPr lang="en-US" baseline="0" dirty="0" smtClean="0"/>
              <a:t> moving into </a:t>
            </a:r>
            <a:r>
              <a:rPr lang="en-US" dirty="0" err="1" smtClean="0"/>
              <a:t>into</a:t>
            </a:r>
            <a:r>
              <a:rPr lang="en-US" dirty="0" smtClean="0"/>
              <a:t> results- This is that same western </a:t>
            </a:r>
            <a:r>
              <a:rPr lang="en-US" dirty="0" err="1" smtClean="0"/>
              <a:t>alaska</a:t>
            </a:r>
            <a:r>
              <a:rPr lang="en-US" dirty="0" smtClean="0"/>
              <a:t> region</a:t>
            </a:r>
            <a:r>
              <a:rPr lang="en-US" baseline="0" dirty="0" smtClean="0"/>
              <a:t> but now we are looking at commercial fishery sets.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Depredated sets are in red-</a:t>
            </a:r>
            <a:r>
              <a:rPr lang="en-US" baseline="0" dirty="0" smtClean="0"/>
              <a:t> and non-depredated in blue. The data is gridded by 20 km squares for confidentiality reasons.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Broken down by region, BS still shows about 21% of sets are impacted by killer whales, but the percentage of impacted sets in the AI and WGOA was quite low. </a:t>
            </a:r>
          </a:p>
          <a:p>
            <a:endParaRPr lang="en-US" baseline="0" dirty="0"/>
          </a:p>
          <a:p>
            <a:r>
              <a:rPr lang="en-US" baseline="0" dirty="0" smtClean="0"/>
              <a:t>We have our commercial fishery information, but now we needed to get into fuel consumption . </a:t>
            </a:r>
          </a:p>
        </p:txBody>
      </p:sp>
      <p:sp>
        <p:nvSpPr>
          <p:cNvPr id="4" name="Slide Number Placeholder 3"/>
          <p:cNvSpPr>
            <a:spLocks noGrp="1"/>
          </p:cNvSpPr>
          <p:nvPr>
            <p:ph type="sldNum" sz="quarter" idx="10"/>
          </p:nvPr>
        </p:nvSpPr>
        <p:spPr/>
        <p:txBody>
          <a:bodyPr/>
          <a:lstStyle/>
          <a:p>
            <a:fld id="{87A2CAF8-5760-804C-AB23-7D0205A38717}" type="slidenum">
              <a:rPr lang="en-US" smtClean="0"/>
              <a:t>7</a:t>
            </a:fld>
            <a:endParaRPr lang="en-US"/>
          </a:p>
        </p:txBody>
      </p:sp>
    </p:spTree>
    <p:extLst>
      <p:ext uri="{BB962C8B-B14F-4D97-AF65-F5344CB8AC3E}">
        <p14:creationId xmlns:p14="http://schemas.microsoft.com/office/powerpoint/2010/main" val="4186352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set out first to </a:t>
            </a:r>
            <a:r>
              <a:rPr lang="en-US" dirty="0" smtClean="0"/>
              <a:t>estimate</a:t>
            </a:r>
            <a:r>
              <a:rPr lang="en-US" baseline="0" dirty="0" smtClean="0"/>
              <a:t> </a:t>
            </a:r>
            <a:r>
              <a:rPr lang="en-US" dirty="0" smtClean="0"/>
              <a:t>increased fuel consumption cost</a:t>
            </a:r>
            <a:r>
              <a:rPr lang="en-US" baseline="0" dirty="0" smtClean="0"/>
              <a:t>s</a:t>
            </a:r>
            <a:r>
              <a:rPr lang="en-US" dirty="0" smtClean="0"/>
              <a:t> associated with</a:t>
            </a:r>
            <a:r>
              <a:rPr lang="en-US" baseline="0" dirty="0" smtClean="0"/>
              <a:t> fishing through killer whales – we did this with the observer data first. </a:t>
            </a:r>
          </a:p>
          <a:p>
            <a:endParaRPr lang="en-US" baseline="0" dirty="0" smtClean="0"/>
          </a:p>
          <a:p>
            <a:r>
              <a:rPr lang="en-US" baseline="0" dirty="0" smtClean="0"/>
              <a:t>This was tricky though- we did not have standard fuel consumption data for the observed fleet. Instead, we used a subset of fishing trip data- that included detailed fuel consumption, fishing and steam days data for 60 longline fishing trips. </a:t>
            </a:r>
          </a:p>
          <a:p>
            <a:endParaRPr lang="en-US" baseline="0" dirty="0" smtClean="0"/>
          </a:p>
          <a:p>
            <a:r>
              <a:rPr lang="en-US" baseline="0" dirty="0" smtClean="0"/>
              <a:t>Based on a method established by </a:t>
            </a:r>
            <a:r>
              <a:rPr lang="en-US" baseline="0" dirty="0" err="1" smtClean="0"/>
              <a:t>Tyedmers</a:t>
            </a:r>
            <a:r>
              <a:rPr lang="en-US" baseline="0" dirty="0" smtClean="0"/>
              <a:t> in 2001 we regressed gallons of fuel consumed against vessel horsepower times days at sea to get an average fuel consumption rate for vessels less and and greater than 100 feet. And we extrapolated those rates to the observed fleet, for which we had vessel size and </a:t>
            </a:r>
            <a:r>
              <a:rPr lang="en-US" baseline="0" dirty="0" err="1" smtClean="0"/>
              <a:t>hp</a:t>
            </a:r>
            <a:r>
              <a:rPr lang="en-US" baseline="0" dirty="0" smtClean="0"/>
              <a:t> data. </a:t>
            </a:r>
          </a:p>
          <a:p>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8</a:t>
            </a:fld>
            <a:endParaRPr lang="en-US"/>
          </a:p>
        </p:txBody>
      </p:sp>
    </p:spTree>
    <p:extLst>
      <p:ext uri="{BB962C8B-B14F-4D97-AF65-F5344CB8AC3E}">
        <p14:creationId xmlns:p14="http://schemas.microsoft.com/office/powerpoint/2010/main" val="1413384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we input the estimated fuel consumption rate wit* days at sea * </a:t>
            </a:r>
            <a:r>
              <a:rPr lang="en-US" baseline="0" dirty="0" err="1" smtClean="0"/>
              <a:t>hp</a:t>
            </a:r>
            <a:r>
              <a:rPr lang="en-US" baseline="0" dirty="0" smtClean="0"/>
              <a:t> to get an estimated gallons of fuel consumed per vessel. We could take that value to individual haul level because we knew how many hauls occurred.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6F18B2-0D3A-4642-8E24-B1421A85F1C8}" type="slidenum">
              <a:rPr lang="en-US" smtClean="0"/>
              <a:t>9</a:t>
            </a:fld>
            <a:endParaRPr lang="en-US"/>
          </a:p>
        </p:txBody>
      </p:sp>
    </p:spTree>
    <p:extLst>
      <p:ext uri="{BB962C8B-B14F-4D97-AF65-F5344CB8AC3E}">
        <p14:creationId xmlns:p14="http://schemas.microsoft.com/office/powerpoint/2010/main" val="2638334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3896667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304442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3738037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FC5EA2-839C-F742-8DFF-A34F1A1856CE}" type="datetimeFigureOut">
              <a:rPr lang="en-US" smtClean="0"/>
              <a:t>3/12/16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601876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FC5EA2-839C-F742-8DFF-A34F1A1856CE}" type="datetimeFigureOut">
              <a:rPr lang="en-US" smtClean="0"/>
              <a:t>3/12/16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902324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FC5EA2-839C-F742-8DFF-A34F1A1856CE}" type="datetimeFigureOut">
              <a:rPr lang="en-US" smtClean="0"/>
              <a:t>3/12/16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38044277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C5EA2-839C-F742-8DFF-A34F1A1856CE}" type="datetimeFigureOut">
              <a:rPr lang="en-US" smtClean="0"/>
              <a:t>3/12/16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069945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C5EA2-839C-F742-8DFF-A34F1A1856CE}" type="datetimeFigureOut">
              <a:rPr lang="en-US" smtClean="0"/>
              <a:t>3/12/16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4244275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C5EA2-839C-F742-8DFF-A34F1A1856CE}" type="datetimeFigureOut">
              <a:rPr lang="en-US" smtClean="0"/>
              <a:t>3/12/16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883988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15387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53803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FC5EA2-839C-F742-8DFF-A34F1A1856CE}" type="datetimeFigureOut">
              <a:rPr lang="en-US" smtClean="0"/>
              <a:t>3/12/16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FC5EA2-839C-F742-8DFF-A34F1A1856CE}" type="datetimeFigureOut">
              <a:rPr lang="en-US" smtClean="0"/>
              <a:t>3/12/16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FC5EA2-839C-F742-8DFF-A34F1A1856CE}" type="datetimeFigureOut">
              <a:rPr lang="en-US" smtClean="0"/>
              <a:t>3/12/16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FC5EA2-839C-F742-8DFF-A34F1A1856CE}" type="datetimeFigureOut">
              <a:rPr lang="en-US" smtClean="0"/>
              <a:t>3/12/16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C5EA2-839C-F742-8DFF-A34F1A1856CE}" type="datetimeFigureOut">
              <a:rPr lang="en-US" smtClean="0"/>
              <a:t>3/12/16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C5EA2-839C-F742-8DFF-A34F1A1856CE}" type="datetimeFigureOut">
              <a:rPr lang="en-US" smtClean="0"/>
              <a:t>3/12/16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FC5EA2-839C-F742-8DFF-A34F1A1856CE}" type="datetimeFigureOut">
              <a:rPr lang="en-US" smtClean="0"/>
              <a:t>3/12/16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8D0617-141D-8E45-BAD1-AEDA5B6FE713}"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C5EA2-839C-F742-8DFF-A34F1A1856CE}" type="datetimeFigureOut">
              <a:rPr lang="en-US" smtClean="0"/>
              <a:t>3/12/16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D0617-141D-8E45-BAD1-AEDA5B6FE713}"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C5EA2-839C-F742-8DFF-A34F1A1856CE}" type="datetimeFigureOut">
              <a:rPr lang="en-US" smtClean="0"/>
              <a:t>3/12/16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D0617-141D-8E45-BAD1-AEDA5B6FE713}" type="slidenum">
              <a:rPr lang="en-US" smtClean="0"/>
              <a:t>‹#›</a:t>
            </a:fld>
            <a:endParaRPr lang="en-US"/>
          </a:p>
        </p:txBody>
      </p:sp>
    </p:spTree>
    <p:extLst>
      <p:ext uri="{BB962C8B-B14F-4D97-AF65-F5344CB8AC3E}">
        <p14:creationId xmlns:p14="http://schemas.microsoft.com/office/powerpoint/2010/main" val="1593698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jpe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3.png"/><Relationship Id="rId6" Type="http://schemas.openxmlformats.org/officeDocument/2006/relationships/image" Target="../media/image7.png"/><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emf"/><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IMG_0567.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624418" y="-101598"/>
            <a:ext cx="9768417" cy="5372253"/>
          </a:xfrm>
        </p:spPr>
      </p:pic>
      <p:sp>
        <p:nvSpPr>
          <p:cNvPr id="2" name="Title 1"/>
          <p:cNvSpPr>
            <a:spLocks noGrp="1"/>
          </p:cNvSpPr>
          <p:nvPr>
            <p:ph type="title"/>
          </p:nvPr>
        </p:nvSpPr>
        <p:spPr>
          <a:xfrm>
            <a:off x="338214" y="298220"/>
            <a:ext cx="9256513" cy="1143000"/>
          </a:xfrm>
        </p:spPr>
        <p:txBody>
          <a:bodyPr>
            <a:noAutofit/>
          </a:bodyPr>
          <a:lstStyle/>
          <a:p>
            <a:pPr algn="l"/>
            <a:r>
              <a:rPr lang="en-US" sz="4800" dirty="0" smtClean="0">
                <a:solidFill>
                  <a:schemeClr val="bg1"/>
                </a:solidFill>
              </a:rPr>
              <a:t>The entangled economics of killer whale depredation in western AK</a:t>
            </a:r>
            <a:endParaRPr lang="en-US" sz="4800" dirty="0">
              <a:solidFill>
                <a:schemeClr val="bg1"/>
              </a:solidFill>
            </a:endParaRPr>
          </a:p>
        </p:txBody>
      </p:sp>
      <p:sp>
        <p:nvSpPr>
          <p:cNvPr id="4" name="TextBox 3"/>
          <p:cNvSpPr txBox="1"/>
          <p:nvPr/>
        </p:nvSpPr>
        <p:spPr>
          <a:xfrm>
            <a:off x="1826245" y="5188687"/>
            <a:ext cx="7246535" cy="1692771"/>
          </a:xfrm>
          <a:prstGeom prst="rect">
            <a:avLst/>
          </a:prstGeom>
          <a:noFill/>
        </p:spPr>
        <p:txBody>
          <a:bodyPr wrap="square" rtlCol="0">
            <a:spAutoFit/>
          </a:bodyPr>
          <a:lstStyle/>
          <a:p>
            <a:pPr algn="r"/>
            <a:r>
              <a:rPr lang="en-US" sz="2800" dirty="0" smtClean="0"/>
              <a:t>Megan J. Peterson, Franz </a:t>
            </a:r>
            <a:r>
              <a:rPr lang="en-US" sz="2800" dirty="0" err="1" smtClean="0"/>
              <a:t>Mueter</a:t>
            </a:r>
            <a:endParaRPr lang="en-US" sz="2800" dirty="0" smtClean="0"/>
          </a:p>
          <a:p>
            <a:pPr algn="r"/>
            <a:r>
              <a:rPr lang="en-US" sz="2800" dirty="0" smtClean="0"/>
              <a:t>Keith </a:t>
            </a:r>
            <a:r>
              <a:rPr lang="en-US" sz="2800" dirty="0" err="1" smtClean="0"/>
              <a:t>Criddle</a:t>
            </a:r>
            <a:r>
              <a:rPr lang="en-US" sz="2800" dirty="0" smtClean="0"/>
              <a:t>, Alan C. </a:t>
            </a:r>
            <a:r>
              <a:rPr lang="en-US" sz="2800" dirty="0" err="1" smtClean="0"/>
              <a:t>Haynie</a:t>
            </a:r>
            <a:endParaRPr lang="en-US" sz="2800" dirty="0" smtClean="0"/>
          </a:p>
          <a:p>
            <a:pPr algn="r"/>
            <a:r>
              <a:rPr lang="en-US" sz="2400" dirty="0" smtClean="0"/>
              <a:t>March 2016</a:t>
            </a:r>
          </a:p>
          <a:p>
            <a:pPr algn="r"/>
            <a:r>
              <a:rPr lang="en-US" sz="2400" dirty="0" smtClean="0"/>
              <a:t>PLOS ONE 2014</a:t>
            </a:r>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216" y="6101988"/>
            <a:ext cx="749808" cy="749808"/>
          </a:xfrm>
          <a:prstGeom prst="rect">
            <a:avLst/>
          </a:prstGeom>
        </p:spPr>
      </p:pic>
      <p:pic>
        <p:nvPicPr>
          <p:cNvPr id="6" name="Picture 5"/>
          <p:cNvPicPr>
            <a:picLocks noChangeAspect="1"/>
          </p:cNvPicPr>
          <p:nvPr/>
        </p:nvPicPr>
        <p:blipFill>
          <a:blip r:embed="rId5"/>
          <a:stretch>
            <a:fillRect/>
          </a:stretch>
        </p:blipFill>
        <p:spPr>
          <a:xfrm>
            <a:off x="1206034" y="6101988"/>
            <a:ext cx="749808" cy="749808"/>
          </a:xfrm>
          <a:prstGeom prst="rect">
            <a:avLst/>
          </a:prstGeom>
          <a:noFill/>
        </p:spPr>
      </p:pic>
      <p:pic>
        <p:nvPicPr>
          <p:cNvPr id="7" name="Picture 6" descr="Screen shot 2011-01-11 at 1.47.49 PM.png"/>
          <p:cNvPicPr>
            <a:picLocks/>
          </p:cNvPicPr>
          <p:nvPr/>
        </p:nvPicPr>
        <p:blipFill>
          <a:blip r:embed="rId6" cstate="print">
            <a:extLst>
              <a:ext uri="{28A0092B-C50C-407E-A947-70E740481C1C}">
                <a14:useLocalDpi xmlns:a14="http://schemas.microsoft.com/office/drawing/2010/main"/>
              </a:ext>
            </a:extLst>
          </a:blip>
          <a:stretch>
            <a:fillRect/>
          </a:stretch>
        </p:blipFill>
        <p:spPr>
          <a:xfrm>
            <a:off x="2138657" y="6101988"/>
            <a:ext cx="749808" cy="749808"/>
          </a:xfrm>
          <a:prstGeom prst="rect">
            <a:avLst/>
          </a:prstGeom>
        </p:spPr>
      </p:pic>
      <p:pic>
        <p:nvPicPr>
          <p:cNvPr id="9" name="Picture 8" descr="UAFLogo_A_black_horiz.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5118" y="5361263"/>
            <a:ext cx="2603347" cy="563529"/>
          </a:xfrm>
          <a:prstGeom prst="rect">
            <a:avLst/>
          </a:prstGeom>
        </p:spPr>
      </p:pic>
      <p:pic>
        <p:nvPicPr>
          <p:cNvPr id="10" name="Content Placeholder 7"/>
          <p:cNvPicPr>
            <a:picLocks noChangeAspect="1"/>
          </p:cNvPicPr>
          <p:nvPr/>
        </p:nvPicPr>
        <p:blipFill>
          <a:blip r:embed="rId8" cstate="print">
            <a:extLst>
              <a:ext uri="{28A0092B-C50C-407E-A947-70E740481C1C}">
                <a14:useLocalDpi xmlns:a14="http://schemas.microsoft.com/office/drawing/2010/main"/>
              </a:ext>
            </a:extLst>
          </a:blip>
          <a:srcRect l="-11229" r="-11229"/>
          <a:stretch>
            <a:fillRect/>
          </a:stretch>
        </p:blipFill>
        <p:spPr>
          <a:xfrm>
            <a:off x="2888465" y="5365496"/>
            <a:ext cx="1112103" cy="611614"/>
          </a:xfrm>
          <a:prstGeom prst="rect">
            <a:avLst/>
          </a:prstGeom>
        </p:spPr>
      </p:pic>
      <p:pic>
        <p:nvPicPr>
          <p:cNvPr id="12" name="Picture 11"/>
          <p:cNvPicPr/>
          <p:nvPr/>
        </p:nvPicPr>
        <p:blipFill>
          <a:blip r:embed="rId9" cstate="email">
            <a:extLst>
              <a:ext uri="{28A0092B-C50C-407E-A947-70E740481C1C}">
                <a14:useLocalDpi xmlns:a14="http://schemas.microsoft.com/office/drawing/2010/main"/>
              </a:ext>
            </a:extLst>
          </a:blip>
          <a:srcRect/>
          <a:stretch>
            <a:fillRect/>
          </a:stretch>
        </p:blipFill>
        <p:spPr bwMode="auto">
          <a:xfrm>
            <a:off x="2983713" y="6228984"/>
            <a:ext cx="914399" cy="612648"/>
          </a:xfrm>
          <a:prstGeom prst="rect">
            <a:avLst/>
          </a:prstGeom>
          <a:noFill/>
          <a:ln>
            <a:noFill/>
          </a:ln>
        </p:spPr>
      </p:pic>
      <p:sp>
        <p:nvSpPr>
          <p:cNvPr id="3" name="TextBox 2"/>
          <p:cNvSpPr txBox="1"/>
          <p:nvPr/>
        </p:nvSpPr>
        <p:spPr>
          <a:xfrm>
            <a:off x="-1865643" y="426493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0664188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16" y="718481"/>
            <a:ext cx="5559685" cy="1143000"/>
          </a:xfrm>
        </p:spPr>
        <p:txBody>
          <a:bodyPr>
            <a:noAutofit/>
          </a:bodyPr>
          <a:lstStyle/>
          <a:p>
            <a:pPr algn="l"/>
            <a:r>
              <a:rPr lang="en-US" sz="3600" dirty="0" smtClean="0"/>
              <a:t>1. Costs of fishing through the whales</a:t>
            </a:r>
            <a:endParaRPr lang="en-US" sz="3600" dirty="0"/>
          </a:p>
        </p:txBody>
      </p:sp>
      <p:sp>
        <p:nvSpPr>
          <p:cNvPr id="4" name="Content Placeholder 2"/>
          <p:cNvSpPr txBox="1">
            <a:spLocks/>
          </p:cNvSpPr>
          <p:nvPr/>
        </p:nvSpPr>
        <p:spPr>
          <a:xfrm>
            <a:off x="457200" y="104776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dirty="0" smtClean="0"/>
          </a:p>
          <a:p>
            <a:pPr marL="0" indent="0">
              <a:buFont typeface="Arial" pitchFamily="34" charset="0"/>
              <a:buNone/>
            </a:pPr>
            <a:endParaRPr lang="en-US" sz="2400" dirty="0"/>
          </a:p>
        </p:txBody>
      </p:sp>
      <p:sp>
        <p:nvSpPr>
          <p:cNvPr id="11" name="Subtitle 7"/>
          <p:cNvSpPr txBox="1">
            <a:spLocks/>
          </p:cNvSpPr>
          <p:nvPr/>
        </p:nvSpPr>
        <p:spPr>
          <a:xfrm>
            <a:off x="271055" y="3222121"/>
            <a:ext cx="5597875" cy="1015663"/>
          </a:xfrm>
          <a:prstGeom prst="rect">
            <a:avLst/>
          </a:prstGeom>
          <a:solidFill>
            <a:schemeClr val="tx1"/>
          </a:solidFill>
          <a:ln>
            <a:solidFill>
              <a:srgbClr val="FF0000"/>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i="1" dirty="0" smtClean="0">
                <a:solidFill>
                  <a:srgbClr val="000000"/>
                </a:solidFill>
                <a:cs typeface="Times New Roman"/>
              </a:rPr>
              <a:t>Gallons per set * </a:t>
            </a:r>
            <a:r>
              <a:rPr lang="en-US" sz="3000" i="1" dirty="0" err="1" smtClean="0">
                <a:solidFill>
                  <a:srgbClr val="000000"/>
                </a:solidFill>
                <a:cs typeface="Times New Roman"/>
              </a:rPr>
              <a:t>CPUE</a:t>
            </a:r>
            <a:r>
              <a:rPr lang="en-US" sz="3000" i="1" dirty="0" err="1" smtClean="0">
                <a:solidFill>
                  <a:srgbClr val="000000"/>
                </a:solidFill>
                <a:latin typeface="Wingdings"/>
                <a:ea typeface="Wingdings"/>
                <a:cs typeface="Wingdings"/>
                <a:sym typeface="Wingdings"/>
              </a:rPr>
              <a:t></a:t>
            </a:r>
            <a:r>
              <a:rPr lang="en-US" sz="3000" i="1" baseline="-25000" dirty="0" err="1" smtClean="0">
                <a:solidFill>
                  <a:srgbClr val="000000"/>
                </a:solidFill>
                <a:cs typeface="Times New Roman"/>
              </a:rPr>
              <a:t>area</a:t>
            </a:r>
            <a:r>
              <a:rPr lang="en-US" sz="3000" i="1" baseline="-25000" dirty="0" smtClean="0">
                <a:solidFill>
                  <a:srgbClr val="000000"/>
                </a:solidFill>
                <a:cs typeface="Times New Roman"/>
              </a:rPr>
              <a:t>, target </a:t>
            </a:r>
            <a:r>
              <a:rPr lang="en-US" sz="3000" i="1" dirty="0" smtClean="0">
                <a:solidFill>
                  <a:srgbClr val="000000"/>
                </a:solidFill>
                <a:cs typeface="Times New Roman"/>
              </a:rPr>
              <a:t>= additional fuel needed</a:t>
            </a:r>
            <a:endParaRPr lang="en-US" sz="3000" i="1" baseline="-25000" dirty="0" smtClean="0">
              <a:solidFill>
                <a:srgbClr val="000000"/>
              </a:solidFill>
              <a:cs typeface="Times New Roman"/>
            </a:endParaRPr>
          </a:p>
        </p:txBody>
      </p:sp>
      <p:graphicFrame>
        <p:nvGraphicFramePr>
          <p:cNvPr id="12" name="Content Placeholder 3"/>
          <p:cNvGraphicFramePr>
            <a:graphicFrameLocks/>
          </p:cNvGraphicFramePr>
          <p:nvPr>
            <p:extLst>
              <p:ext uri="{D42A27DB-BD31-4B8C-83A1-F6EECF244321}">
                <p14:modId xmlns:p14="http://schemas.microsoft.com/office/powerpoint/2010/main" val="3284163023"/>
              </p:ext>
            </p:extLst>
          </p:nvPr>
        </p:nvGraphicFramePr>
        <p:xfrm>
          <a:off x="271055" y="4820893"/>
          <a:ext cx="8564702" cy="1667065"/>
        </p:xfrm>
        <a:graphic>
          <a:graphicData uri="http://schemas.openxmlformats.org/drawingml/2006/table">
            <a:tbl>
              <a:tblPr firstRow="1" bandRow="1">
                <a:tableStyleId>{073A0DAA-6AF3-43AB-8588-CEC1D06C72B9}</a:tableStyleId>
              </a:tblPr>
              <a:tblGrid>
                <a:gridCol w="2141175"/>
                <a:gridCol w="2645989"/>
                <a:gridCol w="1636363"/>
                <a:gridCol w="2141175"/>
              </a:tblGrid>
              <a:tr h="554545">
                <a:tc gridSpan="4">
                  <a:txBody>
                    <a:bodyPr/>
                    <a:lstStyle/>
                    <a:p>
                      <a:pPr algn="ctr" fontAlgn="b"/>
                      <a:r>
                        <a:rPr lang="en-US" sz="2400" b="1" i="0" u="none" strike="noStrike" kern="1200" dirty="0" smtClean="0">
                          <a:solidFill>
                            <a:srgbClr val="FFFFFF"/>
                          </a:solidFill>
                          <a:effectLst/>
                          <a:latin typeface="+mn-lt"/>
                          <a:ea typeface="+mn-ea"/>
                          <a:cs typeface="+mn-cs"/>
                        </a:rPr>
                        <a:t>Cost</a:t>
                      </a:r>
                      <a:r>
                        <a:rPr lang="en-US" sz="2400" b="1" i="0" u="none" strike="noStrike" kern="1200" baseline="0" dirty="0" smtClean="0">
                          <a:solidFill>
                            <a:srgbClr val="FFFFFF"/>
                          </a:solidFill>
                          <a:effectLst/>
                          <a:latin typeface="+mn-lt"/>
                          <a:ea typeface="+mn-ea"/>
                          <a:cs typeface="+mn-cs"/>
                        </a:rPr>
                        <a:t> of additional fuel per depredated set</a:t>
                      </a:r>
                      <a:endParaRPr lang="en-US" sz="2400" b="1" i="0" u="none" strike="noStrike" kern="1200" dirty="0">
                        <a:solidFill>
                          <a:srgbClr val="FFFFFF"/>
                        </a:solidFill>
                        <a:effectLst/>
                        <a:latin typeface="+mn-lt"/>
                        <a:ea typeface="+mn-ea"/>
                        <a:cs typeface="+mn-cs"/>
                      </a:endParaRPr>
                    </a:p>
                  </a:txBody>
                  <a:tcPr marL="0" marR="0" marT="0" marB="0" anchor="b"/>
                </a:tc>
                <a:tc hMerge="1">
                  <a:txBody>
                    <a:bodyPr/>
                    <a:lstStyle/>
                    <a:p>
                      <a:pPr algn="ctr" fontAlgn="b"/>
                      <a:endParaRPr lang="en-US" sz="2400" b="1" i="0" u="none" strike="noStrike" dirty="0">
                        <a:solidFill>
                          <a:schemeClr val="tx1"/>
                        </a:solidFill>
                        <a:effectLst/>
                        <a:latin typeface="+mj-lt"/>
                      </a:endParaRPr>
                    </a:p>
                  </a:txBody>
                  <a:tcPr marL="0" marR="0" marT="0" marB="0" anchor="b"/>
                </a:tc>
                <a:tc hMerge="1">
                  <a:txBody>
                    <a:bodyPr/>
                    <a:lstStyle/>
                    <a:p>
                      <a:pPr algn="ctr" fontAlgn="b"/>
                      <a:endParaRPr lang="en-US" sz="2400" b="1" i="0" u="none" strike="noStrike" dirty="0">
                        <a:solidFill>
                          <a:schemeClr val="tx1"/>
                        </a:solidFill>
                        <a:effectLst/>
                        <a:latin typeface="+mj-lt"/>
                      </a:endParaRPr>
                    </a:p>
                  </a:txBody>
                  <a:tcPr marL="0" marR="0" marT="0" marB="0" anchor="b"/>
                </a:tc>
                <a:tc hMerge="1">
                  <a:txBody>
                    <a:bodyPr/>
                    <a:lstStyle/>
                    <a:p>
                      <a:pPr algn="ctr" fontAlgn="b"/>
                      <a:endParaRPr lang="en-US" sz="2400" b="1" i="0" u="none" strike="noStrike" dirty="0">
                        <a:solidFill>
                          <a:schemeClr val="tx1"/>
                        </a:solidFill>
                        <a:effectLst/>
                        <a:latin typeface="+mj-lt"/>
                      </a:endParaRPr>
                    </a:p>
                  </a:txBody>
                  <a:tcPr marL="0" marR="0" marT="0" marB="0" anchor="b"/>
                </a:tc>
              </a:tr>
              <a:tr h="370840">
                <a:tc>
                  <a:txBody>
                    <a:bodyPr/>
                    <a:lstStyle/>
                    <a:p>
                      <a:pPr algn="ctr" fontAlgn="b"/>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1" i="0" u="none" strike="noStrike" dirty="0" smtClean="0">
                          <a:solidFill>
                            <a:srgbClr val="000000"/>
                          </a:solidFill>
                          <a:effectLst/>
                          <a:latin typeface="+mj-lt"/>
                        </a:rPr>
                        <a:t>Cost per set</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1" i="0" u="none" strike="noStrike" kern="1200" dirty="0" smtClean="0">
                          <a:solidFill>
                            <a:srgbClr val="000000"/>
                          </a:solidFill>
                          <a:effectLst/>
                          <a:latin typeface="+mn-lt"/>
                          <a:ea typeface="+mn-ea"/>
                          <a:cs typeface="+mn-cs"/>
                        </a:rPr>
                        <a:t>95% CI</a:t>
                      </a:r>
                      <a:endParaRPr lang="en-US" sz="2400" b="1" i="0" u="none" strike="noStrike" kern="1200" dirty="0">
                        <a:solidFill>
                          <a:srgbClr val="000000"/>
                        </a:solidFill>
                        <a:effectLst/>
                        <a:latin typeface="+mn-lt"/>
                        <a:ea typeface="+mn-ea"/>
                        <a:cs typeface="+mn-cs"/>
                      </a:endParaRPr>
                    </a:p>
                  </a:txBody>
                  <a:tcPr marL="0" marR="0" marT="0" marB="0" anchor="b"/>
                </a:tc>
                <a:tc>
                  <a:txBody>
                    <a:bodyPr/>
                    <a:lstStyle/>
                    <a:p>
                      <a:pPr algn="ctr" fontAlgn="b"/>
                      <a:r>
                        <a:rPr lang="en-US" sz="2400" b="1" i="0" u="none" strike="noStrike" dirty="0" smtClean="0">
                          <a:solidFill>
                            <a:srgbClr val="000000"/>
                          </a:solidFill>
                          <a:effectLst/>
                          <a:latin typeface="+mj-lt"/>
                        </a:rPr>
                        <a:t>AVG</a:t>
                      </a:r>
                      <a:endParaRPr lang="en-US" sz="2400" b="1" i="0" u="none" strike="noStrike" dirty="0">
                        <a:solidFill>
                          <a:srgbClr val="000000"/>
                        </a:solidFill>
                        <a:effectLst/>
                        <a:latin typeface="+mj-lt"/>
                      </a:endParaRPr>
                    </a:p>
                  </a:txBody>
                  <a:tcPr marL="0" marR="0" marT="0" marB="0" anchor="b"/>
                </a:tc>
              </a:tr>
              <a:tr h="370840">
                <a:tc>
                  <a:txBody>
                    <a:bodyPr/>
                    <a:lstStyle/>
                    <a:p>
                      <a:pPr algn="ctr" fontAlgn="b"/>
                      <a:r>
                        <a:rPr lang="en-US" sz="2400" b="1" i="0" u="none" strike="noStrike" dirty="0" smtClean="0">
                          <a:solidFill>
                            <a:srgbClr val="000000"/>
                          </a:solidFill>
                          <a:effectLst/>
                          <a:latin typeface="+mj-lt"/>
                        </a:rPr>
                        <a:t>≤100</a:t>
                      </a:r>
                      <a:r>
                        <a:rPr lang="en-US" sz="2400" b="1" i="0" u="none" strike="noStrike" baseline="0" dirty="0" smtClean="0">
                          <a:solidFill>
                            <a:srgbClr val="000000"/>
                          </a:solidFill>
                          <a:effectLst/>
                          <a:latin typeface="+mj-lt"/>
                        </a:rPr>
                        <a:t> </a:t>
                      </a:r>
                      <a:r>
                        <a:rPr lang="en-US" sz="2400" b="1" i="0" u="none" strike="noStrike" baseline="0" dirty="0" err="1" smtClean="0">
                          <a:solidFill>
                            <a:srgbClr val="000000"/>
                          </a:solidFill>
                          <a:effectLst/>
                          <a:latin typeface="+mj-lt"/>
                        </a:rPr>
                        <a:t>ft</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0" i="0" u="none" strike="noStrike" dirty="0" smtClean="0">
                          <a:solidFill>
                            <a:srgbClr val="000000"/>
                          </a:solidFill>
                          <a:effectLst/>
                          <a:latin typeface="+mj-lt"/>
                        </a:rPr>
                        <a:t>$231</a:t>
                      </a:r>
                      <a:endParaRPr lang="en-US" sz="2400" b="0" i="0" u="none" strike="noStrike" dirty="0">
                        <a:solidFill>
                          <a:srgbClr val="000000"/>
                        </a:solidFill>
                        <a:effectLst/>
                        <a:latin typeface="+mj-lt"/>
                      </a:endParaRPr>
                    </a:p>
                  </a:txBody>
                  <a:tcPr marL="0" marR="0" marT="0" marB="0" anchor="b"/>
                </a:tc>
                <a:tc>
                  <a:txBody>
                    <a:bodyPr/>
                    <a:lstStyle/>
                    <a:p>
                      <a:pPr algn="ctr" fontAlgn="b"/>
                      <a:r>
                        <a:rPr lang="en-US" sz="2400" b="0" i="0" u="none" strike="noStrike" kern="1200" dirty="0" smtClean="0">
                          <a:solidFill>
                            <a:srgbClr val="000000"/>
                          </a:solidFill>
                          <a:effectLst/>
                          <a:latin typeface="+mn-lt"/>
                          <a:ea typeface="+mn-ea"/>
                          <a:cs typeface="+mn-cs"/>
                        </a:rPr>
                        <a:t>±$</a:t>
                      </a:r>
                      <a:r>
                        <a:rPr lang="en-US" sz="2400" u="none" strike="noStrike" dirty="0" smtClean="0">
                          <a:effectLst/>
                        </a:rPr>
                        <a:t>107</a:t>
                      </a:r>
                      <a:endParaRPr lang="en-US" sz="2400" b="0" i="0" u="none" strike="noStrike" dirty="0">
                        <a:solidFill>
                          <a:srgbClr val="000000"/>
                        </a:solidFill>
                        <a:effectLst/>
                        <a:latin typeface="+mj-lt"/>
                      </a:endParaRPr>
                    </a:p>
                  </a:txBody>
                  <a:tcPr marL="0" marR="0" marT="0" marB="0" anchor="b"/>
                </a:tc>
                <a:tc rowSpan="2">
                  <a:txBody>
                    <a:bodyPr/>
                    <a:lstStyle/>
                    <a:p>
                      <a:pPr algn="ctr" fontAlgn="b"/>
                      <a:r>
                        <a:rPr lang="en-US" sz="2400" b="1" i="0" u="none" strike="noStrike" dirty="0" smtClean="0">
                          <a:solidFill>
                            <a:srgbClr val="000000"/>
                          </a:solidFill>
                          <a:effectLst/>
                          <a:latin typeface="+mj-lt"/>
                        </a:rPr>
                        <a:t>$433 </a:t>
                      </a:r>
                      <a:r>
                        <a:rPr lang="en-US" sz="2400" b="1" i="0" u="none" strike="noStrike" kern="1200" dirty="0" smtClean="0">
                          <a:solidFill>
                            <a:srgbClr val="000000"/>
                          </a:solidFill>
                          <a:effectLst/>
                          <a:latin typeface="+mn-lt"/>
                          <a:ea typeface="+mn-ea"/>
                          <a:cs typeface="+mn-cs"/>
                        </a:rPr>
                        <a:t>± 147</a:t>
                      </a:r>
                      <a:endParaRPr lang="en-US" sz="2400" b="1" i="0" u="none" strike="noStrike" dirty="0">
                        <a:solidFill>
                          <a:srgbClr val="000000"/>
                        </a:solidFill>
                        <a:effectLst/>
                        <a:latin typeface="+mj-lt"/>
                      </a:endParaRPr>
                    </a:p>
                  </a:txBody>
                  <a:tcPr marL="0" marR="0" marT="0" marB="0" anchor="ctr"/>
                </a:tc>
              </a:tr>
              <a:tr h="370840">
                <a:tc>
                  <a:txBody>
                    <a:bodyPr/>
                    <a:lstStyle/>
                    <a:p>
                      <a:pPr algn="ctr" fontAlgn="b"/>
                      <a:r>
                        <a:rPr lang="en-US" sz="2400" b="1" i="0" u="none" strike="noStrike" dirty="0" smtClean="0">
                          <a:solidFill>
                            <a:srgbClr val="000000"/>
                          </a:solidFill>
                          <a:effectLst/>
                          <a:latin typeface="+mj-lt"/>
                        </a:rPr>
                        <a:t>&gt;100 </a:t>
                      </a:r>
                      <a:r>
                        <a:rPr lang="en-US" sz="2400" b="1" i="0" u="none" strike="noStrike" dirty="0" err="1" smtClean="0">
                          <a:solidFill>
                            <a:srgbClr val="000000"/>
                          </a:solidFill>
                          <a:effectLst/>
                          <a:latin typeface="+mj-lt"/>
                        </a:rPr>
                        <a:t>ft</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0" i="0" u="none" strike="noStrike" dirty="0" smtClean="0">
                          <a:solidFill>
                            <a:srgbClr val="000000"/>
                          </a:solidFill>
                          <a:effectLst/>
                          <a:latin typeface="+mj-lt"/>
                        </a:rPr>
                        <a:t>$462</a:t>
                      </a:r>
                      <a:endParaRPr lang="en-US" sz="2400" b="0" i="0" u="none" strike="noStrike" dirty="0">
                        <a:solidFill>
                          <a:srgbClr val="000000"/>
                        </a:solidFill>
                        <a:effectLst/>
                        <a:latin typeface="+mj-lt"/>
                      </a:endParaRPr>
                    </a:p>
                  </a:txBody>
                  <a:tcPr marL="0" marR="0" marT="0" marB="0" anchor="b"/>
                </a:tc>
                <a:tc>
                  <a:txBody>
                    <a:bodyPr/>
                    <a:lstStyle/>
                    <a:p>
                      <a:pPr algn="ctr" fontAlgn="b"/>
                      <a:r>
                        <a:rPr lang="en-US" sz="2400" b="0" i="0" u="none" strike="noStrike" kern="1200" dirty="0" smtClean="0">
                          <a:solidFill>
                            <a:srgbClr val="000000"/>
                          </a:solidFill>
                          <a:effectLst/>
                          <a:latin typeface="+mn-lt"/>
                          <a:ea typeface="+mn-ea"/>
                          <a:cs typeface="+mn-cs"/>
                        </a:rPr>
                        <a:t>±$</a:t>
                      </a:r>
                      <a:r>
                        <a:rPr lang="en-US" sz="2400" b="0" i="0" u="none" strike="noStrike" dirty="0" smtClean="0">
                          <a:solidFill>
                            <a:srgbClr val="000000"/>
                          </a:solidFill>
                          <a:effectLst/>
                          <a:latin typeface="+mj-lt"/>
                        </a:rPr>
                        <a:t>148</a:t>
                      </a:r>
                      <a:endParaRPr lang="en-US" sz="2400" b="0" i="0" u="none" strike="noStrike" dirty="0">
                        <a:solidFill>
                          <a:srgbClr val="000000"/>
                        </a:solidFill>
                        <a:effectLst/>
                        <a:latin typeface="+mj-lt"/>
                      </a:endParaRPr>
                    </a:p>
                  </a:txBody>
                  <a:tcPr marL="0" marR="0" marT="0" marB="0" anchor="b"/>
                </a:tc>
                <a:tc vMerge="1">
                  <a:txBody>
                    <a:bodyPr/>
                    <a:lstStyle/>
                    <a:p>
                      <a:pPr algn="ctr" fontAlgn="b"/>
                      <a:endParaRPr lang="en-US" sz="2400" b="0" i="0" u="none" strike="noStrike" dirty="0">
                        <a:solidFill>
                          <a:srgbClr val="000000"/>
                        </a:solidFill>
                        <a:effectLst/>
                        <a:latin typeface="+mj-lt"/>
                      </a:endParaRPr>
                    </a:p>
                  </a:txBody>
                  <a:tcPr marL="0" marR="0" marT="0" marB="0" anchor="b"/>
                </a:tc>
              </a:tr>
            </a:tbl>
          </a:graphicData>
        </a:graphic>
      </p:graphicFrame>
      <p:pic>
        <p:nvPicPr>
          <p:cNvPr id="8" name="Picture 7" descr="IMG_11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885" y="4989"/>
            <a:ext cx="3127116" cy="4692093"/>
          </a:xfrm>
          <a:prstGeom prst="rect">
            <a:avLst/>
          </a:prstGeom>
        </p:spPr>
      </p:pic>
      <p:sp>
        <p:nvSpPr>
          <p:cNvPr id="13" name="Subtitle 7"/>
          <p:cNvSpPr txBox="1">
            <a:spLocks/>
          </p:cNvSpPr>
          <p:nvPr/>
        </p:nvSpPr>
        <p:spPr>
          <a:xfrm>
            <a:off x="3661919" y="3695309"/>
            <a:ext cx="2889589" cy="553998"/>
          </a:xfrm>
          <a:prstGeom prst="rect">
            <a:avLst/>
          </a:prstGeom>
          <a:noFill/>
          <a:ln>
            <a:no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i="1" dirty="0" smtClean="0">
                <a:solidFill>
                  <a:srgbClr val="000000"/>
                </a:solidFill>
                <a:cs typeface="Times New Roman"/>
              </a:rPr>
              <a:t> * $/gallon</a:t>
            </a:r>
            <a:endParaRPr lang="en-US" sz="3000" i="1" baseline="-25000" dirty="0" smtClean="0">
              <a:solidFill>
                <a:srgbClr val="000000"/>
              </a:solidFill>
              <a:cs typeface="Times New Roman"/>
            </a:endParaRPr>
          </a:p>
        </p:txBody>
      </p:sp>
      <p:sp>
        <p:nvSpPr>
          <p:cNvPr id="15" name="Rectangle 14"/>
          <p:cNvSpPr/>
          <p:nvPr/>
        </p:nvSpPr>
        <p:spPr>
          <a:xfrm>
            <a:off x="6867633" y="5449413"/>
            <a:ext cx="1931134" cy="887687"/>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95715" y="3249121"/>
            <a:ext cx="2458502" cy="480831"/>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1808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TextBox 5"/>
          <p:cNvSpPr txBox="1"/>
          <p:nvPr/>
        </p:nvSpPr>
        <p:spPr>
          <a:xfrm>
            <a:off x="495112" y="423145"/>
            <a:ext cx="7812903" cy="3268074"/>
          </a:xfrm>
          <a:prstGeom prst="rect">
            <a:avLst/>
          </a:prstGeom>
          <a:noFill/>
        </p:spPr>
        <p:txBody>
          <a:bodyPr wrap="square" rtlCol="0">
            <a:spAutoFit/>
          </a:bodyPr>
          <a:lstStyle/>
          <a:p>
            <a:pPr>
              <a:lnSpc>
                <a:spcPct val="110000"/>
              </a:lnSpc>
            </a:pPr>
            <a:r>
              <a:rPr lang="en-US" sz="4000" dirty="0" smtClean="0"/>
              <a:t>2. Costs of depredation avoidance</a:t>
            </a:r>
          </a:p>
          <a:p>
            <a:pPr>
              <a:lnSpc>
                <a:spcPct val="110000"/>
              </a:lnSpc>
            </a:pPr>
            <a:endParaRPr lang="en-US" sz="4000" dirty="0" smtClean="0"/>
          </a:p>
          <a:p>
            <a:pPr>
              <a:lnSpc>
                <a:spcPct val="110000"/>
              </a:lnSpc>
              <a:buFont typeface="Wingdings" charset="2"/>
              <a:buChar char="Ø"/>
            </a:pPr>
            <a:r>
              <a:rPr lang="en-US" sz="2800" dirty="0" smtClean="0"/>
              <a:t>Detailed study with 6 vessels 2011 and 2012 (n=846 sets)</a:t>
            </a:r>
            <a:endParaRPr lang="en-US" sz="2800" dirty="0"/>
          </a:p>
          <a:p>
            <a:pPr marL="914400" lvl="1" indent="-457200">
              <a:lnSpc>
                <a:spcPct val="110000"/>
              </a:lnSpc>
              <a:buFont typeface="Arial"/>
              <a:buChar char="•"/>
            </a:pPr>
            <a:r>
              <a:rPr lang="en-US" sz="2600" dirty="0"/>
              <a:t>R</a:t>
            </a:r>
            <a:r>
              <a:rPr lang="en-US" sz="2600" dirty="0" smtClean="0"/>
              <a:t>ecorded # sets affected, avoidance measures (distance traveled, hours waited, etc.)</a:t>
            </a:r>
          </a:p>
        </p:txBody>
      </p:sp>
      <p:pic>
        <p:nvPicPr>
          <p:cNvPr id="3" name="Picture 2" descr="IMG_014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77348"/>
            <a:ext cx="9144000" cy="2980652"/>
          </a:xfrm>
          <a:prstGeom prst="rect">
            <a:avLst/>
          </a:prstGeom>
        </p:spPr>
      </p:pic>
      <p:sp>
        <p:nvSpPr>
          <p:cNvPr id="7" name="Content Placeholder 6"/>
          <p:cNvSpPr>
            <a:spLocks noGrp="1"/>
          </p:cNvSpPr>
          <p:nvPr>
            <p:ph idx="1"/>
          </p:nvPr>
        </p:nvSpPr>
        <p:spPr/>
        <p:txBody>
          <a:bodyPr/>
          <a:lstStyle/>
          <a:p>
            <a:endParaRPr lang="en-US" dirty="0"/>
          </a:p>
        </p:txBody>
      </p:sp>
    </p:spTree>
    <p:extLst>
      <p:ext uri="{BB962C8B-B14F-4D97-AF65-F5344CB8AC3E}">
        <p14:creationId xmlns:p14="http://schemas.microsoft.com/office/powerpoint/2010/main" val="15471496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directCostsSurvey.pdf"/>
          <p:cNvPicPr>
            <a:picLocks noGrp="1" noChangeAspect="1"/>
          </p:cNvPicPr>
          <p:nvPr>
            <p:ph idx="1"/>
          </p:nvPr>
        </p:nvPicPr>
        <p:blipFill rotWithShape="1">
          <a:blip r:embed="rId2">
            <a:extLst>
              <a:ext uri="{28A0092B-C50C-407E-A947-70E740481C1C}">
                <a14:useLocalDpi xmlns:a14="http://schemas.microsoft.com/office/drawing/2010/main" val="0"/>
              </a:ext>
            </a:extLst>
          </a:blip>
          <a:srcRect l="3686" t="12531" r="1379" b="3662"/>
          <a:stretch/>
        </p:blipFill>
        <p:spPr>
          <a:xfrm>
            <a:off x="793215" y="115602"/>
            <a:ext cx="5745842" cy="6659771"/>
          </a:xfrm>
          <a:solidFill>
            <a:schemeClr val="tx1"/>
          </a:solidFill>
        </p:spPr>
      </p:pic>
      <p:pic>
        <p:nvPicPr>
          <p:cNvPr id="5" name="Picture 4" descr="IndirectCostsSurvey.pdf"/>
          <p:cNvPicPr>
            <a:picLocks noChangeAspect="1"/>
          </p:cNvPicPr>
          <p:nvPr/>
        </p:nvPicPr>
        <p:blipFill rotWithShape="1">
          <a:blip r:embed="rId3">
            <a:extLst>
              <a:ext uri="{28A0092B-C50C-407E-A947-70E740481C1C}">
                <a14:useLocalDpi xmlns:a14="http://schemas.microsoft.com/office/drawing/2010/main" val="0"/>
              </a:ext>
            </a:extLst>
          </a:blip>
          <a:srcRect l="7904" t="65600" r="50517" b="12731"/>
          <a:stretch/>
        </p:blipFill>
        <p:spPr>
          <a:xfrm>
            <a:off x="6571466" y="2467778"/>
            <a:ext cx="2410396" cy="1625742"/>
          </a:xfrm>
          <a:prstGeom prst="rect">
            <a:avLst/>
          </a:prstGeom>
          <a:solidFill>
            <a:schemeClr val="tx1"/>
          </a:solidFill>
        </p:spPr>
      </p:pic>
    </p:spTree>
    <p:extLst>
      <p:ext uri="{BB962C8B-B14F-4D97-AF65-F5344CB8AC3E}">
        <p14:creationId xmlns:p14="http://schemas.microsoft.com/office/powerpoint/2010/main" val="26329264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78939949"/>
              </p:ext>
            </p:extLst>
          </p:nvPr>
        </p:nvGraphicFramePr>
        <p:xfrm>
          <a:off x="359229" y="706483"/>
          <a:ext cx="8229600" cy="1787433"/>
        </p:xfrm>
        <a:graphic>
          <a:graphicData uri="http://schemas.openxmlformats.org/drawingml/2006/table">
            <a:tbl>
              <a:tblPr firstRow="1" bandRow="1">
                <a:tableStyleId>{073A0DAA-6AF3-43AB-8588-CEC1D06C72B9}</a:tableStyleId>
              </a:tblPr>
              <a:tblGrid>
                <a:gridCol w="2057400"/>
                <a:gridCol w="2057400"/>
                <a:gridCol w="2057400"/>
                <a:gridCol w="2057400"/>
              </a:tblGrid>
              <a:tr h="751114">
                <a:tc gridSpan="4">
                  <a:txBody>
                    <a:bodyPr/>
                    <a:lstStyle/>
                    <a:p>
                      <a:pPr algn="ctr" fontAlgn="b"/>
                      <a:r>
                        <a:rPr lang="en-US" sz="2800" u="none" strike="noStrike" dirty="0" smtClean="0">
                          <a:effectLst/>
                        </a:rPr>
                        <a:t>Depredation</a:t>
                      </a:r>
                      <a:r>
                        <a:rPr lang="en-US" sz="2800" u="none" strike="noStrike" baseline="0" dirty="0" smtClean="0">
                          <a:effectLst/>
                        </a:rPr>
                        <a:t> Avoidance Costs (Average per set)</a:t>
                      </a:r>
                      <a:endParaRPr lang="en-US" sz="2800" b="1" i="0" u="none" strike="noStrike" dirty="0">
                        <a:solidFill>
                          <a:srgbClr val="000000"/>
                        </a:solidFill>
                        <a:effectLst/>
                        <a:latin typeface="+mj-lt"/>
                      </a:endParaRPr>
                    </a:p>
                  </a:txBody>
                  <a:tcPr marL="0" marR="0" marT="0" marB="0" anchor="b"/>
                </a:tc>
                <a:tc hMerge="1">
                  <a:txBody>
                    <a:bodyPr/>
                    <a:lstStyle/>
                    <a:p>
                      <a:pPr algn="ctr" fontAlgn="b"/>
                      <a:endParaRPr lang="en-US" sz="1400" b="1" i="0" u="none" strike="noStrike" dirty="0">
                        <a:solidFill>
                          <a:srgbClr val="000000"/>
                        </a:solidFill>
                        <a:effectLst/>
                        <a:latin typeface="Cambria"/>
                      </a:endParaRPr>
                    </a:p>
                  </a:txBody>
                  <a:tcPr marL="0" marR="0" marT="0" marB="0" anchor="b"/>
                </a:tc>
                <a:tc hMerge="1">
                  <a:txBody>
                    <a:bodyPr/>
                    <a:lstStyle/>
                    <a:p>
                      <a:pPr algn="ctr" fontAlgn="b"/>
                      <a:endParaRPr lang="en-US" sz="1400" b="1" i="0" u="none" strike="noStrike" dirty="0">
                        <a:solidFill>
                          <a:srgbClr val="000000"/>
                        </a:solidFill>
                        <a:effectLst/>
                        <a:latin typeface="Cambria"/>
                      </a:endParaRPr>
                    </a:p>
                  </a:txBody>
                  <a:tcPr marL="0" marR="0" marT="0" marB="0" anchor="b"/>
                </a:tc>
                <a:tc hMerge="1">
                  <a:txBody>
                    <a:bodyPr/>
                    <a:lstStyle/>
                    <a:p>
                      <a:pPr algn="ctr" fontAlgn="b"/>
                      <a:endParaRPr lang="en-US" sz="1400" b="1" i="0" u="none" strike="noStrike" dirty="0">
                        <a:solidFill>
                          <a:srgbClr val="000000"/>
                        </a:solidFill>
                        <a:effectLst/>
                        <a:latin typeface="Cambria"/>
                      </a:endParaRPr>
                    </a:p>
                  </a:txBody>
                  <a:tcPr marL="0" marR="0" marT="0" marB="0" anchor="b"/>
                </a:tc>
              </a:tr>
              <a:tr h="370840">
                <a:tc>
                  <a:txBody>
                    <a:bodyPr/>
                    <a:lstStyle/>
                    <a:p>
                      <a:pPr algn="ctr" fontAlgn="b"/>
                      <a:r>
                        <a:rPr lang="en-US" sz="2000" u="none" strike="noStrike" dirty="0">
                          <a:effectLst/>
                        </a:rPr>
                        <a:t>Additional Fuel </a:t>
                      </a:r>
                      <a:endParaRPr lang="en-US" sz="2000" b="1" i="0" u="none" strike="noStrike" dirty="0">
                        <a:solidFill>
                          <a:srgbClr val="000000"/>
                        </a:solidFill>
                        <a:effectLst/>
                        <a:latin typeface="+mj-lt"/>
                      </a:endParaRPr>
                    </a:p>
                  </a:txBody>
                  <a:tcPr marL="0" marR="0" marT="0" marB="0" anchor="b"/>
                </a:tc>
                <a:tc>
                  <a:txBody>
                    <a:bodyPr/>
                    <a:lstStyle/>
                    <a:p>
                      <a:pPr algn="ctr" fontAlgn="b"/>
                      <a:r>
                        <a:rPr lang="en-US" sz="2000" u="none" strike="noStrike" dirty="0" smtClean="0">
                          <a:effectLst/>
                        </a:rPr>
                        <a:t>Additional </a:t>
                      </a:r>
                      <a:r>
                        <a:rPr lang="en-US" sz="2000" u="none" strike="noStrike" dirty="0">
                          <a:effectLst/>
                        </a:rPr>
                        <a:t>Crew Food  </a:t>
                      </a:r>
                      <a:endParaRPr lang="en-US" sz="2000" b="1" i="0" u="none" strike="noStrike" dirty="0">
                        <a:solidFill>
                          <a:srgbClr val="000000"/>
                        </a:solidFill>
                        <a:effectLst/>
                        <a:latin typeface="+mj-lt"/>
                      </a:endParaRPr>
                    </a:p>
                  </a:txBody>
                  <a:tcPr marL="0" marR="0" marT="0" marB="0" anchor="b"/>
                </a:tc>
                <a:tc>
                  <a:txBody>
                    <a:bodyPr/>
                    <a:lstStyle/>
                    <a:p>
                      <a:pPr algn="ctr" fontAlgn="b"/>
                      <a:r>
                        <a:rPr lang="en-US" sz="2000" u="none" strike="noStrike" dirty="0">
                          <a:effectLst/>
                        </a:rPr>
                        <a:t>Opportunity </a:t>
                      </a:r>
                      <a:r>
                        <a:rPr lang="en-US" sz="2000" u="none" strike="noStrike" dirty="0" smtClean="0">
                          <a:effectLst/>
                        </a:rPr>
                        <a:t>Costs</a:t>
                      </a:r>
                      <a:endParaRPr lang="en-US" sz="2000" b="1" i="0" u="none" strike="noStrike" dirty="0">
                        <a:solidFill>
                          <a:srgbClr val="000000"/>
                        </a:solidFill>
                        <a:effectLst/>
                        <a:latin typeface="+mj-lt"/>
                      </a:endParaRPr>
                    </a:p>
                  </a:txBody>
                  <a:tcPr marL="0" marR="0" marT="0" marB="0" anchor="b"/>
                </a:tc>
                <a:tc>
                  <a:txBody>
                    <a:bodyPr/>
                    <a:lstStyle/>
                    <a:p>
                      <a:pPr algn="ctr" fontAlgn="b"/>
                      <a:r>
                        <a:rPr lang="en-US" sz="3200" u="none" strike="noStrike" dirty="0" smtClean="0">
                          <a:effectLst/>
                        </a:rPr>
                        <a:t>TOTAL</a:t>
                      </a:r>
                      <a:endParaRPr lang="en-US" sz="3200" b="1" i="0" u="none" strike="noStrike" dirty="0">
                        <a:solidFill>
                          <a:srgbClr val="000000"/>
                        </a:solidFill>
                        <a:effectLst/>
                        <a:latin typeface="+mj-lt"/>
                      </a:endParaRPr>
                    </a:p>
                  </a:txBody>
                  <a:tcPr marL="0" marR="0" marT="0" marB="0" anchor="b"/>
                </a:tc>
              </a:tr>
              <a:tr h="370840">
                <a:tc>
                  <a:txBody>
                    <a:bodyPr/>
                    <a:lstStyle/>
                    <a:p>
                      <a:pPr algn="ctr" fontAlgn="b"/>
                      <a:r>
                        <a:rPr lang="en-US" sz="2000" u="none" strike="noStrike" dirty="0" smtClean="0">
                          <a:effectLst/>
                        </a:rPr>
                        <a:t>$289</a:t>
                      </a:r>
                      <a:endParaRPr lang="en-US" sz="2000" b="0" i="0" u="none" strike="noStrike" dirty="0">
                        <a:solidFill>
                          <a:srgbClr val="000000"/>
                        </a:solidFill>
                        <a:effectLst/>
                        <a:latin typeface="+mj-lt"/>
                      </a:endParaRPr>
                    </a:p>
                  </a:txBody>
                  <a:tcPr marL="0" marR="0" marT="0" marB="0" anchor="b"/>
                </a:tc>
                <a:tc>
                  <a:txBody>
                    <a:bodyPr/>
                    <a:lstStyle/>
                    <a:p>
                      <a:pPr algn="ctr" fontAlgn="b"/>
                      <a:r>
                        <a:rPr lang="en-US" sz="2000" u="none" strike="noStrike" dirty="0" smtClean="0">
                          <a:effectLst/>
                        </a:rPr>
                        <a:t>$58</a:t>
                      </a:r>
                      <a:endParaRPr lang="en-US" sz="2000" b="0" i="0" u="none" strike="noStrike" dirty="0">
                        <a:solidFill>
                          <a:srgbClr val="000000"/>
                        </a:solidFill>
                        <a:effectLst/>
                        <a:latin typeface="+mj-lt"/>
                      </a:endParaRPr>
                    </a:p>
                  </a:txBody>
                  <a:tcPr marL="0" marR="0" marT="0" marB="0" anchor="b"/>
                </a:tc>
                <a:tc>
                  <a:txBody>
                    <a:bodyPr/>
                    <a:lstStyle/>
                    <a:p>
                      <a:pPr algn="ctr" fontAlgn="b"/>
                      <a:r>
                        <a:rPr lang="en-US" sz="2000" u="none" strike="noStrike" dirty="0" smtClean="0">
                          <a:effectLst/>
                        </a:rPr>
                        <a:t>$217</a:t>
                      </a:r>
                      <a:endParaRPr lang="en-US" sz="2000" b="0" i="0" u="none" strike="noStrike" dirty="0">
                        <a:solidFill>
                          <a:srgbClr val="000000"/>
                        </a:solidFill>
                        <a:effectLst/>
                        <a:latin typeface="+mj-lt"/>
                      </a:endParaRPr>
                    </a:p>
                  </a:txBody>
                  <a:tcPr marL="0" marR="0" marT="0" marB="0" anchor="b"/>
                </a:tc>
                <a:tc>
                  <a:txBody>
                    <a:bodyPr/>
                    <a:lstStyle/>
                    <a:p>
                      <a:pPr algn="ctr" fontAlgn="b"/>
                      <a:r>
                        <a:rPr lang="en-US" sz="2800" b="1" u="none" strike="noStrike" dirty="0" smtClean="0">
                          <a:effectLst/>
                        </a:rPr>
                        <a:t>$564</a:t>
                      </a:r>
                      <a:endParaRPr lang="en-US" sz="2800" b="1" i="0" u="none" strike="noStrike" dirty="0">
                        <a:solidFill>
                          <a:srgbClr val="000000"/>
                        </a:solidFill>
                        <a:effectLst/>
                        <a:latin typeface="+mj-lt"/>
                      </a:endParaRPr>
                    </a:p>
                  </a:txBody>
                  <a:tcPr marL="0" marR="0" marT="0" marB="0" anchor="b"/>
                </a:tc>
              </a:tr>
            </a:tbl>
          </a:graphicData>
        </a:graphic>
      </p:graphicFrame>
      <p:graphicFrame>
        <p:nvGraphicFramePr>
          <p:cNvPr id="6" name="Content Placeholder 3"/>
          <p:cNvGraphicFramePr>
            <a:graphicFrameLocks/>
          </p:cNvGraphicFramePr>
          <p:nvPr>
            <p:extLst>
              <p:ext uri="{D42A27DB-BD31-4B8C-83A1-F6EECF244321}">
                <p14:modId xmlns:p14="http://schemas.microsoft.com/office/powerpoint/2010/main" val="994070802"/>
              </p:ext>
            </p:extLst>
          </p:nvPr>
        </p:nvGraphicFramePr>
        <p:xfrm>
          <a:off x="446314" y="3037114"/>
          <a:ext cx="3320143" cy="1650999"/>
        </p:xfrm>
        <a:graphic>
          <a:graphicData uri="http://schemas.openxmlformats.org/drawingml/2006/table">
            <a:tbl>
              <a:tblPr firstRow="1" bandRow="1">
                <a:tableStyleId>{073A0DAA-6AF3-43AB-8588-CEC1D06C72B9}</a:tableStyleId>
              </a:tblPr>
              <a:tblGrid>
                <a:gridCol w="3320143"/>
              </a:tblGrid>
              <a:tr h="559526">
                <a:tc>
                  <a:txBody>
                    <a:bodyPr/>
                    <a:lstStyle/>
                    <a:p>
                      <a:pPr algn="ctr" fontAlgn="b"/>
                      <a:r>
                        <a:rPr lang="en-US" sz="2800" u="none" strike="noStrike" baseline="0" dirty="0" smtClean="0">
                          <a:effectLst/>
                        </a:rPr>
                        <a:t>Costs to fish through (Average per set)</a:t>
                      </a:r>
                      <a:endParaRPr lang="en-US" sz="2800" b="1" i="0" u="none" strike="noStrike" dirty="0">
                        <a:solidFill>
                          <a:srgbClr val="000000"/>
                        </a:solidFill>
                        <a:effectLst/>
                        <a:latin typeface="+mj-lt"/>
                      </a:endParaRPr>
                    </a:p>
                  </a:txBody>
                  <a:tcPr marL="0" marR="0" marT="0" marB="0" anchor="b"/>
                </a:tc>
              </a:tr>
              <a:tr h="370840">
                <a:tc>
                  <a:txBody>
                    <a:bodyPr/>
                    <a:lstStyle/>
                    <a:p>
                      <a:pPr algn="ctr" fontAlgn="b"/>
                      <a:r>
                        <a:rPr lang="en-US" sz="2000" u="none" strike="noStrike" dirty="0">
                          <a:effectLst/>
                        </a:rPr>
                        <a:t>Additional Fuel </a:t>
                      </a:r>
                      <a:endParaRPr lang="en-US" sz="2000" b="1" i="0" u="none" strike="noStrike" dirty="0">
                        <a:solidFill>
                          <a:srgbClr val="000000"/>
                        </a:solidFill>
                        <a:effectLst/>
                        <a:latin typeface="+mj-lt"/>
                      </a:endParaRPr>
                    </a:p>
                  </a:txBody>
                  <a:tcPr marL="0" marR="0" marT="0" marB="0" anchor="b"/>
                </a:tc>
              </a:tr>
              <a:tr h="370840">
                <a:tc>
                  <a:txBody>
                    <a:bodyPr/>
                    <a:lstStyle/>
                    <a:p>
                      <a:pPr algn="ctr" fontAlgn="b"/>
                      <a:r>
                        <a:rPr lang="en-US" sz="2800" b="1" kern="1200" dirty="0" smtClean="0">
                          <a:solidFill>
                            <a:schemeClr val="bg1"/>
                          </a:solidFill>
                          <a:effectLst/>
                          <a:latin typeface="+mn-lt"/>
                          <a:ea typeface="+mn-ea"/>
                          <a:cs typeface="+mn-cs"/>
                        </a:rPr>
                        <a:t>$433 ± $147 </a:t>
                      </a:r>
                      <a:endParaRPr lang="en-US" sz="2800" b="1" i="0" u="none" strike="noStrike" dirty="0">
                        <a:solidFill>
                          <a:schemeClr val="bg1"/>
                        </a:solidFill>
                        <a:effectLst/>
                        <a:latin typeface="+mj-lt"/>
                      </a:endParaRPr>
                    </a:p>
                  </a:txBody>
                  <a:tcPr marL="0" marR="0" marT="0" marB="0" anchor="b"/>
                </a:tc>
              </a:tr>
            </a:tbl>
          </a:graphicData>
        </a:graphic>
      </p:graphicFrame>
      <p:sp>
        <p:nvSpPr>
          <p:cNvPr id="7" name="Content Placeholder 2"/>
          <p:cNvSpPr txBox="1">
            <a:spLocks/>
          </p:cNvSpPr>
          <p:nvPr/>
        </p:nvSpPr>
        <p:spPr>
          <a:xfrm>
            <a:off x="3940629" y="2390368"/>
            <a:ext cx="5061857" cy="452596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a:p>
            <a:pPr marL="0" indent="0">
              <a:buNone/>
            </a:pPr>
            <a:r>
              <a:rPr lang="en-US" dirty="0" smtClean="0"/>
              <a:t>Doesn’t take into account:</a:t>
            </a:r>
          </a:p>
          <a:p>
            <a:pPr marL="0" indent="0">
              <a:buNone/>
            </a:pPr>
            <a:r>
              <a:rPr lang="en-US" dirty="0" smtClean="0"/>
              <a:t>Bait</a:t>
            </a:r>
          </a:p>
          <a:p>
            <a:pPr marL="0" indent="0">
              <a:buNone/>
            </a:pPr>
            <a:r>
              <a:rPr lang="en-US" dirty="0" smtClean="0"/>
              <a:t>Crew food</a:t>
            </a:r>
          </a:p>
          <a:p>
            <a:pPr marL="0" indent="0">
              <a:buNone/>
            </a:pPr>
            <a:r>
              <a:rPr lang="en-US" dirty="0" smtClean="0"/>
              <a:t>Opportunity costs</a:t>
            </a:r>
          </a:p>
          <a:p>
            <a:pPr marL="0" indent="0">
              <a:buNone/>
            </a:pPr>
            <a:r>
              <a:rPr lang="en-US" dirty="0" smtClean="0"/>
              <a:t># Sets per day</a:t>
            </a:r>
          </a:p>
          <a:p>
            <a:pPr marL="0" indent="0">
              <a:buNone/>
            </a:pPr>
            <a:r>
              <a:rPr lang="en-US" dirty="0" smtClean="0"/>
              <a:t>Whales reinforced/ spreads behavior</a:t>
            </a:r>
          </a:p>
          <a:p>
            <a:pPr marL="0" indent="0">
              <a:buNone/>
            </a:pPr>
            <a:endParaRPr lang="en-US" dirty="0" smtClean="0"/>
          </a:p>
        </p:txBody>
      </p:sp>
      <p:sp>
        <p:nvSpPr>
          <p:cNvPr id="2" name="Rectangle 1"/>
          <p:cNvSpPr/>
          <p:nvPr/>
        </p:nvSpPr>
        <p:spPr>
          <a:xfrm>
            <a:off x="359229" y="2767368"/>
            <a:ext cx="8229600" cy="3876208"/>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71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9" name="Content Placeholder 18" descr="FishWhale.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15433" y="-1"/>
            <a:ext cx="9872133" cy="6858001"/>
          </a:xfrm>
        </p:spPr>
      </p:pic>
      <p:pic>
        <p:nvPicPr>
          <p:cNvPr id="4" name="Picture 3" descr="IMG_10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71593" y="11912134"/>
            <a:ext cx="12751365" cy="15525591"/>
          </a:xfrm>
          <a:prstGeom prst="rect">
            <a:avLst/>
          </a:prstGeom>
        </p:spPr>
      </p:pic>
      <p:sp>
        <p:nvSpPr>
          <p:cNvPr id="5" name="TextBox 4"/>
          <p:cNvSpPr txBox="1"/>
          <p:nvPr/>
        </p:nvSpPr>
        <p:spPr>
          <a:xfrm>
            <a:off x="37437927" y="12222640"/>
            <a:ext cx="6305757" cy="4401205"/>
          </a:xfrm>
          <a:prstGeom prst="rect">
            <a:avLst/>
          </a:prstGeom>
          <a:noFill/>
        </p:spPr>
        <p:txBody>
          <a:bodyPr wrap="square" rtlCol="0">
            <a:spAutoFit/>
          </a:bodyPr>
          <a:lstStyle/>
          <a:p>
            <a:r>
              <a:rPr lang="en-US" sz="4000" i="1" dirty="0">
                <a:latin typeface="+mj-lt"/>
                <a:cs typeface="Candara"/>
              </a:rPr>
              <a:t>I hate killer whales</a:t>
            </a:r>
          </a:p>
          <a:p>
            <a:r>
              <a:rPr lang="en-US" sz="4000" i="1" dirty="0">
                <a:latin typeface="+mj-lt"/>
                <a:cs typeface="Candara"/>
              </a:rPr>
              <a:t>With their stinking breath</a:t>
            </a:r>
          </a:p>
          <a:p>
            <a:r>
              <a:rPr lang="en-US" sz="4000" i="1" dirty="0">
                <a:latin typeface="+mj-lt"/>
                <a:cs typeface="Candara"/>
              </a:rPr>
              <a:t>And thrashing tails</a:t>
            </a:r>
          </a:p>
          <a:p>
            <a:r>
              <a:rPr lang="en-US" sz="4000" i="1" dirty="0">
                <a:latin typeface="+mj-lt"/>
                <a:cs typeface="Candara"/>
              </a:rPr>
              <a:t>They're eating </a:t>
            </a:r>
            <a:r>
              <a:rPr lang="en-US" sz="4000" i="1" dirty="0" err="1">
                <a:latin typeface="+mj-lt"/>
                <a:cs typeface="Candara"/>
              </a:rPr>
              <a:t>blackcod</a:t>
            </a:r>
            <a:r>
              <a:rPr lang="en-US" sz="4000" i="1" dirty="0">
                <a:latin typeface="+mj-lt"/>
                <a:cs typeface="Candara"/>
              </a:rPr>
              <a:t> </a:t>
            </a:r>
          </a:p>
          <a:p>
            <a:r>
              <a:rPr lang="en-US" sz="4000" i="1" dirty="0">
                <a:latin typeface="+mj-lt"/>
                <a:cs typeface="Candara"/>
              </a:rPr>
              <a:t>Off my hooks</a:t>
            </a:r>
          </a:p>
          <a:p>
            <a:r>
              <a:rPr lang="en-US" sz="4000" i="1" dirty="0">
                <a:latin typeface="+mj-lt"/>
                <a:cs typeface="Candara"/>
              </a:rPr>
              <a:t>They're nothing but</a:t>
            </a:r>
          </a:p>
          <a:p>
            <a:r>
              <a:rPr lang="en-US" sz="4000" i="1" dirty="0">
                <a:latin typeface="+mj-lt"/>
                <a:cs typeface="Candara"/>
              </a:rPr>
              <a:t>Tuxedoed crooks.</a:t>
            </a:r>
          </a:p>
        </p:txBody>
      </p:sp>
      <p:sp>
        <p:nvSpPr>
          <p:cNvPr id="6" name="TextBox 5"/>
          <p:cNvSpPr txBox="1"/>
          <p:nvPr/>
        </p:nvSpPr>
        <p:spPr>
          <a:xfrm>
            <a:off x="37437927" y="21393198"/>
            <a:ext cx="8419155" cy="5632311"/>
          </a:xfrm>
          <a:prstGeom prst="rect">
            <a:avLst/>
          </a:prstGeom>
          <a:noFill/>
        </p:spPr>
        <p:txBody>
          <a:bodyPr wrap="square" rtlCol="0">
            <a:spAutoFit/>
          </a:bodyPr>
          <a:lstStyle/>
          <a:p>
            <a:r>
              <a:rPr lang="en-US" sz="4000" i="1" dirty="0">
                <a:latin typeface="+mj-lt"/>
                <a:cs typeface="Candara"/>
              </a:rPr>
              <a:t>I only wish the Japanese</a:t>
            </a:r>
          </a:p>
          <a:p>
            <a:r>
              <a:rPr lang="en-US" sz="4000" i="1" dirty="0">
                <a:latin typeface="+mj-lt"/>
                <a:cs typeface="Candara"/>
              </a:rPr>
              <a:t>Would do their research</a:t>
            </a:r>
          </a:p>
          <a:p>
            <a:r>
              <a:rPr lang="en-US" sz="4000" i="1" dirty="0">
                <a:latin typeface="+mj-lt"/>
                <a:cs typeface="Candara"/>
              </a:rPr>
              <a:t>Work on these</a:t>
            </a:r>
          </a:p>
          <a:p>
            <a:r>
              <a:rPr lang="en-US" sz="4000" i="1" dirty="0">
                <a:latin typeface="+mj-lt"/>
                <a:cs typeface="Candara"/>
              </a:rPr>
              <a:t>And leave those Baleen</a:t>
            </a:r>
          </a:p>
          <a:p>
            <a:r>
              <a:rPr lang="en-US" sz="4000" i="1" dirty="0">
                <a:latin typeface="+mj-lt"/>
                <a:cs typeface="Candara"/>
              </a:rPr>
              <a:t>Whales alone</a:t>
            </a:r>
          </a:p>
          <a:p>
            <a:r>
              <a:rPr lang="en-US" sz="4000" i="1" dirty="0">
                <a:latin typeface="+mj-lt"/>
                <a:cs typeface="Candara"/>
              </a:rPr>
              <a:t>STRIKE DEEP!</a:t>
            </a:r>
          </a:p>
          <a:p>
            <a:r>
              <a:rPr lang="en-US" sz="4000" i="1" dirty="0">
                <a:latin typeface="+mj-lt"/>
                <a:cs typeface="Candara"/>
              </a:rPr>
              <a:t>And take these</a:t>
            </a:r>
          </a:p>
          <a:p>
            <a:r>
              <a:rPr lang="en-US" sz="4000" i="1" dirty="0">
                <a:latin typeface="+mj-lt"/>
                <a:cs typeface="Candara"/>
              </a:rPr>
              <a:t>Bastards </a:t>
            </a:r>
            <a:r>
              <a:rPr lang="en-US" sz="4000" i="1" dirty="0" smtClean="0">
                <a:latin typeface="+mj-lt"/>
                <a:cs typeface="Candara"/>
              </a:rPr>
              <a:t>home.</a:t>
            </a:r>
          </a:p>
          <a:p>
            <a:endParaRPr lang="en-US" sz="4000" i="1" dirty="0">
              <a:latin typeface="+mj-lt"/>
              <a:cs typeface="Candara"/>
            </a:endParaRPr>
          </a:p>
        </p:txBody>
      </p:sp>
      <p:sp>
        <p:nvSpPr>
          <p:cNvPr id="7" name="TextBox 6"/>
          <p:cNvSpPr txBox="1"/>
          <p:nvPr/>
        </p:nvSpPr>
        <p:spPr>
          <a:xfrm>
            <a:off x="37437927" y="16813391"/>
            <a:ext cx="7086600" cy="4401205"/>
          </a:xfrm>
          <a:prstGeom prst="rect">
            <a:avLst/>
          </a:prstGeom>
          <a:noFill/>
        </p:spPr>
        <p:txBody>
          <a:bodyPr wrap="square" rtlCol="0">
            <a:spAutoFit/>
          </a:bodyPr>
          <a:lstStyle/>
          <a:p>
            <a:r>
              <a:rPr lang="en-US" sz="4000" i="1" dirty="0">
                <a:latin typeface="+mj-lt"/>
                <a:cs typeface="Candara"/>
              </a:rPr>
              <a:t>And </a:t>
            </a:r>
            <a:r>
              <a:rPr lang="en-US" sz="4000" i="1" dirty="0" err="1" smtClean="0">
                <a:latin typeface="+mj-lt"/>
                <a:cs typeface="Candara"/>
              </a:rPr>
              <a:t>spermwhale</a:t>
            </a:r>
            <a:r>
              <a:rPr lang="en-US" sz="4000" i="1" dirty="0" smtClean="0">
                <a:latin typeface="+mj-lt"/>
                <a:cs typeface="Candara"/>
              </a:rPr>
              <a:t> </a:t>
            </a:r>
            <a:r>
              <a:rPr lang="en-US" sz="4000" i="1" dirty="0">
                <a:latin typeface="+mj-lt"/>
                <a:cs typeface="Candara"/>
              </a:rPr>
              <a:t>breath</a:t>
            </a:r>
          </a:p>
          <a:p>
            <a:r>
              <a:rPr lang="en-US" sz="4000" i="1" dirty="0">
                <a:latin typeface="+mj-lt"/>
                <a:cs typeface="Candara"/>
              </a:rPr>
              <a:t>Is even worse</a:t>
            </a:r>
          </a:p>
          <a:p>
            <a:r>
              <a:rPr lang="en-US" sz="4000" i="1" dirty="0">
                <a:latin typeface="+mj-lt"/>
                <a:cs typeface="Candara"/>
              </a:rPr>
              <a:t>As if their apertures</a:t>
            </a:r>
          </a:p>
          <a:p>
            <a:r>
              <a:rPr lang="en-US" sz="4000" i="1" dirty="0">
                <a:latin typeface="+mj-lt"/>
                <a:cs typeface="Candara"/>
              </a:rPr>
              <a:t>Were reversed</a:t>
            </a:r>
          </a:p>
          <a:p>
            <a:r>
              <a:rPr lang="en-US" sz="4000" i="1" dirty="0">
                <a:latin typeface="+mj-lt"/>
                <a:cs typeface="Candara"/>
              </a:rPr>
              <a:t>They're killing me</a:t>
            </a:r>
          </a:p>
          <a:p>
            <a:r>
              <a:rPr lang="en-US" sz="4000" i="1" dirty="0">
                <a:latin typeface="+mj-lt"/>
                <a:cs typeface="Candara"/>
              </a:rPr>
              <a:t>It makes me pine</a:t>
            </a:r>
          </a:p>
          <a:p>
            <a:r>
              <a:rPr lang="en-US" sz="4000" i="1" dirty="0">
                <a:latin typeface="+mj-lt"/>
                <a:cs typeface="Candara"/>
              </a:rPr>
              <a:t>For Nantucket </a:t>
            </a:r>
            <a:r>
              <a:rPr lang="en-US" sz="4000" i="1" dirty="0" smtClean="0">
                <a:latin typeface="+mj-lt"/>
                <a:cs typeface="Candara"/>
              </a:rPr>
              <a:t>1859.</a:t>
            </a:r>
            <a:endParaRPr lang="en-US" sz="4000" i="1" dirty="0">
              <a:latin typeface="+mj-lt"/>
              <a:cs typeface="Candara"/>
            </a:endParaRPr>
          </a:p>
        </p:txBody>
      </p:sp>
      <p:sp>
        <p:nvSpPr>
          <p:cNvPr id="8" name="TextBox 7"/>
          <p:cNvSpPr txBox="1"/>
          <p:nvPr/>
        </p:nvSpPr>
        <p:spPr>
          <a:xfrm>
            <a:off x="36829345" y="26507139"/>
            <a:ext cx="9300348" cy="707886"/>
          </a:xfrm>
          <a:prstGeom prst="rect">
            <a:avLst/>
          </a:prstGeom>
          <a:noFill/>
        </p:spPr>
        <p:txBody>
          <a:bodyPr wrap="square" rtlCol="0">
            <a:spAutoFit/>
          </a:bodyPr>
          <a:lstStyle/>
          <a:p>
            <a:r>
              <a:rPr lang="en-US" sz="4000" b="1" i="1" dirty="0" smtClean="0">
                <a:latin typeface="+mj-lt"/>
                <a:cs typeface="Candara"/>
              </a:rPr>
              <a:t>-Bill Harrington (</a:t>
            </a:r>
            <a:r>
              <a:rPr lang="en-US" sz="4000" b="1" i="1" dirty="0" err="1" smtClean="0">
                <a:latin typeface="+mj-lt"/>
                <a:cs typeface="Candara"/>
              </a:rPr>
              <a:t>longliner</a:t>
            </a:r>
            <a:r>
              <a:rPr lang="en-US" sz="4000" b="1" i="1" dirty="0" smtClean="0">
                <a:latin typeface="+mj-lt"/>
                <a:cs typeface="Candara"/>
              </a:rPr>
              <a:t>)</a:t>
            </a:r>
            <a:endParaRPr lang="en-US" sz="4000" b="1" i="1" dirty="0">
              <a:latin typeface="+mj-lt"/>
              <a:cs typeface="Candara"/>
            </a:endParaRPr>
          </a:p>
        </p:txBody>
      </p:sp>
      <p:pic>
        <p:nvPicPr>
          <p:cNvPr id="9" name="Picture 8" descr="IMG_10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23993" y="12064534"/>
            <a:ext cx="12751365" cy="15525591"/>
          </a:xfrm>
          <a:prstGeom prst="rect">
            <a:avLst/>
          </a:prstGeom>
        </p:spPr>
      </p:pic>
      <p:sp>
        <p:nvSpPr>
          <p:cNvPr id="10" name="TextBox 9"/>
          <p:cNvSpPr txBox="1"/>
          <p:nvPr/>
        </p:nvSpPr>
        <p:spPr>
          <a:xfrm>
            <a:off x="37590327" y="12375040"/>
            <a:ext cx="6305757" cy="4401205"/>
          </a:xfrm>
          <a:prstGeom prst="rect">
            <a:avLst/>
          </a:prstGeom>
          <a:noFill/>
        </p:spPr>
        <p:txBody>
          <a:bodyPr wrap="square" rtlCol="0">
            <a:spAutoFit/>
          </a:bodyPr>
          <a:lstStyle/>
          <a:p>
            <a:r>
              <a:rPr lang="en-US" sz="4000" i="1" dirty="0">
                <a:latin typeface="+mj-lt"/>
                <a:cs typeface="Candara"/>
              </a:rPr>
              <a:t>I hate killer whales</a:t>
            </a:r>
          </a:p>
          <a:p>
            <a:r>
              <a:rPr lang="en-US" sz="4000" i="1" dirty="0">
                <a:latin typeface="+mj-lt"/>
                <a:cs typeface="Candara"/>
              </a:rPr>
              <a:t>With their stinking breath</a:t>
            </a:r>
          </a:p>
          <a:p>
            <a:r>
              <a:rPr lang="en-US" sz="4000" i="1" dirty="0">
                <a:latin typeface="+mj-lt"/>
                <a:cs typeface="Candara"/>
              </a:rPr>
              <a:t>And thrashing tails</a:t>
            </a:r>
          </a:p>
          <a:p>
            <a:r>
              <a:rPr lang="en-US" sz="4000" i="1" dirty="0">
                <a:latin typeface="+mj-lt"/>
                <a:cs typeface="Candara"/>
              </a:rPr>
              <a:t>They're eating </a:t>
            </a:r>
            <a:r>
              <a:rPr lang="en-US" sz="4000" i="1" dirty="0" err="1">
                <a:latin typeface="+mj-lt"/>
                <a:cs typeface="Candara"/>
              </a:rPr>
              <a:t>blackcod</a:t>
            </a:r>
            <a:r>
              <a:rPr lang="en-US" sz="4000" i="1" dirty="0">
                <a:latin typeface="+mj-lt"/>
                <a:cs typeface="Candara"/>
              </a:rPr>
              <a:t> </a:t>
            </a:r>
          </a:p>
          <a:p>
            <a:r>
              <a:rPr lang="en-US" sz="4000" i="1" dirty="0">
                <a:latin typeface="+mj-lt"/>
                <a:cs typeface="Candara"/>
              </a:rPr>
              <a:t>Off my hooks</a:t>
            </a:r>
          </a:p>
          <a:p>
            <a:r>
              <a:rPr lang="en-US" sz="4000" i="1" dirty="0">
                <a:latin typeface="+mj-lt"/>
                <a:cs typeface="Candara"/>
              </a:rPr>
              <a:t>They're nothing but</a:t>
            </a:r>
          </a:p>
          <a:p>
            <a:r>
              <a:rPr lang="en-US" sz="4000" i="1" dirty="0">
                <a:latin typeface="+mj-lt"/>
                <a:cs typeface="Candara"/>
              </a:rPr>
              <a:t>Tuxedoed crooks.</a:t>
            </a:r>
          </a:p>
        </p:txBody>
      </p:sp>
      <p:sp>
        <p:nvSpPr>
          <p:cNvPr id="11" name="TextBox 10"/>
          <p:cNvSpPr txBox="1"/>
          <p:nvPr/>
        </p:nvSpPr>
        <p:spPr>
          <a:xfrm>
            <a:off x="37590327" y="21545598"/>
            <a:ext cx="8419155" cy="5632311"/>
          </a:xfrm>
          <a:prstGeom prst="rect">
            <a:avLst/>
          </a:prstGeom>
          <a:noFill/>
        </p:spPr>
        <p:txBody>
          <a:bodyPr wrap="square" rtlCol="0">
            <a:spAutoFit/>
          </a:bodyPr>
          <a:lstStyle/>
          <a:p>
            <a:r>
              <a:rPr lang="en-US" sz="4000" i="1" dirty="0">
                <a:latin typeface="+mj-lt"/>
                <a:cs typeface="Candara"/>
              </a:rPr>
              <a:t>I only wish the Japanese</a:t>
            </a:r>
          </a:p>
          <a:p>
            <a:r>
              <a:rPr lang="en-US" sz="4000" i="1" dirty="0">
                <a:latin typeface="+mj-lt"/>
                <a:cs typeface="Candara"/>
              </a:rPr>
              <a:t>Would do their research</a:t>
            </a:r>
          </a:p>
          <a:p>
            <a:r>
              <a:rPr lang="en-US" sz="4000" i="1" dirty="0">
                <a:latin typeface="+mj-lt"/>
                <a:cs typeface="Candara"/>
              </a:rPr>
              <a:t>Work on these</a:t>
            </a:r>
          </a:p>
          <a:p>
            <a:r>
              <a:rPr lang="en-US" sz="4000" i="1" dirty="0">
                <a:latin typeface="+mj-lt"/>
                <a:cs typeface="Candara"/>
              </a:rPr>
              <a:t>And leave those Baleen</a:t>
            </a:r>
          </a:p>
          <a:p>
            <a:r>
              <a:rPr lang="en-US" sz="4000" i="1" dirty="0">
                <a:latin typeface="+mj-lt"/>
                <a:cs typeface="Candara"/>
              </a:rPr>
              <a:t>Whales alone</a:t>
            </a:r>
          </a:p>
          <a:p>
            <a:r>
              <a:rPr lang="en-US" sz="4000" i="1" dirty="0">
                <a:latin typeface="+mj-lt"/>
                <a:cs typeface="Candara"/>
              </a:rPr>
              <a:t>STRIKE DEEP!</a:t>
            </a:r>
          </a:p>
          <a:p>
            <a:r>
              <a:rPr lang="en-US" sz="4000" i="1" dirty="0">
                <a:latin typeface="+mj-lt"/>
                <a:cs typeface="Candara"/>
              </a:rPr>
              <a:t>And take these</a:t>
            </a:r>
          </a:p>
          <a:p>
            <a:r>
              <a:rPr lang="en-US" sz="4000" i="1" dirty="0">
                <a:latin typeface="+mj-lt"/>
                <a:cs typeface="Candara"/>
              </a:rPr>
              <a:t>Bastards </a:t>
            </a:r>
            <a:r>
              <a:rPr lang="en-US" sz="4000" i="1" dirty="0" smtClean="0">
                <a:latin typeface="+mj-lt"/>
                <a:cs typeface="Candara"/>
              </a:rPr>
              <a:t>home.</a:t>
            </a:r>
          </a:p>
          <a:p>
            <a:endParaRPr lang="en-US" sz="4000" i="1" dirty="0">
              <a:latin typeface="+mj-lt"/>
              <a:cs typeface="Candara"/>
            </a:endParaRPr>
          </a:p>
        </p:txBody>
      </p:sp>
      <p:sp>
        <p:nvSpPr>
          <p:cNvPr id="12" name="TextBox 11"/>
          <p:cNvSpPr txBox="1"/>
          <p:nvPr/>
        </p:nvSpPr>
        <p:spPr>
          <a:xfrm>
            <a:off x="37590327" y="16965791"/>
            <a:ext cx="7086600" cy="4401205"/>
          </a:xfrm>
          <a:prstGeom prst="rect">
            <a:avLst/>
          </a:prstGeom>
          <a:noFill/>
        </p:spPr>
        <p:txBody>
          <a:bodyPr wrap="square" rtlCol="0">
            <a:spAutoFit/>
          </a:bodyPr>
          <a:lstStyle/>
          <a:p>
            <a:r>
              <a:rPr lang="en-US" sz="4000" i="1" dirty="0">
                <a:latin typeface="+mj-lt"/>
                <a:cs typeface="Candara"/>
              </a:rPr>
              <a:t>And </a:t>
            </a:r>
            <a:r>
              <a:rPr lang="en-US" sz="4000" i="1" dirty="0" err="1" smtClean="0">
                <a:latin typeface="+mj-lt"/>
                <a:cs typeface="Candara"/>
              </a:rPr>
              <a:t>spermwhale</a:t>
            </a:r>
            <a:r>
              <a:rPr lang="en-US" sz="4000" i="1" dirty="0" smtClean="0">
                <a:latin typeface="+mj-lt"/>
                <a:cs typeface="Candara"/>
              </a:rPr>
              <a:t> </a:t>
            </a:r>
            <a:r>
              <a:rPr lang="en-US" sz="4000" i="1" dirty="0">
                <a:latin typeface="+mj-lt"/>
                <a:cs typeface="Candara"/>
              </a:rPr>
              <a:t>breath</a:t>
            </a:r>
          </a:p>
          <a:p>
            <a:r>
              <a:rPr lang="en-US" sz="4000" i="1" dirty="0">
                <a:latin typeface="+mj-lt"/>
                <a:cs typeface="Candara"/>
              </a:rPr>
              <a:t>Is even worse</a:t>
            </a:r>
          </a:p>
          <a:p>
            <a:r>
              <a:rPr lang="en-US" sz="4000" i="1" dirty="0">
                <a:latin typeface="+mj-lt"/>
                <a:cs typeface="Candara"/>
              </a:rPr>
              <a:t>As if their apertures</a:t>
            </a:r>
          </a:p>
          <a:p>
            <a:r>
              <a:rPr lang="en-US" sz="4000" i="1" dirty="0">
                <a:latin typeface="+mj-lt"/>
                <a:cs typeface="Candara"/>
              </a:rPr>
              <a:t>Were reversed</a:t>
            </a:r>
          </a:p>
          <a:p>
            <a:r>
              <a:rPr lang="en-US" sz="4000" i="1" dirty="0">
                <a:latin typeface="+mj-lt"/>
                <a:cs typeface="Candara"/>
              </a:rPr>
              <a:t>They're killing me</a:t>
            </a:r>
          </a:p>
          <a:p>
            <a:r>
              <a:rPr lang="en-US" sz="4000" i="1" dirty="0">
                <a:latin typeface="+mj-lt"/>
                <a:cs typeface="Candara"/>
              </a:rPr>
              <a:t>It makes me pine</a:t>
            </a:r>
          </a:p>
          <a:p>
            <a:r>
              <a:rPr lang="en-US" sz="4000" i="1" dirty="0">
                <a:latin typeface="+mj-lt"/>
                <a:cs typeface="Candara"/>
              </a:rPr>
              <a:t>For Nantucket </a:t>
            </a:r>
            <a:r>
              <a:rPr lang="en-US" sz="4000" i="1" dirty="0" smtClean="0">
                <a:latin typeface="+mj-lt"/>
                <a:cs typeface="Candara"/>
              </a:rPr>
              <a:t>1859.</a:t>
            </a:r>
            <a:endParaRPr lang="en-US" sz="4000" i="1" dirty="0">
              <a:latin typeface="+mj-lt"/>
              <a:cs typeface="Candara"/>
            </a:endParaRPr>
          </a:p>
        </p:txBody>
      </p:sp>
      <p:sp>
        <p:nvSpPr>
          <p:cNvPr id="13" name="TextBox 12"/>
          <p:cNvSpPr txBox="1"/>
          <p:nvPr/>
        </p:nvSpPr>
        <p:spPr>
          <a:xfrm>
            <a:off x="36981745" y="26659539"/>
            <a:ext cx="9300348" cy="707886"/>
          </a:xfrm>
          <a:prstGeom prst="rect">
            <a:avLst/>
          </a:prstGeom>
          <a:noFill/>
        </p:spPr>
        <p:txBody>
          <a:bodyPr wrap="square" rtlCol="0">
            <a:spAutoFit/>
          </a:bodyPr>
          <a:lstStyle/>
          <a:p>
            <a:r>
              <a:rPr lang="en-US" sz="4000" b="1" i="1" dirty="0" smtClean="0">
                <a:latin typeface="+mj-lt"/>
                <a:cs typeface="Candara"/>
              </a:rPr>
              <a:t>-Bill Harrington (</a:t>
            </a:r>
            <a:r>
              <a:rPr lang="en-US" sz="4000" b="1" i="1" dirty="0" err="1" smtClean="0">
                <a:latin typeface="+mj-lt"/>
                <a:cs typeface="Candara"/>
              </a:rPr>
              <a:t>longliner</a:t>
            </a:r>
            <a:r>
              <a:rPr lang="en-US" sz="4000" b="1" i="1" dirty="0" smtClean="0">
                <a:latin typeface="+mj-lt"/>
                <a:cs typeface="Candara"/>
              </a:rPr>
              <a:t>)</a:t>
            </a:r>
            <a:endParaRPr lang="en-US" sz="4000" b="1" i="1" dirty="0">
              <a:latin typeface="+mj-lt"/>
              <a:cs typeface="Candara"/>
            </a:endParaRPr>
          </a:p>
        </p:txBody>
      </p:sp>
      <p:pic>
        <p:nvPicPr>
          <p:cNvPr id="20" name="Picture 19" descr="IMG_10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6393" y="12216934"/>
            <a:ext cx="12751365" cy="15525591"/>
          </a:xfrm>
          <a:prstGeom prst="rect">
            <a:avLst/>
          </a:prstGeom>
        </p:spPr>
      </p:pic>
      <p:sp>
        <p:nvSpPr>
          <p:cNvPr id="21" name="TextBox 20"/>
          <p:cNvSpPr txBox="1"/>
          <p:nvPr/>
        </p:nvSpPr>
        <p:spPr>
          <a:xfrm>
            <a:off x="37742727" y="12527440"/>
            <a:ext cx="6305757" cy="2246769"/>
          </a:xfrm>
          <a:prstGeom prst="rect">
            <a:avLst/>
          </a:prstGeom>
          <a:noFill/>
        </p:spPr>
        <p:txBody>
          <a:bodyPr wrap="square" rtlCol="0">
            <a:spAutoFit/>
          </a:bodyPr>
          <a:lstStyle/>
          <a:p>
            <a:r>
              <a:rPr lang="en-US" sz="2000" i="1" dirty="0">
                <a:solidFill>
                  <a:schemeClr val="bg1"/>
                </a:solidFill>
                <a:latin typeface="+mj-lt"/>
                <a:cs typeface="Candara"/>
              </a:rPr>
              <a:t>I hate killer whales</a:t>
            </a:r>
          </a:p>
          <a:p>
            <a:r>
              <a:rPr lang="en-US" sz="2000" i="1" dirty="0">
                <a:solidFill>
                  <a:schemeClr val="bg1"/>
                </a:solidFill>
                <a:latin typeface="+mj-lt"/>
                <a:cs typeface="Candara"/>
              </a:rPr>
              <a:t>With their stinking breath</a:t>
            </a:r>
          </a:p>
          <a:p>
            <a:r>
              <a:rPr lang="en-US" sz="2000" i="1" dirty="0">
                <a:solidFill>
                  <a:schemeClr val="bg1"/>
                </a:solidFill>
                <a:latin typeface="+mj-lt"/>
                <a:cs typeface="Candara"/>
              </a:rPr>
              <a:t>And thrashing tails</a:t>
            </a:r>
          </a:p>
          <a:p>
            <a:r>
              <a:rPr lang="en-US" sz="2000" i="1" dirty="0">
                <a:solidFill>
                  <a:schemeClr val="bg1"/>
                </a:solidFill>
                <a:latin typeface="+mj-lt"/>
                <a:cs typeface="Candara"/>
              </a:rPr>
              <a:t>They're eating </a:t>
            </a:r>
            <a:r>
              <a:rPr lang="en-US" sz="2000" i="1" dirty="0" err="1">
                <a:solidFill>
                  <a:schemeClr val="bg1"/>
                </a:solidFill>
                <a:latin typeface="+mj-lt"/>
                <a:cs typeface="Candara"/>
              </a:rPr>
              <a:t>blackcod</a:t>
            </a:r>
            <a:r>
              <a:rPr lang="en-US" sz="2000" i="1" dirty="0">
                <a:solidFill>
                  <a:schemeClr val="bg1"/>
                </a:solidFill>
                <a:latin typeface="+mj-lt"/>
                <a:cs typeface="Candara"/>
              </a:rPr>
              <a:t> </a:t>
            </a:r>
          </a:p>
          <a:p>
            <a:r>
              <a:rPr lang="en-US" sz="2000" i="1" dirty="0">
                <a:solidFill>
                  <a:schemeClr val="bg1"/>
                </a:solidFill>
                <a:latin typeface="+mj-lt"/>
                <a:cs typeface="Candara"/>
              </a:rPr>
              <a:t>Off my hooks</a:t>
            </a:r>
          </a:p>
          <a:p>
            <a:r>
              <a:rPr lang="en-US" sz="2000" i="1" dirty="0">
                <a:solidFill>
                  <a:schemeClr val="bg1"/>
                </a:solidFill>
                <a:latin typeface="+mj-lt"/>
                <a:cs typeface="Candara"/>
              </a:rPr>
              <a:t>They're nothing but</a:t>
            </a:r>
          </a:p>
          <a:p>
            <a:r>
              <a:rPr lang="en-US" sz="2000" i="1" dirty="0">
                <a:solidFill>
                  <a:schemeClr val="bg1"/>
                </a:solidFill>
                <a:latin typeface="+mj-lt"/>
                <a:cs typeface="Candara"/>
              </a:rPr>
              <a:t>Tuxedoed crooks.</a:t>
            </a:r>
          </a:p>
        </p:txBody>
      </p:sp>
      <p:sp>
        <p:nvSpPr>
          <p:cNvPr id="22" name="TextBox 21"/>
          <p:cNvSpPr txBox="1"/>
          <p:nvPr/>
        </p:nvSpPr>
        <p:spPr>
          <a:xfrm>
            <a:off x="37742727" y="21697998"/>
            <a:ext cx="8419155" cy="2862322"/>
          </a:xfrm>
          <a:prstGeom prst="rect">
            <a:avLst/>
          </a:prstGeom>
          <a:noFill/>
        </p:spPr>
        <p:txBody>
          <a:bodyPr wrap="square" rtlCol="0">
            <a:spAutoFit/>
          </a:bodyPr>
          <a:lstStyle/>
          <a:p>
            <a:r>
              <a:rPr lang="en-US" sz="2000" i="1" dirty="0">
                <a:solidFill>
                  <a:schemeClr val="bg1"/>
                </a:solidFill>
                <a:latin typeface="+mj-lt"/>
                <a:cs typeface="Candara"/>
              </a:rPr>
              <a:t>I only wish the Japanese</a:t>
            </a:r>
          </a:p>
          <a:p>
            <a:r>
              <a:rPr lang="en-US" sz="2000" i="1" dirty="0">
                <a:solidFill>
                  <a:schemeClr val="bg1"/>
                </a:solidFill>
                <a:latin typeface="+mj-lt"/>
                <a:cs typeface="Candara"/>
              </a:rPr>
              <a:t>Would do their research</a:t>
            </a:r>
          </a:p>
          <a:p>
            <a:r>
              <a:rPr lang="en-US" sz="2000" i="1" dirty="0">
                <a:solidFill>
                  <a:schemeClr val="bg1"/>
                </a:solidFill>
                <a:latin typeface="+mj-lt"/>
                <a:cs typeface="Candara"/>
              </a:rPr>
              <a:t>Work on these</a:t>
            </a:r>
          </a:p>
          <a:p>
            <a:r>
              <a:rPr lang="en-US" sz="2000" i="1" dirty="0">
                <a:solidFill>
                  <a:schemeClr val="bg1"/>
                </a:solidFill>
                <a:latin typeface="+mj-lt"/>
                <a:cs typeface="Candara"/>
              </a:rPr>
              <a:t>And leave those Baleen</a:t>
            </a:r>
          </a:p>
          <a:p>
            <a:r>
              <a:rPr lang="en-US" sz="2000" i="1" dirty="0">
                <a:solidFill>
                  <a:schemeClr val="bg1"/>
                </a:solidFill>
                <a:latin typeface="+mj-lt"/>
                <a:cs typeface="Candara"/>
              </a:rPr>
              <a:t>Whales alone</a:t>
            </a:r>
          </a:p>
          <a:p>
            <a:r>
              <a:rPr lang="en-US" sz="2000" i="1" dirty="0">
                <a:solidFill>
                  <a:schemeClr val="bg1"/>
                </a:solidFill>
                <a:latin typeface="+mj-lt"/>
                <a:cs typeface="Candara"/>
              </a:rPr>
              <a:t>STRIKE DEEP!</a:t>
            </a:r>
          </a:p>
          <a:p>
            <a:r>
              <a:rPr lang="en-US" sz="2000" i="1" dirty="0">
                <a:solidFill>
                  <a:schemeClr val="bg1"/>
                </a:solidFill>
                <a:latin typeface="+mj-lt"/>
                <a:cs typeface="Candara"/>
              </a:rPr>
              <a:t>And take these</a:t>
            </a:r>
          </a:p>
          <a:p>
            <a:r>
              <a:rPr lang="en-US" sz="2000" i="1" dirty="0">
                <a:solidFill>
                  <a:schemeClr val="bg1"/>
                </a:solidFill>
                <a:latin typeface="+mj-lt"/>
                <a:cs typeface="Candara"/>
              </a:rPr>
              <a:t>Bastards </a:t>
            </a:r>
            <a:r>
              <a:rPr lang="en-US" sz="2000" i="1" dirty="0" smtClean="0">
                <a:solidFill>
                  <a:schemeClr val="bg1"/>
                </a:solidFill>
                <a:latin typeface="+mj-lt"/>
                <a:cs typeface="Candara"/>
              </a:rPr>
              <a:t>home.</a:t>
            </a:r>
          </a:p>
          <a:p>
            <a:endParaRPr lang="en-US" sz="2000" i="1" dirty="0">
              <a:solidFill>
                <a:schemeClr val="bg1"/>
              </a:solidFill>
              <a:latin typeface="+mj-lt"/>
              <a:cs typeface="Candara"/>
            </a:endParaRPr>
          </a:p>
        </p:txBody>
      </p:sp>
      <p:sp>
        <p:nvSpPr>
          <p:cNvPr id="23" name="TextBox 22"/>
          <p:cNvSpPr txBox="1"/>
          <p:nvPr/>
        </p:nvSpPr>
        <p:spPr>
          <a:xfrm>
            <a:off x="37742727" y="17118191"/>
            <a:ext cx="7086600" cy="2246769"/>
          </a:xfrm>
          <a:prstGeom prst="rect">
            <a:avLst/>
          </a:prstGeom>
          <a:noFill/>
        </p:spPr>
        <p:txBody>
          <a:bodyPr wrap="square" rtlCol="0">
            <a:spAutoFit/>
          </a:bodyPr>
          <a:lstStyle/>
          <a:p>
            <a:r>
              <a:rPr lang="en-US" sz="2000" i="1" dirty="0">
                <a:solidFill>
                  <a:schemeClr val="bg1"/>
                </a:solidFill>
                <a:latin typeface="+mj-lt"/>
                <a:cs typeface="Candara"/>
              </a:rPr>
              <a:t>And </a:t>
            </a:r>
            <a:r>
              <a:rPr lang="en-US" sz="2000" i="1" dirty="0" err="1" smtClean="0">
                <a:solidFill>
                  <a:schemeClr val="bg1"/>
                </a:solidFill>
                <a:latin typeface="+mj-lt"/>
                <a:cs typeface="Candara"/>
              </a:rPr>
              <a:t>spermwhale</a:t>
            </a:r>
            <a:r>
              <a:rPr lang="en-US" sz="2000" i="1" dirty="0" smtClean="0">
                <a:solidFill>
                  <a:schemeClr val="bg1"/>
                </a:solidFill>
                <a:latin typeface="+mj-lt"/>
                <a:cs typeface="Candara"/>
              </a:rPr>
              <a:t> </a:t>
            </a:r>
            <a:r>
              <a:rPr lang="en-US" sz="2000" i="1" dirty="0">
                <a:solidFill>
                  <a:schemeClr val="bg1"/>
                </a:solidFill>
                <a:latin typeface="+mj-lt"/>
                <a:cs typeface="Candara"/>
              </a:rPr>
              <a:t>breath</a:t>
            </a:r>
          </a:p>
          <a:p>
            <a:r>
              <a:rPr lang="en-US" sz="2000" i="1" dirty="0">
                <a:solidFill>
                  <a:schemeClr val="bg1"/>
                </a:solidFill>
                <a:latin typeface="+mj-lt"/>
                <a:cs typeface="Candara"/>
              </a:rPr>
              <a:t>Is even worse</a:t>
            </a:r>
          </a:p>
          <a:p>
            <a:r>
              <a:rPr lang="en-US" sz="2000" i="1" dirty="0">
                <a:solidFill>
                  <a:schemeClr val="bg1"/>
                </a:solidFill>
                <a:latin typeface="+mj-lt"/>
                <a:cs typeface="Candara"/>
              </a:rPr>
              <a:t>As if their apertures</a:t>
            </a:r>
          </a:p>
          <a:p>
            <a:r>
              <a:rPr lang="en-US" sz="2000" i="1" dirty="0">
                <a:solidFill>
                  <a:schemeClr val="bg1"/>
                </a:solidFill>
                <a:latin typeface="+mj-lt"/>
                <a:cs typeface="Candara"/>
              </a:rPr>
              <a:t>Were reversed</a:t>
            </a:r>
          </a:p>
          <a:p>
            <a:r>
              <a:rPr lang="en-US" sz="2000" i="1" dirty="0">
                <a:solidFill>
                  <a:schemeClr val="bg1"/>
                </a:solidFill>
                <a:latin typeface="+mj-lt"/>
                <a:cs typeface="Candara"/>
              </a:rPr>
              <a:t>They're killing me</a:t>
            </a:r>
          </a:p>
          <a:p>
            <a:r>
              <a:rPr lang="en-US" sz="2000" i="1" dirty="0">
                <a:solidFill>
                  <a:schemeClr val="bg1"/>
                </a:solidFill>
                <a:latin typeface="+mj-lt"/>
                <a:cs typeface="Candara"/>
              </a:rPr>
              <a:t>It makes me pine</a:t>
            </a:r>
          </a:p>
          <a:p>
            <a:r>
              <a:rPr lang="en-US" sz="2000" i="1" dirty="0">
                <a:solidFill>
                  <a:schemeClr val="bg1"/>
                </a:solidFill>
                <a:latin typeface="+mj-lt"/>
                <a:cs typeface="Candara"/>
              </a:rPr>
              <a:t>For Nantucket </a:t>
            </a:r>
            <a:r>
              <a:rPr lang="en-US" sz="2000" i="1" dirty="0" smtClean="0">
                <a:solidFill>
                  <a:schemeClr val="bg1"/>
                </a:solidFill>
                <a:latin typeface="+mj-lt"/>
                <a:cs typeface="Candara"/>
              </a:rPr>
              <a:t>1859.</a:t>
            </a:r>
            <a:endParaRPr lang="en-US" sz="2000" i="1" dirty="0">
              <a:solidFill>
                <a:schemeClr val="bg1"/>
              </a:solidFill>
              <a:latin typeface="+mj-lt"/>
              <a:cs typeface="Candara"/>
            </a:endParaRPr>
          </a:p>
        </p:txBody>
      </p:sp>
      <p:sp>
        <p:nvSpPr>
          <p:cNvPr id="24" name="TextBox 23"/>
          <p:cNvSpPr txBox="1"/>
          <p:nvPr/>
        </p:nvSpPr>
        <p:spPr>
          <a:xfrm>
            <a:off x="37134145" y="26811939"/>
            <a:ext cx="9300348" cy="400110"/>
          </a:xfrm>
          <a:prstGeom prst="rect">
            <a:avLst/>
          </a:prstGeom>
          <a:noFill/>
        </p:spPr>
        <p:txBody>
          <a:bodyPr wrap="square" rtlCol="0">
            <a:spAutoFit/>
          </a:bodyPr>
          <a:lstStyle/>
          <a:p>
            <a:r>
              <a:rPr lang="en-US" sz="2000" b="1" i="1" dirty="0" smtClean="0">
                <a:solidFill>
                  <a:schemeClr val="bg1"/>
                </a:solidFill>
                <a:latin typeface="+mj-lt"/>
                <a:cs typeface="Candara"/>
              </a:rPr>
              <a:t>-Bill Harrington (</a:t>
            </a:r>
            <a:r>
              <a:rPr lang="en-US" sz="2000" b="1" i="1" dirty="0" err="1" smtClean="0">
                <a:solidFill>
                  <a:schemeClr val="bg1"/>
                </a:solidFill>
                <a:latin typeface="+mj-lt"/>
                <a:cs typeface="Candara"/>
              </a:rPr>
              <a:t>longliner</a:t>
            </a:r>
            <a:r>
              <a:rPr lang="en-US" sz="2000" b="1" i="1" dirty="0" smtClean="0">
                <a:solidFill>
                  <a:schemeClr val="bg1"/>
                </a:solidFill>
                <a:latin typeface="+mj-lt"/>
                <a:cs typeface="Candara"/>
              </a:rPr>
              <a:t>)</a:t>
            </a:r>
            <a:endParaRPr lang="en-US" sz="2000" b="1" i="1" dirty="0">
              <a:solidFill>
                <a:schemeClr val="bg1"/>
              </a:solidFill>
              <a:latin typeface="+mj-lt"/>
              <a:cs typeface="Candara"/>
            </a:endParaRPr>
          </a:p>
        </p:txBody>
      </p:sp>
      <p:sp>
        <p:nvSpPr>
          <p:cNvPr id="26" name="Title 1"/>
          <p:cNvSpPr txBox="1">
            <a:spLocks/>
          </p:cNvSpPr>
          <p:nvPr/>
        </p:nvSpPr>
        <p:spPr>
          <a:xfrm>
            <a:off x="237067" y="-17462"/>
            <a:ext cx="1038013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i="1" dirty="0" smtClean="0">
                <a:solidFill>
                  <a:schemeClr val="bg1"/>
                </a:solidFill>
              </a:rPr>
              <a:t>Conclusions</a:t>
            </a:r>
            <a:endParaRPr lang="en-US" sz="4000" i="1" dirty="0">
              <a:solidFill>
                <a:schemeClr val="bg1"/>
              </a:solidFill>
            </a:endParaRPr>
          </a:p>
        </p:txBody>
      </p:sp>
      <p:sp>
        <p:nvSpPr>
          <p:cNvPr id="14" name="Rectangle 13"/>
          <p:cNvSpPr/>
          <p:nvPr/>
        </p:nvSpPr>
        <p:spPr>
          <a:xfrm>
            <a:off x="2820306" y="963550"/>
            <a:ext cx="6368143" cy="5716649"/>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2852057" y="386272"/>
            <a:ext cx="6304643" cy="31808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dirty="0" smtClean="0">
              <a:solidFill>
                <a:schemeClr val="bg1"/>
              </a:solidFill>
              <a:sym typeface="Wingdings" panose="05000000000000000000" pitchFamily="2" charset="2"/>
            </a:endParaRPr>
          </a:p>
          <a:p>
            <a:pPr marL="0" indent="0">
              <a:buNone/>
            </a:pPr>
            <a:r>
              <a:rPr lang="en-US" sz="2800" dirty="0" smtClean="0">
                <a:solidFill>
                  <a:schemeClr val="bg1"/>
                </a:solidFill>
                <a:sym typeface="Wingdings" panose="05000000000000000000" pitchFamily="2" charset="2"/>
              </a:rPr>
              <a:t>Dropping gear down moderately effective </a:t>
            </a:r>
          </a:p>
          <a:p>
            <a:pPr lvl="1">
              <a:buFont typeface="Wingdings" panose="05000000000000000000" pitchFamily="2" charset="2"/>
              <a:buChar char="§"/>
            </a:pPr>
            <a:r>
              <a:rPr lang="en-US" sz="2400" dirty="0" smtClean="0">
                <a:solidFill>
                  <a:schemeClr val="bg1"/>
                </a:solidFill>
                <a:sym typeface="Wingdings" panose="05000000000000000000" pitchFamily="2" charset="2"/>
              </a:rPr>
              <a:t>**Reduces risk entanglement/</a:t>
            </a:r>
            <a:r>
              <a:rPr lang="en-US" sz="2400" dirty="0" err="1" smtClean="0">
                <a:solidFill>
                  <a:schemeClr val="bg1"/>
                </a:solidFill>
                <a:sym typeface="Wingdings" panose="05000000000000000000" pitchFamily="2" charset="2"/>
              </a:rPr>
              <a:t>bycatch</a:t>
            </a:r>
            <a:endParaRPr lang="en-US" sz="2400" dirty="0" smtClean="0">
              <a:solidFill>
                <a:schemeClr val="bg1"/>
              </a:solidFill>
              <a:sym typeface="Wingdings" panose="05000000000000000000" pitchFamily="2" charset="2"/>
            </a:endParaRPr>
          </a:p>
          <a:p>
            <a:pPr lvl="1">
              <a:buFont typeface="Wingdings" panose="05000000000000000000" pitchFamily="2" charset="2"/>
              <a:buChar char="§"/>
            </a:pPr>
            <a:r>
              <a:rPr lang="en-US" sz="2400" dirty="0">
                <a:solidFill>
                  <a:schemeClr val="bg1"/>
                </a:solidFill>
                <a:sym typeface="Wingdings" panose="05000000000000000000" pitchFamily="2" charset="2"/>
              </a:rPr>
              <a:t>Costly  lost time,   operation costs, </a:t>
            </a:r>
            <a:r>
              <a:rPr lang="en-US" sz="2400" dirty="0" smtClean="0">
                <a:solidFill>
                  <a:schemeClr val="bg1"/>
                </a:solidFill>
                <a:sym typeface="Wingdings" panose="05000000000000000000" pitchFamily="2" charset="2"/>
              </a:rPr>
              <a:t>fish </a:t>
            </a:r>
            <a:r>
              <a:rPr lang="en-US" sz="2400" dirty="0">
                <a:solidFill>
                  <a:schemeClr val="bg1"/>
                </a:solidFill>
                <a:sym typeface="Wingdings" panose="05000000000000000000" pitchFamily="2" charset="2"/>
              </a:rPr>
              <a:t>quality degradation, risk gear loss in high current areas, etc. </a:t>
            </a:r>
          </a:p>
          <a:p>
            <a:pPr lvl="1">
              <a:buFont typeface="Wingdings" panose="05000000000000000000" pitchFamily="2" charset="2"/>
              <a:buChar char="§"/>
            </a:pPr>
            <a:r>
              <a:rPr lang="en-US" sz="2400" dirty="0" smtClean="0">
                <a:solidFill>
                  <a:schemeClr val="bg1"/>
                </a:solidFill>
                <a:sym typeface="Wingdings" panose="05000000000000000000" pitchFamily="2" charset="2"/>
              </a:rPr>
              <a:t>Whales can depredate stationary gear</a:t>
            </a:r>
          </a:p>
          <a:p>
            <a:pPr marL="457200" lvl="1" indent="0">
              <a:buNone/>
            </a:pPr>
            <a:endParaRPr lang="en-US" sz="2400" dirty="0" smtClean="0">
              <a:solidFill>
                <a:schemeClr val="bg1"/>
              </a:solidFill>
              <a:sym typeface="Wingdings" panose="05000000000000000000" pitchFamily="2" charset="2"/>
            </a:endParaRPr>
          </a:p>
          <a:p>
            <a:pPr marL="0" indent="0">
              <a:buNone/>
            </a:pPr>
            <a:r>
              <a:rPr lang="en-US" sz="2800" dirty="0" smtClean="0">
                <a:solidFill>
                  <a:schemeClr val="bg1"/>
                </a:solidFill>
              </a:rPr>
              <a:t>Moving to outrun whales moderately effective </a:t>
            </a:r>
          </a:p>
          <a:p>
            <a:pPr lvl="1">
              <a:buFont typeface="Wingdings" panose="05000000000000000000" pitchFamily="2" charset="2"/>
              <a:buChar char="§"/>
            </a:pPr>
            <a:r>
              <a:rPr lang="en-US" sz="2400" dirty="0" smtClean="0">
                <a:solidFill>
                  <a:schemeClr val="bg1"/>
                </a:solidFill>
                <a:sym typeface="Wingdings" panose="05000000000000000000" pitchFamily="2" charset="2"/>
              </a:rPr>
              <a:t>**</a:t>
            </a:r>
            <a:r>
              <a:rPr lang="en-US" sz="2400" dirty="0">
                <a:solidFill>
                  <a:schemeClr val="bg1"/>
                </a:solidFill>
                <a:sym typeface="Wingdings" panose="05000000000000000000" pitchFamily="2" charset="2"/>
              </a:rPr>
              <a:t>Reduces </a:t>
            </a:r>
            <a:r>
              <a:rPr lang="en-US" sz="2400" dirty="0" smtClean="0">
                <a:solidFill>
                  <a:schemeClr val="bg1"/>
                </a:solidFill>
                <a:sym typeface="Wingdings" panose="05000000000000000000" pitchFamily="2" charset="2"/>
              </a:rPr>
              <a:t>risk entanglement/</a:t>
            </a:r>
            <a:r>
              <a:rPr lang="en-US" sz="2400" dirty="0" err="1" smtClean="0">
                <a:solidFill>
                  <a:schemeClr val="bg1"/>
                </a:solidFill>
                <a:sym typeface="Wingdings" panose="05000000000000000000" pitchFamily="2" charset="2"/>
              </a:rPr>
              <a:t>bycatch</a:t>
            </a:r>
            <a:endParaRPr lang="en-US" sz="2400" dirty="0" smtClean="0">
              <a:solidFill>
                <a:schemeClr val="bg1"/>
              </a:solidFill>
              <a:sym typeface="Wingdings" panose="05000000000000000000" pitchFamily="2" charset="2"/>
            </a:endParaRPr>
          </a:p>
          <a:p>
            <a:pPr lvl="1">
              <a:buFont typeface="Wingdings" panose="05000000000000000000" pitchFamily="2" charset="2"/>
              <a:buChar char="§"/>
            </a:pPr>
            <a:r>
              <a:rPr lang="en-US" sz="2400" dirty="0" smtClean="0">
                <a:solidFill>
                  <a:schemeClr val="bg1"/>
                </a:solidFill>
                <a:sym typeface="Wingdings" panose="05000000000000000000" pitchFamily="2" charset="2"/>
              </a:rPr>
              <a:t>Doesn’t always work </a:t>
            </a:r>
            <a:endParaRPr lang="en-US" sz="2400" dirty="0">
              <a:solidFill>
                <a:schemeClr val="bg1"/>
              </a:solidFill>
              <a:sym typeface="Wingdings" panose="05000000000000000000" pitchFamily="2" charset="2"/>
            </a:endParaRPr>
          </a:p>
          <a:p>
            <a:pPr lvl="1">
              <a:buFont typeface="Wingdings" panose="05000000000000000000" pitchFamily="2" charset="2"/>
              <a:buChar char="§"/>
            </a:pPr>
            <a:r>
              <a:rPr lang="en-US" sz="2400" dirty="0" smtClean="0">
                <a:solidFill>
                  <a:schemeClr val="bg1"/>
                </a:solidFill>
                <a:sym typeface="Wingdings" panose="05000000000000000000" pitchFamily="2" charset="2"/>
              </a:rPr>
              <a:t>Costly </a:t>
            </a:r>
            <a:r>
              <a:rPr lang="en-US" sz="2400" dirty="0">
                <a:solidFill>
                  <a:schemeClr val="bg1"/>
                </a:solidFill>
                <a:sym typeface="Wingdings" panose="05000000000000000000" pitchFamily="2" charset="2"/>
              </a:rPr>
              <a:t> </a:t>
            </a:r>
            <a:r>
              <a:rPr lang="en-US" sz="2400" dirty="0" smtClean="0">
                <a:solidFill>
                  <a:schemeClr val="bg1"/>
                </a:solidFill>
                <a:sym typeface="Wingdings" panose="05000000000000000000" pitchFamily="2" charset="2"/>
              </a:rPr>
              <a:t>   fuel, lost </a:t>
            </a:r>
            <a:r>
              <a:rPr lang="en-US" sz="2400" dirty="0">
                <a:solidFill>
                  <a:schemeClr val="bg1"/>
                </a:solidFill>
                <a:sym typeface="Wingdings" panose="05000000000000000000" pitchFamily="2" charset="2"/>
              </a:rPr>
              <a:t>time, </a:t>
            </a:r>
            <a:r>
              <a:rPr lang="en-US" sz="2400" dirty="0" smtClean="0">
                <a:solidFill>
                  <a:schemeClr val="bg1"/>
                </a:solidFill>
                <a:sym typeface="Wingdings" panose="05000000000000000000" pitchFamily="2" charset="2"/>
              </a:rPr>
              <a:t>  operation costs</a:t>
            </a:r>
          </a:p>
          <a:p>
            <a:pPr lvl="1">
              <a:buFont typeface="Wingdings" panose="05000000000000000000" pitchFamily="2" charset="2"/>
              <a:buChar char="§"/>
            </a:pPr>
            <a:r>
              <a:rPr lang="en-US" sz="2400" dirty="0" smtClean="0">
                <a:solidFill>
                  <a:schemeClr val="bg1"/>
                </a:solidFill>
              </a:rPr>
              <a:t>Not feasible for all vessels</a:t>
            </a:r>
          </a:p>
        </p:txBody>
      </p:sp>
      <p:sp>
        <p:nvSpPr>
          <p:cNvPr id="25" name="Up Arrow 24"/>
          <p:cNvSpPr/>
          <p:nvPr/>
        </p:nvSpPr>
        <p:spPr>
          <a:xfrm>
            <a:off x="6120409" y="1960763"/>
            <a:ext cx="87086" cy="277586"/>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Up Arrow 27"/>
          <p:cNvSpPr/>
          <p:nvPr/>
        </p:nvSpPr>
        <p:spPr>
          <a:xfrm>
            <a:off x="4937579" y="5730372"/>
            <a:ext cx="87086" cy="277586"/>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Up Arrow 28"/>
          <p:cNvSpPr/>
          <p:nvPr/>
        </p:nvSpPr>
        <p:spPr>
          <a:xfrm>
            <a:off x="6929665" y="5734030"/>
            <a:ext cx="87086" cy="277586"/>
          </a:xfrm>
          <a:prstGeom prst="up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308758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animBg="1"/>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700" y="-205313"/>
            <a:ext cx="8229600" cy="1143000"/>
          </a:xfrm>
        </p:spPr>
        <p:txBody>
          <a:bodyPr/>
          <a:lstStyle/>
          <a:p>
            <a:pPr algn="l"/>
            <a:r>
              <a:rPr lang="en-US" dirty="0" smtClean="0"/>
              <a:t>Conclusions</a:t>
            </a:r>
            <a:endParaRPr lang="en-US" dirty="0"/>
          </a:p>
        </p:txBody>
      </p:sp>
      <p:sp>
        <p:nvSpPr>
          <p:cNvPr id="3" name="Content Placeholder 2"/>
          <p:cNvSpPr>
            <a:spLocks noGrp="1"/>
          </p:cNvSpPr>
          <p:nvPr>
            <p:ph idx="1"/>
          </p:nvPr>
        </p:nvSpPr>
        <p:spPr>
          <a:xfrm>
            <a:off x="139698" y="326560"/>
            <a:ext cx="5974499" cy="4525963"/>
          </a:xfrm>
        </p:spPr>
        <p:txBody>
          <a:bodyPr>
            <a:normAutofit/>
          </a:bodyPr>
          <a:lstStyle/>
          <a:p>
            <a:pPr marL="0" indent="0">
              <a:lnSpc>
                <a:spcPct val="90000"/>
              </a:lnSpc>
              <a:buNone/>
            </a:pPr>
            <a:endParaRPr lang="en-US" dirty="0" smtClean="0"/>
          </a:p>
          <a:p>
            <a:pPr>
              <a:lnSpc>
                <a:spcPct val="90000"/>
              </a:lnSpc>
              <a:buFont typeface="Wingdings" charset="2"/>
              <a:buChar char="Ø"/>
            </a:pPr>
            <a:r>
              <a:rPr lang="en-US" dirty="0" smtClean="0"/>
              <a:t>CPUE reductions high </a:t>
            </a:r>
            <a:r>
              <a:rPr lang="en-US" dirty="0" smtClean="0"/>
              <a:t>(</a:t>
            </a:r>
            <a:r>
              <a:rPr lang="en-US" smtClean="0"/>
              <a:t>48-68%</a:t>
            </a:r>
            <a:r>
              <a:rPr lang="en-US" dirty="0" smtClean="0"/>
              <a:t>),% sets affected variable</a:t>
            </a:r>
          </a:p>
          <a:p>
            <a:pPr>
              <a:lnSpc>
                <a:spcPct val="90000"/>
              </a:lnSpc>
              <a:buFont typeface="Wingdings" charset="2"/>
              <a:buChar char="Ø"/>
            </a:pPr>
            <a:endParaRPr lang="en-US" dirty="0" smtClean="0"/>
          </a:p>
          <a:p>
            <a:pPr>
              <a:lnSpc>
                <a:spcPct val="90000"/>
              </a:lnSpc>
              <a:buFont typeface="Wingdings" charset="2"/>
              <a:buChar char="Ø"/>
            </a:pPr>
            <a:r>
              <a:rPr lang="en-US" dirty="0">
                <a:solidFill>
                  <a:srgbClr val="FFFFFF"/>
                </a:solidFill>
              </a:rPr>
              <a:t>Depredation avoidance measures costly ~$564/ set</a:t>
            </a:r>
          </a:p>
          <a:p>
            <a:pPr>
              <a:lnSpc>
                <a:spcPct val="90000"/>
              </a:lnSpc>
              <a:buFont typeface="Wingdings" charset="2"/>
              <a:buChar char="Ø"/>
            </a:pPr>
            <a:endParaRPr lang="en-US" dirty="0" smtClean="0"/>
          </a:p>
        </p:txBody>
      </p:sp>
      <p:pic>
        <p:nvPicPr>
          <p:cNvPr id="8" name="Picture 7" descr="cordova2.jpg"/>
          <p:cNvPicPr>
            <a:picLocks noChangeAspect="1"/>
          </p:cNvPicPr>
          <p:nvPr/>
        </p:nvPicPr>
        <p:blipFill rotWithShape="1">
          <a:blip r:embed="rId3" cstate="print">
            <a:extLst>
              <a:ext uri="{28A0092B-C50C-407E-A947-70E740481C1C}">
                <a14:useLocalDpi xmlns:a14="http://schemas.microsoft.com/office/drawing/2010/main"/>
              </a:ext>
            </a:extLst>
          </a:blip>
          <a:srcRect b="-3733"/>
          <a:stretch/>
        </p:blipFill>
        <p:spPr>
          <a:xfrm>
            <a:off x="0" y="3327382"/>
            <a:ext cx="3985941" cy="4079327"/>
          </a:xfrm>
          <a:prstGeom prst="rect">
            <a:avLst/>
          </a:prstGeom>
        </p:spPr>
      </p:pic>
      <p:pic>
        <p:nvPicPr>
          <p:cNvPr id="9" name="Content Placeholder 8" descr="IMG_0335.JPG"/>
          <p:cNvPicPr>
            <a:picLocks noChangeAspect="1"/>
          </p:cNvPicPr>
          <p:nvPr/>
        </p:nvPicPr>
        <p:blipFill rotWithShape="1">
          <a:blip r:embed="rId4" cstate="screen">
            <a:extLst>
              <a:ext uri="{28A0092B-C50C-407E-A947-70E740481C1C}">
                <a14:useLocalDpi xmlns:a14="http://schemas.microsoft.com/office/drawing/2010/main"/>
              </a:ext>
            </a:extLst>
          </a:blip>
          <a:srcRect l="8361" r="13391"/>
          <a:stretch/>
        </p:blipFill>
        <p:spPr>
          <a:xfrm>
            <a:off x="6114198" y="-1"/>
            <a:ext cx="3029801" cy="2315883"/>
          </a:xfrm>
          <a:prstGeom prst="rect">
            <a:avLst/>
          </a:prstGeom>
        </p:spPr>
      </p:pic>
      <p:sp>
        <p:nvSpPr>
          <p:cNvPr id="7" name="Content Placeholder 2"/>
          <p:cNvSpPr txBox="1">
            <a:spLocks/>
          </p:cNvSpPr>
          <p:nvPr/>
        </p:nvSpPr>
        <p:spPr>
          <a:xfrm>
            <a:off x="4165234" y="2954759"/>
            <a:ext cx="4771394" cy="382853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endParaRPr lang="en-US" dirty="0" smtClean="0">
              <a:solidFill>
                <a:srgbClr val="FFFFFF"/>
              </a:solidFill>
            </a:endParaRPr>
          </a:p>
          <a:p>
            <a:pPr>
              <a:buFont typeface="Wingdings" panose="05000000000000000000" pitchFamily="2" charset="2"/>
              <a:buChar char="Ø"/>
            </a:pPr>
            <a:r>
              <a:rPr lang="en-US" dirty="0" smtClean="0">
                <a:solidFill>
                  <a:srgbClr val="FFFFFF"/>
                </a:solidFill>
              </a:rPr>
              <a:t>Fishing through the whales expensive ~$433/ set</a:t>
            </a:r>
          </a:p>
          <a:p>
            <a:pPr>
              <a:buFont typeface="Wingdings" panose="05000000000000000000" pitchFamily="2" charset="2"/>
              <a:buChar char="Ø"/>
            </a:pPr>
            <a:endParaRPr lang="en-US" dirty="0" smtClean="0">
              <a:solidFill>
                <a:srgbClr val="FFFFFF"/>
              </a:solidFill>
            </a:endParaRPr>
          </a:p>
          <a:p>
            <a:pPr>
              <a:buFont typeface="Wingdings" panose="05000000000000000000" pitchFamily="2" charset="2"/>
              <a:buChar char="Ø"/>
            </a:pPr>
            <a:r>
              <a:rPr lang="en-US" dirty="0" smtClean="0">
                <a:solidFill>
                  <a:srgbClr val="FFFFFF"/>
                </a:solidFill>
              </a:rPr>
              <a:t>Depredation avoidance preferred long-term solution</a:t>
            </a:r>
          </a:p>
          <a:p>
            <a:endParaRPr lang="en-US" dirty="0" smtClean="0">
              <a:solidFill>
                <a:srgbClr val="FFFFFF"/>
              </a:solidFill>
            </a:endParaRPr>
          </a:p>
          <a:p>
            <a:pPr lvl="1"/>
            <a:endParaRPr lang="en-US" sz="3200" dirty="0" smtClean="0">
              <a:solidFill>
                <a:srgbClr val="FFFFFF"/>
              </a:solidFill>
            </a:endParaRPr>
          </a:p>
          <a:p>
            <a:pPr lvl="1"/>
            <a:endParaRPr lang="en-US" sz="3200" dirty="0" smtClean="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4281242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9" name="Content Placeholder 18" descr="FishWhale.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715433" y="-1"/>
            <a:ext cx="9872133" cy="6858001"/>
          </a:xfrm>
        </p:spPr>
      </p:pic>
      <p:pic>
        <p:nvPicPr>
          <p:cNvPr id="4" name="Picture 3" descr="IMG_109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171593" y="11912134"/>
            <a:ext cx="12751365" cy="15525591"/>
          </a:xfrm>
          <a:prstGeom prst="rect">
            <a:avLst/>
          </a:prstGeom>
        </p:spPr>
      </p:pic>
      <p:sp>
        <p:nvSpPr>
          <p:cNvPr id="5" name="TextBox 4"/>
          <p:cNvSpPr txBox="1"/>
          <p:nvPr/>
        </p:nvSpPr>
        <p:spPr>
          <a:xfrm>
            <a:off x="37437927" y="12222640"/>
            <a:ext cx="6305757" cy="4401205"/>
          </a:xfrm>
          <a:prstGeom prst="rect">
            <a:avLst/>
          </a:prstGeom>
          <a:noFill/>
        </p:spPr>
        <p:txBody>
          <a:bodyPr wrap="square" rtlCol="0">
            <a:spAutoFit/>
          </a:bodyPr>
          <a:lstStyle/>
          <a:p>
            <a:r>
              <a:rPr lang="en-US" sz="4000" i="1" dirty="0">
                <a:latin typeface="+mj-lt"/>
                <a:cs typeface="Candara"/>
              </a:rPr>
              <a:t>I hate killer whales</a:t>
            </a:r>
          </a:p>
          <a:p>
            <a:r>
              <a:rPr lang="en-US" sz="4000" i="1" dirty="0">
                <a:latin typeface="+mj-lt"/>
                <a:cs typeface="Candara"/>
              </a:rPr>
              <a:t>With their stinking breath</a:t>
            </a:r>
          </a:p>
          <a:p>
            <a:r>
              <a:rPr lang="en-US" sz="4000" i="1" dirty="0">
                <a:latin typeface="+mj-lt"/>
                <a:cs typeface="Candara"/>
              </a:rPr>
              <a:t>And thrashing tails</a:t>
            </a:r>
          </a:p>
          <a:p>
            <a:r>
              <a:rPr lang="en-US" sz="4000" i="1" dirty="0">
                <a:latin typeface="+mj-lt"/>
                <a:cs typeface="Candara"/>
              </a:rPr>
              <a:t>They're eating </a:t>
            </a:r>
            <a:r>
              <a:rPr lang="en-US" sz="4000" i="1" dirty="0" err="1">
                <a:latin typeface="+mj-lt"/>
                <a:cs typeface="Candara"/>
              </a:rPr>
              <a:t>blackcod</a:t>
            </a:r>
            <a:r>
              <a:rPr lang="en-US" sz="4000" i="1" dirty="0">
                <a:latin typeface="+mj-lt"/>
                <a:cs typeface="Candara"/>
              </a:rPr>
              <a:t> </a:t>
            </a:r>
          </a:p>
          <a:p>
            <a:r>
              <a:rPr lang="en-US" sz="4000" i="1" dirty="0">
                <a:latin typeface="+mj-lt"/>
                <a:cs typeface="Candara"/>
              </a:rPr>
              <a:t>Off my hooks</a:t>
            </a:r>
          </a:p>
          <a:p>
            <a:r>
              <a:rPr lang="en-US" sz="4000" i="1" dirty="0">
                <a:latin typeface="+mj-lt"/>
                <a:cs typeface="Candara"/>
              </a:rPr>
              <a:t>They're nothing but</a:t>
            </a:r>
          </a:p>
          <a:p>
            <a:r>
              <a:rPr lang="en-US" sz="4000" i="1" dirty="0">
                <a:latin typeface="+mj-lt"/>
                <a:cs typeface="Candara"/>
              </a:rPr>
              <a:t>Tuxedoed crooks.</a:t>
            </a:r>
          </a:p>
        </p:txBody>
      </p:sp>
      <p:sp>
        <p:nvSpPr>
          <p:cNvPr id="6" name="TextBox 5"/>
          <p:cNvSpPr txBox="1"/>
          <p:nvPr/>
        </p:nvSpPr>
        <p:spPr>
          <a:xfrm>
            <a:off x="37437927" y="21393198"/>
            <a:ext cx="8419155" cy="5632311"/>
          </a:xfrm>
          <a:prstGeom prst="rect">
            <a:avLst/>
          </a:prstGeom>
          <a:noFill/>
        </p:spPr>
        <p:txBody>
          <a:bodyPr wrap="square" rtlCol="0">
            <a:spAutoFit/>
          </a:bodyPr>
          <a:lstStyle/>
          <a:p>
            <a:r>
              <a:rPr lang="en-US" sz="4000" i="1" dirty="0">
                <a:latin typeface="+mj-lt"/>
                <a:cs typeface="Candara"/>
              </a:rPr>
              <a:t>I only wish the Japanese</a:t>
            </a:r>
          </a:p>
          <a:p>
            <a:r>
              <a:rPr lang="en-US" sz="4000" i="1" dirty="0">
                <a:latin typeface="+mj-lt"/>
                <a:cs typeface="Candara"/>
              </a:rPr>
              <a:t>Would do their research</a:t>
            </a:r>
          </a:p>
          <a:p>
            <a:r>
              <a:rPr lang="en-US" sz="4000" i="1" dirty="0">
                <a:latin typeface="+mj-lt"/>
                <a:cs typeface="Candara"/>
              </a:rPr>
              <a:t>Work on these</a:t>
            </a:r>
          </a:p>
          <a:p>
            <a:r>
              <a:rPr lang="en-US" sz="4000" i="1" dirty="0">
                <a:latin typeface="+mj-lt"/>
                <a:cs typeface="Candara"/>
              </a:rPr>
              <a:t>And leave those Baleen</a:t>
            </a:r>
          </a:p>
          <a:p>
            <a:r>
              <a:rPr lang="en-US" sz="4000" i="1" dirty="0">
                <a:latin typeface="+mj-lt"/>
                <a:cs typeface="Candara"/>
              </a:rPr>
              <a:t>Whales alone</a:t>
            </a:r>
          </a:p>
          <a:p>
            <a:r>
              <a:rPr lang="en-US" sz="4000" i="1" dirty="0">
                <a:latin typeface="+mj-lt"/>
                <a:cs typeface="Candara"/>
              </a:rPr>
              <a:t>STRIKE DEEP!</a:t>
            </a:r>
          </a:p>
          <a:p>
            <a:r>
              <a:rPr lang="en-US" sz="4000" i="1" dirty="0">
                <a:latin typeface="+mj-lt"/>
                <a:cs typeface="Candara"/>
              </a:rPr>
              <a:t>And take these</a:t>
            </a:r>
          </a:p>
          <a:p>
            <a:r>
              <a:rPr lang="en-US" sz="4000" i="1" dirty="0">
                <a:latin typeface="+mj-lt"/>
                <a:cs typeface="Candara"/>
              </a:rPr>
              <a:t>Bastards </a:t>
            </a:r>
            <a:r>
              <a:rPr lang="en-US" sz="4000" i="1" dirty="0" smtClean="0">
                <a:latin typeface="+mj-lt"/>
                <a:cs typeface="Candara"/>
              </a:rPr>
              <a:t>home.</a:t>
            </a:r>
          </a:p>
          <a:p>
            <a:endParaRPr lang="en-US" sz="4000" i="1" dirty="0">
              <a:latin typeface="+mj-lt"/>
              <a:cs typeface="Candara"/>
            </a:endParaRPr>
          </a:p>
        </p:txBody>
      </p:sp>
      <p:sp>
        <p:nvSpPr>
          <p:cNvPr id="7" name="TextBox 6"/>
          <p:cNvSpPr txBox="1"/>
          <p:nvPr/>
        </p:nvSpPr>
        <p:spPr>
          <a:xfrm>
            <a:off x="37437927" y="16813391"/>
            <a:ext cx="7086600" cy="4401205"/>
          </a:xfrm>
          <a:prstGeom prst="rect">
            <a:avLst/>
          </a:prstGeom>
          <a:noFill/>
        </p:spPr>
        <p:txBody>
          <a:bodyPr wrap="square" rtlCol="0">
            <a:spAutoFit/>
          </a:bodyPr>
          <a:lstStyle/>
          <a:p>
            <a:r>
              <a:rPr lang="en-US" sz="4000" i="1" dirty="0">
                <a:latin typeface="+mj-lt"/>
                <a:cs typeface="Candara"/>
              </a:rPr>
              <a:t>And </a:t>
            </a:r>
            <a:r>
              <a:rPr lang="en-US" sz="4000" i="1" dirty="0" err="1" smtClean="0">
                <a:latin typeface="+mj-lt"/>
                <a:cs typeface="Candara"/>
              </a:rPr>
              <a:t>spermwhale</a:t>
            </a:r>
            <a:r>
              <a:rPr lang="en-US" sz="4000" i="1" dirty="0" smtClean="0">
                <a:latin typeface="+mj-lt"/>
                <a:cs typeface="Candara"/>
              </a:rPr>
              <a:t> </a:t>
            </a:r>
            <a:r>
              <a:rPr lang="en-US" sz="4000" i="1" dirty="0">
                <a:latin typeface="+mj-lt"/>
                <a:cs typeface="Candara"/>
              </a:rPr>
              <a:t>breath</a:t>
            </a:r>
          </a:p>
          <a:p>
            <a:r>
              <a:rPr lang="en-US" sz="4000" i="1" dirty="0">
                <a:latin typeface="+mj-lt"/>
                <a:cs typeface="Candara"/>
              </a:rPr>
              <a:t>Is even worse</a:t>
            </a:r>
          </a:p>
          <a:p>
            <a:r>
              <a:rPr lang="en-US" sz="4000" i="1" dirty="0">
                <a:latin typeface="+mj-lt"/>
                <a:cs typeface="Candara"/>
              </a:rPr>
              <a:t>As if their apertures</a:t>
            </a:r>
          </a:p>
          <a:p>
            <a:r>
              <a:rPr lang="en-US" sz="4000" i="1" dirty="0">
                <a:latin typeface="+mj-lt"/>
                <a:cs typeface="Candara"/>
              </a:rPr>
              <a:t>Were reversed</a:t>
            </a:r>
          </a:p>
          <a:p>
            <a:r>
              <a:rPr lang="en-US" sz="4000" i="1" dirty="0">
                <a:latin typeface="+mj-lt"/>
                <a:cs typeface="Candara"/>
              </a:rPr>
              <a:t>They're killing me</a:t>
            </a:r>
          </a:p>
          <a:p>
            <a:r>
              <a:rPr lang="en-US" sz="4000" i="1" dirty="0">
                <a:latin typeface="+mj-lt"/>
                <a:cs typeface="Candara"/>
              </a:rPr>
              <a:t>It makes me pine</a:t>
            </a:r>
          </a:p>
          <a:p>
            <a:r>
              <a:rPr lang="en-US" sz="4000" i="1" dirty="0">
                <a:latin typeface="+mj-lt"/>
                <a:cs typeface="Candara"/>
              </a:rPr>
              <a:t>For Nantucket </a:t>
            </a:r>
            <a:r>
              <a:rPr lang="en-US" sz="4000" i="1" dirty="0" smtClean="0">
                <a:latin typeface="+mj-lt"/>
                <a:cs typeface="Candara"/>
              </a:rPr>
              <a:t>1859.</a:t>
            </a:r>
            <a:endParaRPr lang="en-US" sz="4000" i="1" dirty="0">
              <a:latin typeface="+mj-lt"/>
              <a:cs typeface="Candara"/>
            </a:endParaRPr>
          </a:p>
        </p:txBody>
      </p:sp>
      <p:sp>
        <p:nvSpPr>
          <p:cNvPr id="8" name="TextBox 7"/>
          <p:cNvSpPr txBox="1"/>
          <p:nvPr/>
        </p:nvSpPr>
        <p:spPr>
          <a:xfrm>
            <a:off x="36829345" y="26507139"/>
            <a:ext cx="9300348" cy="707886"/>
          </a:xfrm>
          <a:prstGeom prst="rect">
            <a:avLst/>
          </a:prstGeom>
          <a:noFill/>
        </p:spPr>
        <p:txBody>
          <a:bodyPr wrap="square" rtlCol="0">
            <a:spAutoFit/>
          </a:bodyPr>
          <a:lstStyle/>
          <a:p>
            <a:r>
              <a:rPr lang="en-US" sz="4000" b="1" i="1" dirty="0" smtClean="0">
                <a:latin typeface="+mj-lt"/>
                <a:cs typeface="Candara"/>
              </a:rPr>
              <a:t>-Bill Harrington (</a:t>
            </a:r>
            <a:r>
              <a:rPr lang="en-US" sz="4000" b="1" i="1" dirty="0" err="1" smtClean="0">
                <a:latin typeface="+mj-lt"/>
                <a:cs typeface="Candara"/>
              </a:rPr>
              <a:t>longliner</a:t>
            </a:r>
            <a:r>
              <a:rPr lang="en-US" sz="4000" b="1" i="1" dirty="0" smtClean="0">
                <a:latin typeface="+mj-lt"/>
                <a:cs typeface="Candara"/>
              </a:rPr>
              <a:t>)</a:t>
            </a:r>
            <a:endParaRPr lang="en-US" sz="4000" b="1" i="1" dirty="0">
              <a:latin typeface="+mj-lt"/>
              <a:cs typeface="Candara"/>
            </a:endParaRPr>
          </a:p>
        </p:txBody>
      </p:sp>
      <p:pic>
        <p:nvPicPr>
          <p:cNvPr id="9" name="Picture 8" descr="IMG_109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323993" y="12064534"/>
            <a:ext cx="12751365" cy="15525591"/>
          </a:xfrm>
          <a:prstGeom prst="rect">
            <a:avLst/>
          </a:prstGeom>
        </p:spPr>
      </p:pic>
      <p:sp>
        <p:nvSpPr>
          <p:cNvPr id="10" name="TextBox 9"/>
          <p:cNvSpPr txBox="1"/>
          <p:nvPr/>
        </p:nvSpPr>
        <p:spPr>
          <a:xfrm>
            <a:off x="37590327" y="12375040"/>
            <a:ext cx="6305757" cy="4401205"/>
          </a:xfrm>
          <a:prstGeom prst="rect">
            <a:avLst/>
          </a:prstGeom>
          <a:noFill/>
        </p:spPr>
        <p:txBody>
          <a:bodyPr wrap="square" rtlCol="0">
            <a:spAutoFit/>
          </a:bodyPr>
          <a:lstStyle/>
          <a:p>
            <a:r>
              <a:rPr lang="en-US" sz="4000" i="1" dirty="0">
                <a:latin typeface="+mj-lt"/>
                <a:cs typeface="Candara"/>
              </a:rPr>
              <a:t>I hate killer whales</a:t>
            </a:r>
          </a:p>
          <a:p>
            <a:r>
              <a:rPr lang="en-US" sz="4000" i="1" dirty="0">
                <a:latin typeface="+mj-lt"/>
                <a:cs typeface="Candara"/>
              </a:rPr>
              <a:t>With their stinking breath</a:t>
            </a:r>
          </a:p>
          <a:p>
            <a:r>
              <a:rPr lang="en-US" sz="4000" i="1" dirty="0">
                <a:latin typeface="+mj-lt"/>
                <a:cs typeface="Candara"/>
              </a:rPr>
              <a:t>And thrashing tails</a:t>
            </a:r>
          </a:p>
          <a:p>
            <a:r>
              <a:rPr lang="en-US" sz="4000" i="1" dirty="0">
                <a:latin typeface="+mj-lt"/>
                <a:cs typeface="Candara"/>
              </a:rPr>
              <a:t>They're eating </a:t>
            </a:r>
            <a:r>
              <a:rPr lang="en-US" sz="4000" i="1" dirty="0" err="1">
                <a:latin typeface="+mj-lt"/>
                <a:cs typeface="Candara"/>
              </a:rPr>
              <a:t>blackcod</a:t>
            </a:r>
            <a:r>
              <a:rPr lang="en-US" sz="4000" i="1" dirty="0">
                <a:latin typeface="+mj-lt"/>
                <a:cs typeface="Candara"/>
              </a:rPr>
              <a:t> </a:t>
            </a:r>
          </a:p>
          <a:p>
            <a:r>
              <a:rPr lang="en-US" sz="4000" i="1" dirty="0">
                <a:latin typeface="+mj-lt"/>
                <a:cs typeface="Candara"/>
              </a:rPr>
              <a:t>Off my hooks</a:t>
            </a:r>
          </a:p>
          <a:p>
            <a:r>
              <a:rPr lang="en-US" sz="4000" i="1" dirty="0">
                <a:latin typeface="+mj-lt"/>
                <a:cs typeface="Candara"/>
              </a:rPr>
              <a:t>They're nothing but</a:t>
            </a:r>
          </a:p>
          <a:p>
            <a:r>
              <a:rPr lang="en-US" sz="4000" i="1" dirty="0">
                <a:latin typeface="+mj-lt"/>
                <a:cs typeface="Candara"/>
              </a:rPr>
              <a:t>Tuxedoed crooks.</a:t>
            </a:r>
          </a:p>
        </p:txBody>
      </p:sp>
      <p:sp>
        <p:nvSpPr>
          <p:cNvPr id="11" name="TextBox 10"/>
          <p:cNvSpPr txBox="1"/>
          <p:nvPr/>
        </p:nvSpPr>
        <p:spPr>
          <a:xfrm>
            <a:off x="37590327" y="21545598"/>
            <a:ext cx="8419155" cy="5632311"/>
          </a:xfrm>
          <a:prstGeom prst="rect">
            <a:avLst/>
          </a:prstGeom>
          <a:noFill/>
        </p:spPr>
        <p:txBody>
          <a:bodyPr wrap="square" rtlCol="0">
            <a:spAutoFit/>
          </a:bodyPr>
          <a:lstStyle/>
          <a:p>
            <a:r>
              <a:rPr lang="en-US" sz="4000" i="1" dirty="0">
                <a:latin typeface="+mj-lt"/>
                <a:cs typeface="Candara"/>
              </a:rPr>
              <a:t>I only wish the Japanese</a:t>
            </a:r>
          </a:p>
          <a:p>
            <a:r>
              <a:rPr lang="en-US" sz="4000" i="1" dirty="0">
                <a:latin typeface="+mj-lt"/>
                <a:cs typeface="Candara"/>
              </a:rPr>
              <a:t>Would do their research</a:t>
            </a:r>
          </a:p>
          <a:p>
            <a:r>
              <a:rPr lang="en-US" sz="4000" i="1" dirty="0">
                <a:latin typeface="+mj-lt"/>
                <a:cs typeface="Candara"/>
              </a:rPr>
              <a:t>Work on these</a:t>
            </a:r>
          </a:p>
          <a:p>
            <a:r>
              <a:rPr lang="en-US" sz="4000" i="1" dirty="0">
                <a:latin typeface="+mj-lt"/>
                <a:cs typeface="Candara"/>
              </a:rPr>
              <a:t>And leave those Baleen</a:t>
            </a:r>
          </a:p>
          <a:p>
            <a:r>
              <a:rPr lang="en-US" sz="4000" i="1" dirty="0">
                <a:latin typeface="+mj-lt"/>
                <a:cs typeface="Candara"/>
              </a:rPr>
              <a:t>Whales alone</a:t>
            </a:r>
          </a:p>
          <a:p>
            <a:r>
              <a:rPr lang="en-US" sz="4000" i="1" dirty="0">
                <a:latin typeface="+mj-lt"/>
                <a:cs typeface="Candara"/>
              </a:rPr>
              <a:t>STRIKE DEEP!</a:t>
            </a:r>
          </a:p>
          <a:p>
            <a:r>
              <a:rPr lang="en-US" sz="4000" i="1" dirty="0">
                <a:latin typeface="+mj-lt"/>
                <a:cs typeface="Candara"/>
              </a:rPr>
              <a:t>And take these</a:t>
            </a:r>
          </a:p>
          <a:p>
            <a:r>
              <a:rPr lang="en-US" sz="4000" i="1" dirty="0">
                <a:latin typeface="+mj-lt"/>
                <a:cs typeface="Candara"/>
              </a:rPr>
              <a:t>Bastards </a:t>
            </a:r>
            <a:r>
              <a:rPr lang="en-US" sz="4000" i="1" dirty="0" smtClean="0">
                <a:latin typeface="+mj-lt"/>
                <a:cs typeface="Candara"/>
              </a:rPr>
              <a:t>home.</a:t>
            </a:r>
          </a:p>
          <a:p>
            <a:endParaRPr lang="en-US" sz="4000" i="1" dirty="0">
              <a:latin typeface="+mj-lt"/>
              <a:cs typeface="Candara"/>
            </a:endParaRPr>
          </a:p>
        </p:txBody>
      </p:sp>
      <p:sp>
        <p:nvSpPr>
          <p:cNvPr id="12" name="TextBox 11"/>
          <p:cNvSpPr txBox="1"/>
          <p:nvPr/>
        </p:nvSpPr>
        <p:spPr>
          <a:xfrm>
            <a:off x="37590327" y="16965791"/>
            <a:ext cx="7086600" cy="4401205"/>
          </a:xfrm>
          <a:prstGeom prst="rect">
            <a:avLst/>
          </a:prstGeom>
          <a:noFill/>
        </p:spPr>
        <p:txBody>
          <a:bodyPr wrap="square" rtlCol="0">
            <a:spAutoFit/>
          </a:bodyPr>
          <a:lstStyle/>
          <a:p>
            <a:r>
              <a:rPr lang="en-US" sz="4000" i="1" dirty="0">
                <a:latin typeface="+mj-lt"/>
                <a:cs typeface="Candara"/>
              </a:rPr>
              <a:t>And </a:t>
            </a:r>
            <a:r>
              <a:rPr lang="en-US" sz="4000" i="1" dirty="0" err="1" smtClean="0">
                <a:latin typeface="+mj-lt"/>
                <a:cs typeface="Candara"/>
              </a:rPr>
              <a:t>spermwhale</a:t>
            </a:r>
            <a:r>
              <a:rPr lang="en-US" sz="4000" i="1" dirty="0" smtClean="0">
                <a:latin typeface="+mj-lt"/>
                <a:cs typeface="Candara"/>
              </a:rPr>
              <a:t> </a:t>
            </a:r>
            <a:r>
              <a:rPr lang="en-US" sz="4000" i="1" dirty="0">
                <a:latin typeface="+mj-lt"/>
                <a:cs typeface="Candara"/>
              </a:rPr>
              <a:t>breath</a:t>
            </a:r>
          </a:p>
          <a:p>
            <a:r>
              <a:rPr lang="en-US" sz="4000" i="1" dirty="0">
                <a:latin typeface="+mj-lt"/>
                <a:cs typeface="Candara"/>
              </a:rPr>
              <a:t>Is even worse</a:t>
            </a:r>
          </a:p>
          <a:p>
            <a:r>
              <a:rPr lang="en-US" sz="4000" i="1" dirty="0">
                <a:latin typeface="+mj-lt"/>
                <a:cs typeface="Candara"/>
              </a:rPr>
              <a:t>As if their apertures</a:t>
            </a:r>
          </a:p>
          <a:p>
            <a:r>
              <a:rPr lang="en-US" sz="4000" i="1" dirty="0">
                <a:latin typeface="+mj-lt"/>
                <a:cs typeface="Candara"/>
              </a:rPr>
              <a:t>Were reversed</a:t>
            </a:r>
          </a:p>
          <a:p>
            <a:r>
              <a:rPr lang="en-US" sz="4000" i="1" dirty="0">
                <a:latin typeface="+mj-lt"/>
                <a:cs typeface="Candara"/>
              </a:rPr>
              <a:t>They're killing me</a:t>
            </a:r>
          </a:p>
          <a:p>
            <a:r>
              <a:rPr lang="en-US" sz="4000" i="1" dirty="0">
                <a:latin typeface="+mj-lt"/>
                <a:cs typeface="Candara"/>
              </a:rPr>
              <a:t>It makes me pine</a:t>
            </a:r>
          </a:p>
          <a:p>
            <a:r>
              <a:rPr lang="en-US" sz="4000" i="1" dirty="0">
                <a:latin typeface="+mj-lt"/>
                <a:cs typeface="Candara"/>
              </a:rPr>
              <a:t>For Nantucket </a:t>
            </a:r>
            <a:r>
              <a:rPr lang="en-US" sz="4000" i="1" dirty="0" smtClean="0">
                <a:latin typeface="+mj-lt"/>
                <a:cs typeface="Candara"/>
              </a:rPr>
              <a:t>1859.</a:t>
            </a:r>
            <a:endParaRPr lang="en-US" sz="4000" i="1" dirty="0">
              <a:latin typeface="+mj-lt"/>
              <a:cs typeface="Candara"/>
            </a:endParaRPr>
          </a:p>
        </p:txBody>
      </p:sp>
      <p:sp>
        <p:nvSpPr>
          <p:cNvPr id="13" name="TextBox 12"/>
          <p:cNvSpPr txBox="1"/>
          <p:nvPr/>
        </p:nvSpPr>
        <p:spPr>
          <a:xfrm>
            <a:off x="36981745" y="26659539"/>
            <a:ext cx="9300348" cy="707886"/>
          </a:xfrm>
          <a:prstGeom prst="rect">
            <a:avLst/>
          </a:prstGeom>
          <a:noFill/>
        </p:spPr>
        <p:txBody>
          <a:bodyPr wrap="square" rtlCol="0">
            <a:spAutoFit/>
          </a:bodyPr>
          <a:lstStyle/>
          <a:p>
            <a:r>
              <a:rPr lang="en-US" sz="4000" b="1" i="1" dirty="0" smtClean="0">
                <a:latin typeface="+mj-lt"/>
                <a:cs typeface="Candara"/>
              </a:rPr>
              <a:t>-Bill Harrington (</a:t>
            </a:r>
            <a:r>
              <a:rPr lang="en-US" sz="4000" b="1" i="1" dirty="0" err="1" smtClean="0">
                <a:latin typeface="+mj-lt"/>
                <a:cs typeface="Candara"/>
              </a:rPr>
              <a:t>longliner</a:t>
            </a:r>
            <a:r>
              <a:rPr lang="en-US" sz="4000" b="1" i="1" dirty="0" smtClean="0">
                <a:latin typeface="+mj-lt"/>
                <a:cs typeface="Candara"/>
              </a:rPr>
              <a:t>)</a:t>
            </a:r>
            <a:endParaRPr lang="en-US" sz="4000" b="1" i="1" dirty="0">
              <a:latin typeface="+mj-lt"/>
              <a:cs typeface="Candara"/>
            </a:endParaRPr>
          </a:p>
        </p:txBody>
      </p:sp>
      <p:pic>
        <p:nvPicPr>
          <p:cNvPr id="20" name="Picture 19" descr="IMG_1091.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476393" y="12216934"/>
            <a:ext cx="12751365" cy="15525591"/>
          </a:xfrm>
          <a:prstGeom prst="rect">
            <a:avLst/>
          </a:prstGeom>
        </p:spPr>
      </p:pic>
      <p:sp>
        <p:nvSpPr>
          <p:cNvPr id="21" name="TextBox 20"/>
          <p:cNvSpPr txBox="1"/>
          <p:nvPr/>
        </p:nvSpPr>
        <p:spPr>
          <a:xfrm>
            <a:off x="37742727" y="12527440"/>
            <a:ext cx="6305757" cy="2246769"/>
          </a:xfrm>
          <a:prstGeom prst="rect">
            <a:avLst/>
          </a:prstGeom>
          <a:noFill/>
        </p:spPr>
        <p:txBody>
          <a:bodyPr wrap="square" rtlCol="0">
            <a:spAutoFit/>
          </a:bodyPr>
          <a:lstStyle/>
          <a:p>
            <a:r>
              <a:rPr lang="en-US" sz="2000" i="1" dirty="0">
                <a:solidFill>
                  <a:schemeClr val="bg1"/>
                </a:solidFill>
                <a:latin typeface="+mj-lt"/>
                <a:cs typeface="Candara"/>
              </a:rPr>
              <a:t>I hate killer whales</a:t>
            </a:r>
          </a:p>
          <a:p>
            <a:r>
              <a:rPr lang="en-US" sz="2000" i="1" dirty="0">
                <a:solidFill>
                  <a:schemeClr val="bg1"/>
                </a:solidFill>
                <a:latin typeface="+mj-lt"/>
                <a:cs typeface="Candara"/>
              </a:rPr>
              <a:t>With their stinking breath</a:t>
            </a:r>
          </a:p>
          <a:p>
            <a:r>
              <a:rPr lang="en-US" sz="2000" i="1" dirty="0">
                <a:solidFill>
                  <a:schemeClr val="bg1"/>
                </a:solidFill>
                <a:latin typeface="+mj-lt"/>
                <a:cs typeface="Candara"/>
              </a:rPr>
              <a:t>And thrashing tails</a:t>
            </a:r>
          </a:p>
          <a:p>
            <a:r>
              <a:rPr lang="en-US" sz="2000" i="1" dirty="0">
                <a:solidFill>
                  <a:schemeClr val="bg1"/>
                </a:solidFill>
                <a:latin typeface="+mj-lt"/>
                <a:cs typeface="Candara"/>
              </a:rPr>
              <a:t>They're eating </a:t>
            </a:r>
            <a:r>
              <a:rPr lang="en-US" sz="2000" i="1" dirty="0" err="1">
                <a:solidFill>
                  <a:schemeClr val="bg1"/>
                </a:solidFill>
                <a:latin typeface="+mj-lt"/>
                <a:cs typeface="Candara"/>
              </a:rPr>
              <a:t>blackcod</a:t>
            </a:r>
            <a:r>
              <a:rPr lang="en-US" sz="2000" i="1" dirty="0">
                <a:solidFill>
                  <a:schemeClr val="bg1"/>
                </a:solidFill>
                <a:latin typeface="+mj-lt"/>
                <a:cs typeface="Candara"/>
              </a:rPr>
              <a:t> </a:t>
            </a:r>
          </a:p>
          <a:p>
            <a:r>
              <a:rPr lang="en-US" sz="2000" i="1" dirty="0">
                <a:solidFill>
                  <a:schemeClr val="bg1"/>
                </a:solidFill>
                <a:latin typeface="+mj-lt"/>
                <a:cs typeface="Candara"/>
              </a:rPr>
              <a:t>Off my hooks</a:t>
            </a:r>
          </a:p>
          <a:p>
            <a:r>
              <a:rPr lang="en-US" sz="2000" i="1" dirty="0">
                <a:solidFill>
                  <a:schemeClr val="bg1"/>
                </a:solidFill>
                <a:latin typeface="+mj-lt"/>
                <a:cs typeface="Candara"/>
              </a:rPr>
              <a:t>They're nothing but</a:t>
            </a:r>
          </a:p>
          <a:p>
            <a:r>
              <a:rPr lang="en-US" sz="2000" i="1" dirty="0">
                <a:solidFill>
                  <a:schemeClr val="bg1"/>
                </a:solidFill>
                <a:latin typeface="+mj-lt"/>
                <a:cs typeface="Candara"/>
              </a:rPr>
              <a:t>Tuxedoed crooks.</a:t>
            </a:r>
          </a:p>
        </p:txBody>
      </p:sp>
      <p:sp>
        <p:nvSpPr>
          <p:cNvPr id="22" name="TextBox 21"/>
          <p:cNvSpPr txBox="1"/>
          <p:nvPr/>
        </p:nvSpPr>
        <p:spPr>
          <a:xfrm>
            <a:off x="37742727" y="21697998"/>
            <a:ext cx="8419155" cy="2862322"/>
          </a:xfrm>
          <a:prstGeom prst="rect">
            <a:avLst/>
          </a:prstGeom>
          <a:noFill/>
        </p:spPr>
        <p:txBody>
          <a:bodyPr wrap="square" rtlCol="0">
            <a:spAutoFit/>
          </a:bodyPr>
          <a:lstStyle/>
          <a:p>
            <a:r>
              <a:rPr lang="en-US" sz="2000" i="1" dirty="0">
                <a:solidFill>
                  <a:schemeClr val="bg1"/>
                </a:solidFill>
                <a:latin typeface="+mj-lt"/>
                <a:cs typeface="Candara"/>
              </a:rPr>
              <a:t>I only wish the Japanese</a:t>
            </a:r>
          </a:p>
          <a:p>
            <a:r>
              <a:rPr lang="en-US" sz="2000" i="1" dirty="0">
                <a:solidFill>
                  <a:schemeClr val="bg1"/>
                </a:solidFill>
                <a:latin typeface="+mj-lt"/>
                <a:cs typeface="Candara"/>
              </a:rPr>
              <a:t>Would do their research</a:t>
            </a:r>
          </a:p>
          <a:p>
            <a:r>
              <a:rPr lang="en-US" sz="2000" i="1" dirty="0">
                <a:solidFill>
                  <a:schemeClr val="bg1"/>
                </a:solidFill>
                <a:latin typeface="+mj-lt"/>
                <a:cs typeface="Candara"/>
              </a:rPr>
              <a:t>Work on these</a:t>
            </a:r>
          </a:p>
          <a:p>
            <a:r>
              <a:rPr lang="en-US" sz="2000" i="1" dirty="0">
                <a:solidFill>
                  <a:schemeClr val="bg1"/>
                </a:solidFill>
                <a:latin typeface="+mj-lt"/>
                <a:cs typeface="Candara"/>
              </a:rPr>
              <a:t>And leave those Baleen</a:t>
            </a:r>
          </a:p>
          <a:p>
            <a:r>
              <a:rPr lang="en-US" sz="2000" i="1" dirty="0">
                <a:solidFill>
                  <a:schemeClr val="bg1"/>
                </a:solidFill>
                <a:latin typeface="+mj-lt"/>
                <a:cs typeface="Candara"/>
              </a:rPr>
              <a:t>Whales alone</a:t>
            </a:r>
          </a:p>
          <a:p>
            <a:r>
              <a:rPr lang="en-US" sz="2000" i="1" dirty="0">
                <a:solidFill>
                  <a:schemeClr val="bg1"/>
                </a:solidFill>
                <a:latin typeface="+mj-lt"/>
                <a:cs typeface="Candara"/>
              </a:rPr>
              <a:t>STRIKE DEEP!</a:t>
            </a:r>
          </a:p>
          <a:p>
            <a:r>
              <a:rPr lang="en-US" sz="2000" i="1" dirty="0">
                <a:solidFill>
                  <a:schemeClr val="bg1"/>
                </a:solidFill>
                <a:latin typeface="+mj-lt"/>
                <a:cs typeface="Candara"/>
              </a:rPr>
              <a:t>And take these</a:t>
            </a:r>
          </a:p>
          <a:p>
            <a:r>
              <a:rPr lang="en-US" sz="2000" i="1" dirty="0">
                <a:solidFill>
                  <a:schemeClr val="bg1"/>
                </a:solidFill>
                <a:latin typeface="+mj-lt"/>
                <a:cs typeface="Candara"/>
              </a:rPr>
              <a:t>Bastards </a:t>
            </a:r>
            <a:r>
              <a:rPr lang="en-US" sz="2000" i="1" dirty="0" smtClean="0">
                <a:solidFill>
                  <a:schemeClr val="bg1"/>
                </a:solidFill>
                <a:latin typeface="+mj-lt"/>
                <a:cs typeface="Candara"/>
              </a:rPr>
              <a:t>home.</a:t>
            </a:r>
          </a:p>
          <a:p>
            <a:endParaRPr lang="en-US" sz="2000" i="1" dirty="0">
              <a:solidFill>
                <a:schemeClr val="bg1"/>
              </a:solidFill>
              <a:latin typeface="+mj-lt"/>
              <a:cs typeface="Candara"/>
            </a:endParaRPr>
          </a:p>
        </p:txBody>
      </p:sp>
      <p:sp>
        <p:nvSpPr>
          <p:cNvPr id="23" name="TextBox 22"/>
          <p:cNvSpPr txBox="1"/>
          <p:nvPr/>
        </p:nvSpPr>
        <p:spPr>
          <a:xfrm>
            <a:off x="37742727" y="17118191"/>
            <a:ext cx="7086600" cy="2246769"/>
          </a:xfrm>
          <a:prstGeom prst="rect">
            <a:avLst/>
          </a:prstGeom>
          <a:noFill/>
        </p:spPr>
        <p:txBody>
          <a:bodyPr wrap="square" rtlCol="0">
            <a:spAutoFit/>
          </a:bodyPr>
          <a:lstStyle/>
          <a:p>
            <a:r>
              <a:rPr lang="en-US" sz="2000" i="1" dirty="0">
                <a:solidFill>
                  <a:schemeClr val="bg1"/>
                </a:solidFill>
                <a:latin typeface="+mj-lt"/>
                <a:cs typeface="Candara"/>
              </a:rPr>
              <a:t>And </a:t>
            </a:r>
            <a:r>
              <a:rPr lang="en-US" sz="2000" i="1" dirty="0" err="1" smtClean="0">
                <a:solidFill>
                  <a:schemeClr val="bg1"/>
                </a:solidFill>
                <a:latin typeface="+mj-lt"/>
                <a:cs typeface="Candara"/>
              </a:rPr>
              <a:t>spermwhale</a:t>
            </a:r>
            <a:r>
              <a:rPr lang="en-US" sz="2000" i="1" dirty="0" smtClean="0">
                <a:solidFill>
                  <a:schemeClr val="bg1"/>
                </a:solidFill>
                <a:latin typeface="+mj-lt"/>
                <a:cs typeface="Candara"/>
              </a:rPr>
              <a:t> </a:t>
            </a:r>
            <a:r>
              <a:rPr lang="en-US" sz="2000" i="1" dirty="0">
                <a:solidFill>
                  <a:schemeClr val="bg1"/>
                </a:solidFill>
                <a:latin typeface="+mj-lt"/>
                <a:cs typeface="Candara"/>
              </a:rPr>
              <a:t>breath</a:t>
            </a:r>
          </a:p>
          <a:p>
            <a:r>
              <a:rPr lang="en-US" sz="2000" i="1" dirty="0">
                <a:solidFill>
                  <a:schemeClr val="bg1"/>
                </a:solidFill>
                <a:latin typeface="+mj-lt"/>
                <a:cs typeface="Candara"/>
              </a:rPr>
              <a:t>Is even worse</a:t>
            </a:r>
          </a:p>
          <a:p>
            <a:r>
              <a:rPr lang="en-US" sz="2000" i="1" dirty="0">
                <a:solidFill>
                  <a:schemeClr val="bg1"/>
                </a:solidFill>
                <a:latin typeface="+mj-lt"/>
                <a:cs typeface="Candara"/>
              </a:rPr>
              <a:t>As if their apertures</a:t>
            </a:r>
          </a:p>
          <a:p>
            <a:r>
              <a:rPr lang="en-US" sz="2000" i="1" dirty="0">
                <a:solidFill>
                  <a:schemeClr val="bg1"/>
                </a:solidFill>
                <a:latin typeface="+mj-lt"/>
                <a:cs typeface="Candara"/>
              </a:rPr>
              <a:t>Were reversed</a:t>
            </a:r>
          </a:p>
          <a:p>
            <a:r>
              <a:rPr lang="en-US" sz="2000" i="1" dirty="0">
                <a:solidFill>
                  <a:schemeClr val="bg1"/>
                </a:solidFill>
                <a:latin typeface="+mj-lt"/>
                <a:cs typeface="Candara"/>
              </a:rPr>
              <a:t>They're killing me</a:t>
            </a:r>
          </a:p>
          <a:p>
            <a:r>
              <a:rPr lang="en-US" sz="2000" i="1" dirty="0">
                <a:solidFill>
                  <a:schemeClr val="bg1"/>
                </a:solidFill>
                <a:latin typeface="+mj-lt"/>
                <a:cs typeface="Candara"/>
              </a:rPr>
              <a:t>It makes me pine</a:t>
            </a:r>
          </a:p>
          <a:p>
            <a:r>
              <a:rPr lang="en-US" sz="2000" i="1" dirty="0">
                <a:solidFill>
                  <a:schemeClr val="bg1"/>
                </a:solidFill>
                <a:latin typeface="+mj-lt"/>
                <a:cs typeface="Candara"/>
              </a:rPr>
              <a:t>For Nantucket </a:t>
            </a:r>
            <a:r>
              <a:rPr lang="en-US" sz="2000" i="1" dirty="0" smtClean="0">
                <a:solidFill>
                  <a:schemeClr val="bg1"/>
                </a:solidFill>
                <a:latin typeface="+mj-lt"/>
                <a:cs typeface="Candara"/>
              </a:rPr>
              <a:t>1859.</a:t>
            </a:r>
            <a:endParaRPr lang="en-US" sz="2000" i="1" dirty="0">
              <a:solidFill>
                <a:schemeClr val="bg1"/>
              </a:solidFill>
              <a:latin typeface="+mj-lt"/>
              <a:cs typeface="Candara"/>
            </a:endParaRPr>
          </a:p>
        </p:txBody>
      </p:sp>
      <p:sp>
        <p:nvSpPr>
          <p:cNvPr id="24" name="TextBox 23"/>
          <p:cNvSpPr txBox="1"/>
          <p:nvPr/>
        </p:nvSpPr>
        <p:spPr>
          <a:xfrm>
            <a:off x="37134145" y="26811939"/>
            <a:ext cx="9300348" cy="400110"/>
          </a:xfrm>
          <a:prstGeom prst="rect">
            <a:avLst/>
          </a:prstGeom>
          <a:noFill/>
        </p:spPr>
        <p:txBody>
          <a:bodyPr wrap="square" rtlCol="0">
            <a:spAutoFit/>
          </a:bodyPr>
          <a:lstStyle/>
          <a:p>
            <a:r>
              <a:rPr lang="en-US" sz="2000" b="1" i="1" dirty="0" smtClean="0">
                <a:solidFill>
                  <a:schemeClr val="bg1"/>
                </a:solidFill>
                <a:latin typeface="+mj-lt"/>
                <a:cs typeface="Candara"/>
              </a:rPr>
              <a:t>-Bill Harrington (</a:t>
            </a:r>
            <a:r>
              <a:rPr lang="en-US" sz="2000" b="1" i="1" dirty="0" err="1" smtClean="0">
                <a:solidFill>
                  <a:schemeClr val="bg1"/>
                </a:solidFill>
                <a:latin typeface="+mj-lt"/>
                <a:cs typeface="Candara"/>
              </a:rPr>
              <a:t>longliner</a:t>
            </a:r>
            <a:r>
              <a:rPr lang="en-US" sz="2000" b="1" i="1" dirty="0" smtClean="0">
                <a:solidFill>
                  <a:schemeClr val="bg1"/>
                </a:solidFill>
                <a:latin typeface="+mj-lt"/>
                <a:cs typeface="Candara"/>
              </a:rPr>
              <a:t>)</a:t>
            </a:r>
            <a:endParaRPr lang="en-US" sz="2000" b="1" i="1" dirty="0">
              <a:solidFill>
                <a:schemeClr val="bg1"/>
              </a:solidFill>
              <a:latin typeface="+mj-lt"/>
              <a:cs typeface="Candara"/>
            </a:endParaRPr>
          </a:p>
        </p:txBody>
      </p:sp>
      <p:sp>
        <p:nvSpPr>
          <p:cNvPr id="26" name="Title 1"/>
          <p:cNvSpPr txBox="1">
            <a:spLocks/>
          </p:cNvSpPr>
          <p:nvPr/>
        </p:nvSpPr>
        <p:spPr>
          <a:xfrm>
            <a:off x="3355472" y="265771"/>
            <a:ext cx="10380133"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smtClean="0">
                <a:solidFill>
                  <a:schemeClr val="bg1"/>
                </a:solidFill>
              </a:rPr>
              <a:t>Closing thoughts</a:t>
            </a:r>
            <a:endParaRPr lang="en-US" sz="4000" dirty="0">
              <a:solidFill>
                <a:schemeClr val="bg1"/>
              </a:solidFill>
            </a:endParaRPr>
          </a:p>
        </p:txBody>
      </p:sp>
      <p:sp>
        <p:nvSpPr>
          <p:cNvPr id="14" name="Rectangle 13"/>
          <p:cNvSpPr/>
          <p:nvPr/>
        </p:nvSpPr>
        <p:spPr>
          <a:xfrm>
            <a:off x="3073400" y="1308986"/>
            <a:ext cx="5740094" cy="5411303"/>
          </a:xfrm>
          <a:prstGeom prst="rect">
            <a:avLst/>
          </a:prstGeom>
          <a:solidFill>
            <a:schemeClr val="tx1">
              <a:alpha val="4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2"/>
          <p:cNvSpPr txBox="1">
            <a:spLocks/>
          </p:cNvSpPr>
          <p:nvPr/>
        </p:nvSpPr>
        <p:spPr>
          <a:xfrm>
            <a:off x="3073400" y="1342038"/>
            <a:ext cx="6032500" cy="31808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charset="2"/>
              <a:buChar char="Ø"/>
            </a:pPr>
            <a:r>
              <a:rPr lang="en-US" sz="2800" dirty="0" smtClean="0">
                <a:solidFill>
                  <a:schemeClr val="bg1"/>
                </a:solidFill>
              </a:rPr>
              <a:t>Depredation changing the nature of fisheries in western Alaska </a:t>
            </a:r>
          </a:p>
          <a:p>
            <a:pPr lvl="1">
              <a:buFont typeface="Arial" panose="020B0604020202020204" pitchFamily="34" charset="0"/>
              <a:buChar char="•"/>
            </a:pPr>
            <a:r>
              <a:rPr lang="en-US" sz="2400" dirty="0" smtClean="0">
                <a:solidFill>
                  <a:schemeClr val="bg1"/>
                </a:solidFill>
              </a:rPr>
              <a:t>Season timing</a:t>
            </a:r>
          </a:p>
          <a:p>
            <a:pPr lvl="1">
              <a:buFont typeface="Arial" panose="020B0604020202020204" pitchFamily="34" charset="0"/>
              <a:buChar char="•"/>
            </a:pPr>
            <a:r>
              <a:rPr lang="en-US" sz="2400" dirty="0" smtClean="0">
                <a:solidFill>
                  <a:schemeClr val="bg1"/>
                </a:solidFill>
              </a:rPr>
              <a:t>Pot gear in the BS, AI, GOA</a:t>
            </a:r>
          </a:p>
          <a:p>
            <a:pPr lvl="1">
              <a:buFont typeface="Arial" panose="020B0604020202020204" pitchFamily="34" charset="0"/>
              <a:buChar char="•"/>
            </a:pPr>
            <a:r>
              <a:rPr lang="en-US" sz="2400" dirty="0" smtClean="0">
                <a:solidFill>
                  <a:schemeClr val="bg1"/>
                </a:solidFill>
              </a:rPr>
              <a:t>Costly avoidance measures</a:t>
            </a:r>
            <a:endParaRPr lang="en-US" sz="2800" dirty="0" smtClean="0">
              <a:solidFill>
                <a:schemeClr val="bg1"/>
              </a:solidFill>
            </a:endParaRPr>
          </a:p>
        </p:txBody>
      </p:sp>
      <p:sp>
        <p:nvSpPr>
          <p:cNvPr id="3" name="TextBox 2"/>
          <p:cNvSpPr txBox="1"/>
          <p:nvPr/>
        </p:nvSpPr>
        <p:spPr>
          <a:xfrm>
            <a:off x="3149600" y="3886201"/>
            <a:ext cx="5663894" cy="3367075"/>
          </a:xfrm>
          <a:prstGeom prst="rect">
            <a:avLst/>
          </a:prstGeom>
          <a:noFill/>
        </p:spPr>
        <p:txBody>
          <a:bodyPr wrap="square" rtlCol="0">
            <a:spAutoFit/>
          </a:bodyPr>
          <a:lstStyle/>
          <a:p>
            <a:pPr>
              <a:lnSpc>
                <a:spcPct val="110000"/>
              </a:lnSpc>
              <a:buFont typeface="Wingdings" charset="2"/>
              <a:buChar char="Ø"/>
            </a:pPr>
            <a:r>
              <a:rPr lang="en-US" sz="2800" dirty="0">
                <a:solidFill>
                  <a:schemeClr val="bg1"/>
                </a:solidFill>
              </a:rPr>
              <a:t>Killer whale distribution</a:t>
            </a:r>
            <a:r>
              <a:rPr lang="en-US" sz="2800" dirty="0" smtClean="0">
                <a:solidFill>
                  <a:schemeClr val="bg1"/>
                </a:solidFill>
              </a:rPr>
              <a:t>/social </a:t>
            </a:r>
            <a:r>
              <a:rPr lang="en-US" sz="2800" dirty="0">
                <a:solidFill>
                  <a:schemeClr val="bg1"/>
                </a:solidFill>
              </a:rPr>
              <a:t>learning could facilitate the spread of depredation </a:t>
            </a:r>
            <a:r>
              <a:rPr lang="en-US" sz="2800" dirty="0" smtClean="0">
                <a:solidFill>
                  <a:schemeClr val="bg1"/>
                </a:solidFill>
              </a:rPr>
              <a:t>behavior </a:t>
            </a:r>
          </a:p>
          <a:p>
            <a:pPr>
              <a:lnSpc>
                <a:spcPct val="110000"/>
              </a:lnSpc>
              <a:buFont typeface="Wingdings" charset="2"/>
              <a:buChar char="Ø"/>
            </a:pPr>
            <a:endParaRPr lang="en-US" sz="2800" dirty="0">
              <a:solidFill>
                <a:schemeClr val="bg1"/>
              </a:solidFill>
            </a:endParaRPr>
          </a:p>
          <a:p>
            <a:pPr>
              <a:lnSpc>
                <a:spcPct val="110000"/>
              </a:lnSpc>
              <a:buFont typeface="Wingdings" charset="2"/>
              <a:buChar char="Ø"/>
            </a:pPr>
            <a:r>
              <a:rPr lang="en-US" sz="2800" dirty="0" smtClean="0">
                <a:solidFill>
                  <a:schemeClr val="bg1"/>
                </a:solidFill>
              </a:rPr>
              <a:t>Cooperative research and proactive mitigation</a:t>
            </a:r>
            <a:endParaRPr lang="en-US" sz="2800" dirty="0">
              <a:solidFill>
                <a:schemeClr val="bg1"/>
              </a:solidFill>
            </a:endParaRPr>
          </a:p>
          <a:p>
            <a:endParaRPr lang="en-US" sz="2800" dirty="0"/>
          </a:p>
        </p:txBody>
      </p:sp>
    </p:spTree>
    <p:extLst>
      <p:ext uri="{BB962C8B-B14F-4D97-AF65-F5344CB8AC3E}">
        <p14:creationId xmlns:p14="http://schemas.microsoft.com/office/powerpoint/2010/main" val="2783078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27" y="71282"/>
            <a:ext cx="8229600" cy="1143000"/>
          </a:xfrm>
        </p:spPr>
        <p:txBody>
          <a:bodyPr>
            <a:normAutofit/>
          </a:bodyPr>
          <a:lstStyle/>
          <a:p>
            <a:pPr algn="l"/>
            <a:r>
              <a:rPr lang="en-US" sz="4800" dirty="0" smtClean="0"/>
              <a:t>Thanks! </a:t>
            </a:r>
            <a:endParaRPr lang="en-US" sz="4800" dirty="0"/>
          </a:p>
        </p:txBody>
      </p:sp>
      <p:pic>
        <p:nvPicPr>
          <p:cNvPr id="8" name="Content Placeholder 7"/>
          <p:cNvPicPr>
            <a:picLocks noGrp="1" noChangeAspect="1"/>
          </p:cNvPicPr>
          <p:nvPr>
            <p:ph idx="1"/>
          </p:nvPr>
        </p:nvPicPr>
        <p:blipFill>
          <a:blip r:embed="rId3"/>
          <a:srcRect l="-11229" r="-11229"/>
          <a:stretch>
            <a:fillRect/>
          </a:stretch>
        </p:blipFill>
        <p:spPr>
          <a:xfrm>
            <a:off x="299742" y="345109"/>
            <a:ext cx="1843385" cy="1013791"/>
          </a:xfrm>
        </p:spPr>
      </p:pic>
      <p:pic>
        <p:nvPicPr>
          <p:cNvPr id="4" name="Picture 3"/>
          <p:cNvPicPr>
            <a:picLocks noChangeAspect="1"/>
          </p:cNvPicPr>
          <p:nvPr/>
        </p:nvPicPr>
        <p:blipFill>
          <a:blip r:embed="rId4"/>
          <a:stretch>
            <a:fillRect/>
          </a:stretch>
        </p:blipFill>
        <p:spPr>
          <a:xfrm>
            <a:off x="482600" y="1549400"/>
            <a:ext cx="1097280" cy="1097280"/>
          </a:xfrm>
          <a:prstGeom prst="rect">
            <a:avLst/>
          </a:prstGeom>
        </p:spPr>
      </p:pic>
      <p:pic>
        <p:nvPicPr>
          <p:cNvPr id="5" name="Picture 4"/>
          <p:cNvPicPr>
            <a:picLocks noChangeAspect="1"/>
          </p:cNvPicPr>
          <p:nvPr/>
        </p:nvPicPr>
        <p:blipFill>
          <a:blip r:embed="rId5"/>
          <a:stretch>
            <a:fillRect/>
          </a:stretch>
        </p:blipFill>
        <p:spPr>
          <a:xfrm>
            <a:off x="482600" y="2819400"/>
            <a:ext cx="1097280" cy="1097280"/>
          </a:xfrm>
          <a:prstGeom prst="rect">
            <a:avLst/>
          </a:prstGeom>
          <a:noFill/>
        </p:spPr>
      </p:pic>
      <p:pic>
        <p:nvPicPr>
          <p:cNvPr id="6" name="Picture 5"/>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500" y="5359400"/>
            <a:ext cx="1518921" cy="1003749"/>
          </a:xfrm>
          <a:prstGeom prst="rect">
            <a:avLst/>
          </a:prstGeom>
          <a:noFill/>
          <a:ln>
            <a:noFill/>
          </a:ln>
        </p:spPr>
      </p:pic>
      <p:pic>
        <p:nvPicPr>
          <p:cNvPr id="7" name="Picture 6" descr="Screen shot 2011-01-11 at 1.47.49 PM.png"/>
          <p:cNvPicPr>
            <a:picLocks/>
          </p:cNvPicPr>
          <p:nvPr/>
        </p:nvPicPr>
        <p:blipFill>
          <a:blip r:embed="rId7">
            <a:extLst>
              <a:ext uri="{28A0092B-C50C-407E-A947-70E740481C1C}">
                <a14:useLocalDpi xmlns:a14="http://schemas.microsoft.com/office/drawing/2010/main" val="0"/>
              </a:ext>
            </a:extLst>
          </a:blip>
          <a:stretch>
            <a:fillRect/>
          </a:stretch>
        </p:blipFill>
        <p:spPr>
          <a:xfrm>
            <a:off x="474957" y="4079729"/>
            <a:ext cx="1097280" cy="1097280"/>
          </a:xfrm>
          <a:prstGeom prst="rect">
            <a:avLst/>
          </a:prstGeom>
        </p:spPr>
      </p:pic>
      <p:sp>
        <p:nvSpPr>
          <p:cNvPr id="9" name="Rectangle 8"/>
          <p:cNvSpPr/>
          <p:nvPr/>
        </p:nvSpPr>
        <p:spPr>
          <a:xfrm>
            <a:off x="1952435" y="1086057"/>
            <a:ext cx="3344318" cy="5355313"/>
          </a:xfrm>
          <a:prstGeom prst="rect">
            <a:avLst/>
          </a:prstGeom>
        </p:spPr>
        <p:txBody>
          <a:bodyPr wrap="square">
            <a:spAutoFit/>
          </a:bodyPr>
          <a:lstStyle/>
          <a:p>
            <a:pPr marL="285750" indent="-285750">
              <a:buFont typeface="Arial"/>
              <a:buChar char="•"/>
            </a:pPr>
            <a:endParaRPr lang="en-US" dirty="0" smtClean="0">
              <a:solidFill>
                <a:srgbClr val="FFFFFF"/>
              </a:solidFill>
            </a:endParaRPr>
          </a:p>
          <a:p>
            <a:r>
              <a:rPr lang="en-US" dirty="0" smtClean="0">
                <a:solidFill>
                  <a:srgbClr val="FFFFFF"/>
                </a:solidFill>
              </a:rPr>
              <a:t>Courtney Carothers (UAF)</a:t>
            </a:r>
          </a:p>
          <a:p>
            <a:r>
              <a:rPr lang="en-US" dirty="0" smtClean="0">
                <a:solidFill>
                  <a:srgbClr val="FFFFFF"/>
                </a:solidFill>
              </a:rPr>
              <a:t>Craig </a:t>
            </a:r>
            <a:r>
              <a:rPr lang="en-US" dirty="0" err="1" smtClean="0">
                <a:solidFill>
                  <a:srgbClr val="FFFFFF"/>
                </a:solidFill>
              </a:rPr>
              <a:t>Matkin</a:t>
            </a:r>
            <a:r>
              <a:rPr lang="en-US" dirty="0" smtClean="0">
                <a:solidFill>
                  <a:srgbClr val="FFFFFF"/>
                </a:solidFill>
              </a:rPr>
              <a:t> (NGOS) </a:t>
            </a:r>
          </a:p>
          <a:p>
            <a:r>
              <a:rPr lang="en-US" dirty="0" smtClean="0">
                <a:solidFill>
                  <a:srgbClr val="FFFFFF"/>
                </a:solidFill>
              </a:rPr>
              <a:t>Chris Lunsford (NOAA)</a:t>
            </a:r>
          </a:p>
          <a:p>
            <a:r>
              <a:rPr lang="en-US" dirty="0" smtClean="0">
                <a:solidFill>
                  <a:srgbClr val="FFFFFF"/>
                </a:solidFill>
              </a:rPr>
              <a:t>Dana </a:t>
            </a:r>
            <a:r>
              <a:rPr lang="en-US" dirty="0" err="1" smtClean="0">
                <a:solidFill>
                  <a:srgbClr val="FFFFFF"/>
                </a:solidFill>
              </a:rPr>
              <a:t>Hanselman</a:t>
            </a:r>
            <a:r>
              <a:rPr lang="en-US" dirty="0" smtClean="0">
                <a:solidFill>
                  <a:srgbClr val="FFFFFF"/>
                </a:solidFill>
              </a:rPr>
              <a:t> (NOAA)</a:t>
            </a:r>
          </a:p>
          <a:p>
            <a:r>
              <a:rPr lang="en-US" dirty="0" smtClean="0">
                <a:solidFill>
                  <a:srgbClr val="FFFFFF"/>
                </a:solidFill>
              </a:rPr>
              <a:t>Cara </a:t>
            </a:r>
            <a:r>
              <a:rPr lang="en-US" dirty="0" err="1" smtClean="0">
                <a:solidFill>
                  <a:srgbClr val="FFFFFF"/>
                </a:solidFill>
              </a:rPr>
              <a:t>Rodgveller</a:t>
            </a:r>
            <a:r>
              <a:rPr lang="en-US" dirty="0" smtClean="0">
                <a:solidFill>
                  <a:srgbClr val="FFFFFF"/>
                </a:solidFill>
              </a:rPr>
              <a:t> (NOAA)</a:t>
            </a:r>
          </a:p>
          <a:p>
            <a:r>
              <a:rPr lang="en-US" dirty="0" smtClean="0">
                <a:solidFill>
                  <a:srgbClr val="FFFFFF"/>
                </a:solidFill>
              </a:rPr>
              <a:t>Jan </a:t>
            </a:r>
            <a:r>
              <a:rPr lang="en-US" dirty="0" err="1" smtClean="0">
                <a:solidFill>
                  <a:srgbClr val="FFFFFF"/>
                </a:solidFill>
              </a:rPr>
              <a:t>Straley</a:t>
            </a:r>
            <a:r>
              <a:rPr lang="en-US" dirty="0" smtClean="0">
                <a:solidFill>
                  <a:srgbClr val="FFFFFF"/>
                </a:solidFill>
              </a:rPr>
              <a:t> (SEASWAP)</a:t>
            </a:r>
          </a:p>
          <a:p>
            <a:r>
              <a:rPr lang="en-US" dirty="0" smtClean="0">
                <a:solidFill>
                  <a:srgbClr val="FFFFFF"/>
                </a:solidFill>
              </a:rPr>
              <a:t>Paul Williams (CCFD)</a:t>
            </a:r>
          </a:p>
          <a:p>
            <a:r>
              <a:rPr lang="en-US" dirty="0" smtClean="0">
                <a:solidFill>
                  <a:srgbClr val="FFFFFF"/>
                </a:solidFill>
              </a:rPr>
              <a:t>Suzie </a:t>
            </a:r>
            <a:r>
              <a:rPr lang="en-US" dirty="0" err="1" smtClean="0">
                <a:solidFill>
                  <a:srgbClr val="FFFFFF"/>
                </a:solidFill>
              </a:rPr>
              <a:t>Teerlink</a:t>
            </a:r>
            <a:r>
              <a:rPr lang="en-US" dirty="0" smtClean="0">
                <a:solidFill>
                  <a:srgbClr val="FFFFFF"/>
                </a:solidFill>
              </a:rPr>
              <a:t> (UAF)</a:t>
            </a:r>
          </a:p>
          <a:p>
            <a:r>
              <a:rPr lang="en-US" dirty="0" smtClean="0">
                <a:solidFill>
                  <a:srgbClr val="FFFFFF"/>
                </a:solidFill>
              </a:rPr>
              <a:t>Jason Gasper (NMFS)</a:t>
            </a:r>
          </a:p>
          <a:p>
            <a:endParaRPr lang="en-US" dirty="0" smtClean="0">
              <a:solidFill>
                <a:srgbClr val="FFFFFF"/>
              </a:solidFill>
            </a:endParaRPr>
          </a:p>
          <a:p>
            <a:endParaRPr lang="en-US" b="1" dirty="0">
              <a:solidFill>
                <a:srgbClr val="FFFFFF"/>
              </a:solidFill>
            </a:endParaRPr>
          </a:p>
          <a:p>
            <a:r>
              <a:rPr lang="en-US" dirty="0">
                <a:solidFill>
                  <a:srgbClr val="FFFFFF"/>
                </a:solidFill>
              </a:rPr>
              <a:t>Todd Hoppe (F/V Deliverance)</a:t>
            </a:r>
          </a:p>
          <a:p>
            <a:r>
              <a:rPr lang="en-US" dirty="0" smtClean="0">
                <a:solidFill>
                  <a:srgbClr val="FFFFFF"/>
                </a:solidFill>
              </a:rPr>
              <a:t>Scott </a:t>
            </a:r>
            <a:r>
              <a:rPr lang="en-US" dirty="0">
                <a:solidFill>
                  <a:srgbClr val="FFFFFF"/>
                </a:solidFill>
              </a:rPr>
              <a:t>Thorne (F/V Primus)</a:t>
            </a:r>
          </a:p>
          <a:p>
            <a:r>
              <a:rPr lang="en-US" dirty="0">
                <a:solidFill>
                  <a:srgbClr val="FFFFFF"/>
                </a:solidFill>
              </a:rPr>
              <a:t>Jim Hubbard (F/V </a:t>
            </a:r>
            <a:r>
              <a:rPr lang="en-US" dirty="0" err="1">
                <a:solidFill>
                  <a:srgbClr val="FFFFFF"/>
                </a:solidFill>
              </a:rPr>
              <a:t>Kruzof</a:t>
            </a:r>
            <a:r>
              <a:rPr lang="en-US" dirty="0">
                <a:solidFill>
                  <a:srgbClr val="FFFFFF"/>
                </a:solidFill>
              </a:rPr>
              <a:t>)</a:t>
            </a:r>
          </a:p>
          <a:p>
            <a:r>
              <a:rPr lang="en-US" dirty="0">
                <a:solidFill>
                  <a:srgbClr val="FFFFFF"/>
                </a:solidFill>
              </a:rPr>
              <a:t>M. </a:t>
            </a:r>
            <a:r>
              <a:rPr lang="en-US" dirty="0" err="1">
                <a:solidFill>
                  <a:srgbClr val="FFFFFF"/>
                </a:solidFill>
              </a:rPr>
              <a:t>Offerman</a:t>
            </a:r>
            <a:r>
              <a:rPr lang="en-US" dirty="0">
                <a:solidFill>
                  <a:srgbClr val="FFFFFF"/>
                </a:solidFill>
              </a:rPr>
              <a:t> (F/V </a:t>
            </a:r>
            <a:r>
              <a:rPr lang="en-US" dirty="0" err="1">
                <a:solidFill>
                  <a:srgbClr val="FFFFFF"/>
                </a:solidFill>
              </a:rPr>
              <a:t>Kristiana</a:t>
            </a:r>
            <a:r>
              <a:rPr lang="en-US" dirty="0">
                <a:solidFill>
                  <a:srgbClr val="FFFFFF"/>
                </a:solidFill>
              </a:rPr>
              <a:t>)</a:t>
            </a:r>
          </a:p>
          <a:p>
            <a:r>
              <a:rPr lang="en-US" dirty="0" smtClean="0">
                <a:solidFill>
                  <a:srgbClr val="FFFFFF"/>
                </a:solidFill>
              </a:rPr>
              <a:t>Bill </a:t>
            </a:r>
            <a:r>
              <a:rPr lang="en-US" dirty="0">
                <a:solidFill>
                  <a:srgbClr val="FFFFFF"/>
                </a:solidFill>
              </a:rPr>
              <a:t>Harrington (F/V Miss Lori)</a:t>
            </a:r>
          </a:p>
          <a:p>
            <a:r>
              <a:rPr lang="en-US" dirty="0" err="1">
                <a:solidFill>
                  <a:srgbClr val="FFFFFF"/>
                </a:solidFill>
              </a:rPr>
              <a:t>Oystein</a:t>
            </a:r>
            <a:r>
              <a:rPr lang="en-US" dirty="0">
                <a:solidFill>
                  <a:srgbClr val="FFFFFF"/>
                </a:solidFill>
              </a:rPr>
              <a:t> Lone (F/V Sounder)</a:t>
            </a:r>
          </a:p>
          <a:p>
            <a:r>
              <a:rPr lang="en-US" dirty="0">
                <a:solidFill>
                  <a:srgbClr val="FFFFFF"/>
                </a:solidFill>
              </a:rPr>
              <a:t>Pat McBride (F/V Judi B</a:t>
            </a:r>
            <a:r>
              <a:rPr lang="en-US" dirty="0" smtClean="0">
                <a:solidFill>
                  <a:srgbClr val="FFFFFF"/>
                </a:solidFill>
              </a:rPr>
              <a:t>)</a:t>
            </a:r>
          </a:p>
        </p:txBody>
      </p:sp>
      <p:pic>
        <p:nvPicPr>
          <p:cNvPr id="11" name="Picture 10"/>
          <p:cNvPicPr>
            <a:picLocks noChangeAspect="1"/>
          </p:cNvPicPr>
          <p:nvPr/>
        </p:nvPicPr>
        <p:blipFill>
          <a:blip r:embed="rId8"/>
          <a:stretch>
            <a:fillRect/>
          </a:stretch>
        </p:blipFill>
        <p:spPr>
          <a:xfrm>
            <a:off x="4893734" y="635163"/>
            <a:ext cx="4250266" cy="6125932"/>
          </a:xfrm>
          <a:prstGeom prst="rect">
            <a:avLst/>
          </a:prstGeom>
        </p:spPr>
      </p:pic>
      <p:sp>
        <p:nvSpPr>
          <p:cNvPr id="3" name="Rectangle 2"/>
          <p:cNvSpPr/>
          <p:nvPr/>
        </p:nvSpPr>
        <p:spPr>
          <a:xfrm>
            <a:off x="6500226" y="5633533"/>
            <a:ext cx="2648384" cy="923330"/>
          </a:xfrm>
          <a:prstGeom prst="rect">
            <a:avLst/>
          </a:prstGeom>
        </p:spPr>
        <p:txBody>
          <a:bodyPr wrap="square">
            <a:spAutoFit/>
          </a:bodyPr>
          <a:lstStyle/>
          <a:p>
            <a:endParaRPr lang="en-US" dirty="0"/>
          </a:p>
          <a:p>
            <a:r>
              <a:rPr lang="en-US" dirty="0"/>
              <a:t>*</a:t>
            </a:r>
            <a:r>
              <a:rPr lang="en-US" i="1" dirty="0"/>
              <a:t>All whale photos taken under Permit # 14122</a:t>
            </a:r>
          </a:p>
        </p:txBody>
      </p:sp>
    </p:spTree>
    <p:extLst>
      <p:ext uri="{BB962C8B-B14F-4D97-AF65-F5344CB8AC3E}">
        <p14:creationId xmlns:p14="http://schemas.microsoft.com/office/powerpoint/2010/main" val="39174734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6000" dirty="0" smtClean="0">
                <a:solidFill>
                  <a:schemeClr val="accent2"/>
                </a:solidFill>
              </a:rPr>
              <a:t>Questions</a:t>
            </a:r>
            <a:endParaRPr lang="en-US" sz="6000" dirty="0">
              <a:solidFill>
                <a:schemeClr val="accent2"/>
              </a:solidFill>
            </a:endParaRPr>
          </a:p>
        </p:txBody>
      </p:sp>
      <p:sp>
        <p:nvSpPr>
          <p:cNvPr id="5" name="Title 1"/>
          <p:cNvSpPr txBox="1">
            <a:spLocks/>
          </p:cNvSpPr>
          <p:nvPr/>
        </p:nvSpPr>
        <p:spPr>
          <a:xfrm>
            <a:off x="457200" y="199169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chemeClr val="bg1"/>
                </a:solidFill>
              </a:rPr>
              <a:t>Questions?</a:t>
            </a:r>
            <a:endParaRPr lang="en-US" sz="4000" b="1" dirty="0">
              <a:solidFill>
                <a:schemeClr val="bg1"/>
              </a:solidFill>
            </a:endParaRPr>
          </a:p>
        </p:txBody>
      </p:sp>
      <p:pic>
        <p:nvPicPr>
          <p:cNvPr id="6" name="Content Placeholder 5" descr="IMG_0587.jpg"/>
          <p:cNvPicPr>
            <a:picLocks noGrp="1" noChangeAspect="1"/>
          </p:cNvPicPr>
          <p:nvPr>
            <p:ph idx="1"/>
          </p:nvPr>
        </p:nvPicPr>
        <p:blipFill>
          <a:blip r:embed="rId3" cstate="print">
            <a:extLst>
              <a:ext uri="{28A0092B-C50C-407E-A947-70E740481C1C}">
                <a14:useLocalDpi xmlns:a14="http://schemas.microsoft.com/office/drawing/2010/main"/>
              </a:ext>
            </a:extLst>
          </a:blip>
          <a:srcRect t="-1100" b="-1100"/>
          <a:stretch>
            <a:fillRect/>
          </a:stretch>
        </p:blipFill>
        <p:spPr>
          <a:xfrm>
            <a:off x="-40140" y="1526627"/>
            <a:ext cx="9238188" cy="5025710"/>
          </a:xfrm>
        </p:spPr>
      </p:pic>
    </p:spTree>
    <p:extLst>
      <p:ext uri="{BB962C8B-B14F-4D97-AF65-F5344CB8AC3E}">
        <p14:creationId xmlns:p14="http://schemas.microsoft.com/office/powerpoint/2010/main" val="158618145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32586561"/>
              </p:ext>
            </p:extLst>
          </p:nvPr>
        </p:nvGraphicFramePr>
        <p:xfrm>
          <a:off x="282195" y="-4937"/>
          <a:ext cx="8861804" cy="6711698"/>
        </p:xfrm>
        <a:graphic>
          <a:graphicData uri="http://schemas.openxmlformats.org/drawingml/2006/table">
            <a:tbl>
              <a:tblPr>
                <a:tableStyleId>{5940675A-B579-460E-94D1-54222C63F5DA}</a:tableStyleId>
              </a:tblPr>
              <a:tblGrid>
                <a:gridCol w="1309130"/>
                <a:gridCol w="1208429"/>
                <a:gridCol w="1283953"/>
                <a:gridCol w="1057375"/>
                <a:gridCol w="667153"/>
                <a:gridCol w="1271366"/>
                <a:gridCol w="1132902"/>
                <a:gridCol w="931496"/>
              </a:tblGrid>
              <a:tr h="873113">
                <a:tc>
                  <a:txBody>
                    <a:bodyPr/>
                    <a:lstStyle/>
                    <a:p>
                      <a:pPr algn="l" fontAlgn="b"/>
                      <a:r>
                        <a:rPr lang="en-US" sz="800" u="none" strike="noStrike" dirty="0">
                          <a:effectLst/>
                        </a:rPr>
                        <a:t> </a:t>
                      </a:r>
                      <a:endParaRPr lang="en-US" sz="800" b="0" i="0" u="none" strike="noStrike" dirty="0">
                        <a:solidFill>
                          <a:srgbClr val="000000"/>
                        </a:solidFill>
                        <a:effectLst/>
                        <a:latin typeface="Cambria"/>
                      </a:endParaRPr>
                    </a:p>
                  </a:txBody>
                  <a:tcPr marL="0" marR="0" marT="0" marB="0" anchor="b"/>
                </a:tc>
                <a:tc>
                  <a:txBody>
                    <a:bodyPr/>
                    <a:lstStyle/>
                    <a:p>
                      <a:pPr algn="ctr" fontAlgn="b"/>
                      <a:r>
                        <a:rPr lang="en-US" sz="1800" u="none" strike="noStrike" dirty="0">
                          <a:effectLst/>
                        </a:rPr>
                        <a:t>Reduction CPUE      (kw)</a:t>
                      </a:r>
                      <a:endParaRPr lang="en-US" sz="1800" b="1" i="0" u="none" strike="noStrike" dirty="0">
                        <a:solidFill>
                          <a:srgbClr val="000000"/>
                        </a:solidFill>
                        <a:effectLst/>
                        <a:latin typeface="Cambria"/>
                      </a:endParaRPr>
                    </a:p>
                  </a:txBody>
                  <a:tcPr marL="0" marR="0" marT="0" marB="0" anchor="b"/>
                </a:tc>
                <a:tc>
                  <a:txBody>
                    <a:bodyPr/>
                    <a:lstStyle/>
                    <a:p>
                      <a:pPr algn="ctr" fontAlgn="b"/>
                      <a:r>
                        <a:rPr lang="pl-PL" sz="1800" u="none" strike="noStrike">
                          <a:effectLst/>
                        </a:rPr>
                        <a:t>95% CI     (kw)</a:t>
                      </a:r>
                      <a:endParaRPr lang="pl-PL" sz="1800" b="1" i="0" u="none" strike="noStrike">
                        <a:solidFill>
                          <a:srgbClr val="000000"/>
                        </a:solidFill>
                        <a:effectLst/>
                        <a:latin typeface="Cambria"/>
                      </a:endParaRPr>
                    </a:p>
                  </a:txBody>
                  <a:tcPr marL="0" marR="0" marT="0" marB="0" anchor="b"/>
                </a:tc>
                <a:tc>
                  <a:txBody>
                    <a:bodyPr/>
                    <a:lstStyle/>
                    <a:p>
                      <a:pPr algn="ctr" fontAlgn="b"/>
                      <a:r>
                        <a:rPr lang="en-US" sz="1800" u="none" strike="noStrike">
                          <a:effectLst/>
                        </a:rPr>
                        <a:t>p-value (kw)</a:t>
                      </a:r>
                      <a:endParaRPr lang="en-US" sz="1800" b="1" i="0" u="none" strike="noStrike">
                        <a:solidFill>
                          <a:srgbClr val="000000"/>
                        </a:solidFill>
                        <a:effectLst/>
                        <a:latin typeface="Cambria"/>
                      </a:endParaRPr>
                    </a:p>
                  </a:txBody>
                  <a:tcPr marL="0" marR="0" marT="0" marB="0" anchor="b"/>
                </a:tc>
                <a:tc>
                  <a:txBody>
                    <a:bodyPr/>
                    <a:lstStyle/>
                    <a:p>
                      <a:pPr algn="ctr" fontAlgn="b"/>
                      <a:r>
                        <a:rPr lang="nl-NL" sz="1800" u="none" strike="noStrike">
                          <a:effectLst/>
                        </a:rPr>
                        <a:t>%Dev       (kw)</a:t>
                      </a:r>
                      <a:endParaRPr lang="nl-NL" sz="1800" b="1" i="0" u="none" strike="noStrike">
                        <a:solidFill>
                          <a:srgbClr val="000000"/>
                        </a:solidFill>
                        <a:effectLst/>
                        <a:latin typeface="Cambria"/>
                      </a:endParaRPr>
                    </a:p>
                  </a:txBody>
                  <a:tcPr marL="0" marR="0" marT="0" marB="0" anchor="b"/>
                </a:tc>
                <a:tc>
                  <a:txBody>
                    <a:bodyPr/>
                    <a:lstStyle/>
                    <a:p>
                      <a:pPr algn="ctr" fontAlgn="b"/>
                      <a:r>
                        <a:rPr lang="sv-SE" sz="1800" u="none" strike="noStrike">
                          <a:effectLst/>
                        </a:rPr>
                        <a:t>%Dev       (full model)</a:t>
                      </a:r>
                      <a:endParaRPr lang="sv-SE" sz="1800" b="1" i="0" u="none" strike="noStrike">
                        <a:solidFill>
                          <a:srgbClr val="000000"/>
                        </a:solidFill>
                        <a:effectLst/>
                        <a:latin typeface="Cambria"/>
                      </a:endParaRPr>
                    </a:p>
                  </a:txBody>
                  <a:tcPr marL="0" marR="0" marT="0" marB="0" anchor="b"/>
                </a:tc>
                <a:tc>
                  <a:txBody>
                    <a:bodyPr/>
                    <a:lstStyle/>
                    <a:p>
                      <a:pPr algn="ctr" fontAlgn="b"/>
                      <a:r>
                        <a:rPr lang="en-US" sz="1800" u="none" strike="noStrike">
                          <a:effectLst/>
                        </a:rPr>
                        <a:t>n</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u="none" strike="noStrike" dirty="0">
                          <a:effectLst/>
                        </a:rPr>
                        <a:t>% Sets Affected</a:t>
                      </a:r>
                      <a:endParaRPr lang="en-US" sz="1800" b="1" i="0" u="none" strike="noStrike" dirty="0">
                        <a:solidFill>
                          <a:srgbClr val="000000"/>
                        </a:solidFill>
                        <a:effectLst/>
                        <a:latin typeface="Cambria"/>
                      </a:endParaRPr>
                    </a:p>
                  </a:txBody>
                  <a:tcPr marL="0" marR="0" marT="0" marB="0" anchor="b"/>
                </a:tc>
              </a:tr>
              <a:tr h="557531">
                <a:tc>
                  <a:txBody>
                    <a:bodyPr/>
                    <a:lstStyle/>
                    <a:p>
                      <a:pPr algn="l" fontAlgn="b"/>
                      <a:r>
                        <a:rPr lang="en-US" sz="1800" u="none" strike="noStrike">
                          <a:effectLst/>
                        </a:rPr>
                        <a:t>Sablefish</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dirty="0">
                          <a:effectLst/>
                        </a:rPr>
                        <a:t> </a:t>
                      </a:r>
                      <a:endParaRPr lang="en-US" sz="1600" b="0" i="0" u="none" strike="noStrike" dirty="0">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r>
              <a:tr h="315584">
                <a:tc>
                  <a:txBody>
                    <a:bodyPr/>
                    <a:lstStyle/>
                    <a:p>
                      <a:pPr algn="l" fontAlgn="b"/>
                      <a:r>
                        <a:rPr lang="en-US" sz="1800" u="none" strike="noStrike">
                          <a:effectLst/>
                        </a:rPr>
                        <a:t>Bering Sea</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69.3%</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58.3 - 77.3%</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10.8%</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65.9%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252</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21.4%</a:t>
                      </a:r>
                      <a:endParaRPr lang="en-US" sz="1600" b="0" i="0" u="none" strike="noStrike">
                        <a:solidFill>
                          <a:srgbClr val="000000"/>
                        </a:solidFill>
                        <a:effectLst/>
                        <a:latin typeface="Cambria"/>
                      </a:endParaRPr>
                    </a:p>
                  </a:txBody>
                  <a:tcPr marL="0" marR="0" marT="0" marB="0" anchor="b"/>
                </a:tc>
              </a:tr>
              <a:tr h="531326">
                <a:tc>
                  <a:txBody>
                    <a:bodyPr/>
                    <a:lstStyle/>
                    <a:p>
                      <a:pPr algn="l" fontAlgn="b"/>
                      <a:r>
                        <a:rPr lang="en-US" sz="1800" u="none" strike="noStrike">
                          <a:effectLst/>
                        </a:rPr>
                        <a:t>Aleutian Islands</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54.8%</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45.9 - 62.2%</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2.3%</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25.2%</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2614</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2.3%</a:t>
                      </a:r>
                      <a:endParaRPr lang="en-US" sz="1600" b="0" i="0" u="none" strike="noStrike">
                        <a:solidFill>
                          <a:srgbClr val="000000"/>
                        </a:solidFill>
                        <a:effectLst/>
                        <a:latin typeface="Cambria"/>
                      </a:endParaRPr>
                    </a:p>
                  </a:txBody>
                  <a:tcPr marL="0" marR="0" marT="0" marB="0" anchor="b"/>
                </a:tc>
              </a:tr>
              <a:tr h="531326">
                <a:tc>
                  <a:txBody>
                    <a:bodyPr/>
                    <a:lstStyle/>
                    <a:p>
                      <a:pPr algn="l" fontAlgn="b"/>
                      <a:r>
                        <a:rPr lang="en-US" sz="1800" u="none" strike="noStrike">
                          <a:effectLst/>
                        </a:rPr>
                        <a:t>Western Gulf of Alaska</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64.8%</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55.9 - 71.9%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2.2%</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25.6%</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2850</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1.0%</a:t>
                      </a:r>
                      <a:endParaRPr lang="en-US" sz="1600" b="0" i="0" u="none" strike="noStrike">
                        <a:solidFill>
                          <a:srgbClr val="000000"/>
                        </a:solidFill>
                        <a:effectLst/>
                        <a:latin typeface="Cambria"/>
                      </a:endParaRPr>
                    </a:p>
                  </a:txBody>
                  <a:tcPr marL="0" marR="0" marT="0" marB="0" anchor="b"/>
                </a:tc>
              </a:tr>
              <a:tr h="265663">
                <a:tc>
                  <a:txBody>
                    <a:bodyPr/>
                    <a:lstStyle/>
                    <a:p>
                      <a:pPr algn="l" fontAlgn="b"/>
                      <a:r>
                        <a:rPr lang="en-US" sz="1800" u="none" strike="noStrike">
                          <a:effectLst/>
                        </a:rPr>
                        <a:t> </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r>
              <a:tr h="531326">
                <a:tc>
                  <a:txBody>
                    <a:bodyPr/>
                    <a:lstStyle/>
                    <a:p>
                      <a:pPr algn="l" fontAlgn="b"/>
                      <a:r>
                        <a:rPr lang="en-US" sz="1800" u="none" strike="noStrike">
                          <a:effectLst/>
                        </a:rPr>
                        <a:t>Greenland turbot</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r>
              <a:tr h="315584">
                <a:tc>
                  <a:txBody>
                    <a:bodyPr/>
                    <a:lstStyle/>
                    <a:p>
                      <a:pPr algn="l" fontAlgn="b"/>
                      <a:r>
                        <a:rPr lang="en-US" sz="1800" u="none" strike="noStrike">
                          <a:effectLst/>
                        </a:rPr>
                        <a:t>Bering Sea</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53.6%</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50.1 - 56.8%</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6.1%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35.6%</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4909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9.9%</a:t>
                      </a:r>
                      <a:endParaRPr lang="en-US" sz="1600" b="0" i="0" u="none" strike="noStrike">
                        <a:solidFill>
                          <a:srgbClr val="000000"/>
                        </a:solidFill>
                        <a:effectLst/>
                        <a:latin typeface="Cambria"/>
                      </a:endParaRPr>
                    </a:p>
                  </a:txBody>
                  <a:tcPr marL="0" marR="0" marT="0" marB="0" anchor="b"/>
                </a:tc>
              </a:tr>
              <a:tr h="531326">
                <a:tc>
                  <a:txBody>
                    <a:bodyPr/>
                    <a:lstStyle/>
                    <a:p>
                      <a:pPr algn="l" fontAlgn="b"/>
                      <a:r>
                        <a:rPr lang="en-US" sz="1800" u="none" strike="noStrike">
                          <a:effectLst/>
                        </a:rPr>
                        <a:t>Aleutian Islands</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66.9%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57.4 - 74.2%</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4.8%</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40.6%</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1006</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4.5%</a:t>
                      </a:r>
                      <a:endParaRPr lang="en-US" sz="1600" b="0" i="0" u="none" strike="noStrike">
                        <a:solidFill>
                          <a:srgbClr val="000000"/>
                        </a:solidFill>
                        <a:effectLst/>
                        <a:latin typeface="Cambria"/>
                      </a:endParaRPr>
                    </a:p>
                  </a:txBody>
                  <a:tcPr marL="0" marR="0" marT="0" marB="0" anchor="b"/>
                </a:tc>
              </a:tr>
              <a:tr h="265663">
                <a:tc>
                  <a:txBody>
                    <a:bodyPr/>
                    <a:lstStyle/>
                    <a:p>
                      <a:pPr algn="l" fontAlgn="b"/>
                      <a:r>
                        <a:rPr lang="en-US" sz="1800" u="none" strike="noStrike">
                          <a:effectLst/>
                        </a:rPr>
                        <a:t> </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r>
              <a:tr h="493822">
                <a:tc>
                  <a:txBody>
                    <a:bodyPr/>
                    <a:lstStyle/>
                    <a:p>
                      <a:pPr algn="l" fontAlgn="b"/>
                      <a:r>
                        <a:rPr lang="en-US" sz="1800" u="none" strike="noStrike">
                          <a:effectLst/>
                        </a:rPr>
                        <a:t>Pacific halibut</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 </a:t>
                      </a:r>
                      <a:endParaRPr lang="en-US" sz="1600" b="0" i="0" u="none" strike="noStrike">
                        <a:solidFill>
                          <a:srgbClr val="000000"/>
                        </a:solidFill>
                        <a:effectLst/>
                        <a:latin typeface="Cambria"/>
                      </a:endParaRPr>
                    </a:p>
                  </a:txBody>
                  <a:tcPr marL="0" marR="0" marT="0" marB="0" anchor="b"/>
                </a:tc>
              </a:tr>
              <a:tr h="315584">
                <a:tc>
                  <a:txBody>
                    <a:bodyPr/>
                    <a:lstStyle/>
                    <a:p>
                      <a:pPr algn="l" fontAlgn="b"/>
                      <a:r>
                        <a:rPr lang="en-US" sz="1800" u="none" strike="noStrike">
                          <a:effectLst/>
                        </a:rPr>
                        <a:t>Bering Sea</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35.1%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20.7 - 46.7%</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49.7%</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1575</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6.9%</a:t>
                      </a:r>
                      <a:endParaRPr lang="en-US" sz="1600" b="0" i="0" u="none" strike="noStrike">
                        <a:solidFill>
                          <a:srgbClr val="000000"/>
                        </a:solidFill>
                        <a:effectLst/>
                        <a:latin typeface="Cambria"/>
                      </a:endParaRPr>
                    </a:p>
                  </a:txBody>
                  <a:tcPr marL="0" marR="0" marT="0" marB="0" anchor="b"/>
                </a:tc>
              </a:tr>
              <a:tr h="531326">
                <a:tc>
                  <a:txBody>
                    <a:bodyPr/>
                    <a:lstStyle/>
                    <a:p>
                      <a:pPr algn="l" fontAlgn="b"/>
                      <a:r>
                        <a:rPr lang="en-US" sz="1800" u="none" strike="noStrike">
                          <a:effectLst/>
                        </a:rPr>
                        <a:t>Aleutian Islands</a:t>
                      </a:r>
                      <a:endParaRPr lang="en-US" sz="1800" b="1"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56.9%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36.4 - 70.7%</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&lt; 0.0001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0.1%</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38.9%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1533</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1.7%</a:t>
                      </a:r>
                      <a:endParaRPr lang="en-US" sz="1600" b="0" i="0" u="none" strike="noStrike">
                        <a:solidFill>
                          <a:srgbClr val="000000"/>
                        </a:solidFill>
                        <a:effectLst/>
                        <a:latin typeface="Cambria"/>
                      </a:endParaRPr>
                    </a:p>
                  </a:txBody>
                  <a:tcPr marL="0" marR="0" marT="0" marB="0" anchor="b"/>
                </a:tc>
              </a:tr>
              <a:tr h="531326">
                <a:tc>
                  <a:txBody>
                    <a:bodyPr/>
                    <a:lstStyle/>
                    <a:p>
                      <a:pPr algn="l" fontAlgn="b"/>
                      <a:r>
                        <a:rPr lang="en-US" sz="1800" u="none" strike="noStrike" dirty="0">
                          <a:effectLst/>
                        </a:rPr>
                        <a:t>Western Gulf of Alaska</a:t>
                      </a:r>
                      <a:endParaRPr lang="en-US" sz="1800" b="1" i="0" u="none" strike="noStrike" dirty="0">
                        <a:solidFill>
                          <a:srgbClr val="000000"/>
                        </a:solidFill>
                        <a:effectLst/>
                        <a:latin typeface="Cambria"/>
                      </a:endParaRPr>
                    </a:p>
                  </a:txBody>
                  <a:tcPr marL="0" marR="0" marT="0" marB="0" anchor="b"/>
                </a:tc>
                <a:tc>
                  <a:txBody>
                    <a:bodyPr/>
                    <a:lstStyle/>
                    <a:p>
                      <a:pPr algn="ctr" fontAlgn="b"/>
                      <a:r>
                        <a:rPr lang="en-US" sz="1600" u="none" strike="noStrike">
                          <a:effectLst/>
                        </a:rPr>
                        <a:t>14.9%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NA</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p = 0.45</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0.0%</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49.9%</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a:effectLst/>
                        </a:rPr>
                        <a:t>1008</a:t>
                      </a:r>
                      <a:endParaRPr lang="en-US" sz="1600" b="0" i="0" u="none" strike="noStrike">
                        <a:solidFill>
                          <a:srgbClr val="000000"/>
                        </a:solidFill>
                        <a:effectLst/>
                        <a:latin typeface="Cambria"/>
                      </a:endParaRPr>
                    </a:p>
                  </a:txBody>
                  <a:tcPr marL="0" marR="0" marT="0" marB="0" anchor="b"/>
                </a:tc>
                <a:tc>
                  <a:txBody>
                    <a:bodyPr/>
                    <a:lstStyle/>
                    <a:p>
                      <a:pPr algn="ctr" fontAlgn="b"/>
                      <a:r>
                        <a:rPr lang="en-US" sz="1600" u="none" strike="noStrike" dirty="0">
                          <a:effectLst/>
                        </a:rPr>
                        <a:t>1.2%</a:t>
                      </a:r>
                      <a:endParaRPr lang="en-US" sz="1600" b="0" i="0" u="none" strike="noStrike" dirty="0">
                        <a:solidFill>
                          <a:srgbClr val="000000"/>
                        </a:solidFill>
                        <a:effectLst/>
                        <a:latin typeface="Cambria"/>
                      </a:endParaRPr>
                    </a:p>
                  </a:txBody>
                  <a:tcPr marL="0" marR="0" marT="0" marB="0" anchor="b"/>
                </a:tc>
              </a:tr>
            </a:tbl>
          </a:graphicData>
        </a:graphic>
      </p:graphicFrame>
    </p:spTree>
    <p:extLst>
      <p:ext uri="{BB962C8B-B14F-4D97-AF65-F5344CB8AC3E}">
        <p14:creationId xmlns:p14="http://schemas.microsoft.com/office/powerpoint/2010/main" val="137635981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iller whale paul tixi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46" y="0"/>
            <a:ext cx="10287000" cy="6858000"/>
          </a:xfrm>
          <a:prstGeom prst="rect">
            <a:avLst/>
          </a:prstGeom>
          <a:ln>
            <a:solidFill>
              <a:schemeClr val="tx1"/>
            </a:solidFill>
          </a:ln>
        </p:spPr>
      </p:pic>
      <p:sp>
        <p:nvSpPr>
          <p:cNvPr id="4" name="Rectangle 3"/>
          <p:cNvSpPr/>
          <p:nvPr/>
        </p:nvSpPr>
        <p:spPr>
          <a:xfrm>
            <a:off x="237562" y="3816142"/>
            <a:ext cx="8494899" cy="2910013"/>
          </a:xfrm>
          <a:prstGeom prst="rect">
            <a:avLst/>
          </a:prstGeom>
          <a:solidFill>
            <a:schemeClr val="tx1">
              <a:lumMod val="65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642199" y="249156"/>
            <a:ext cx="2729352" cy="338554"/>
          </a:xfrm>
          <a:prstGeom prst="rect">
            <a:avLst/>
          </a:prstGeom>
          <a:noFill/>
        </p:spPr>
        <p:txBody>
          <a:bodyPr wrap="square" rtlCol="0">
            <a:spAutoFit/>
          </a:bodyPr>
          <a:lstStyle/>
          <a:p>
            <a:r>
              <a:rPr lang="en-US" sz="1600" dirty="0" smtClean="0"/>
              <a:t>© Paul </a:t>
            </a:r>
            <a:r>
              <a:rPr lang="en-US" sz="1600" dirty="0" err="1" smtClean="0"/>
              <a:t>Tixier</a:t>
            </a:r>
            <a:endParaRPr lang="en-US" sz="1600" dirty="0"/>
          </a:p>
        </p:txBody>
      </p:sp>
      <p:sp>
        <p:nvSpPr>
          <p:cNvPr id="6" name="TextBox 5"/>
          <p:cNvSpPr txBox="1"/>
          <p:nvPr/>
        </p:nvSpPr>
        <p:spPr>
          <a:xfrm>
            <a:off x="73096" y="154017"/>
            <a:ext cx="4985794" cy="769441"/>
          </a:xfrm>
          <a:prstGeom prst="rect">
            <a:avLst/>
          </a:prstGeom>
          <a:noFill/>
        </p:spPr>
        <p:txBody>
          <a:bodyPr wrap="square" rtlCol="0">
            <a:spAutoFit/>
          </a:bodyPr>
          <a:lstStyle/>
          <a:p>
            <a:r>
              <a:rPr lang="en-US" sz="4400" dirty="0" smtClean="0"/>
              <a:t>Implications</a:t>
            </a:r>
            <a:endParaRPr lang="en-US" sz="4400" dirty="0"/>
          </a:p>
        </p:txBody>
      </p:sp>
      <p:sp>
        <p:nvSpPr>
          <p:cNvPr id="7" name="Rectangle 6"/>
          <p:cNvSpPr/>
          <p:nvPr/>
        </p:nvSpPr>
        <p:spPr>
          <a:xfrm>
            <a:off x="263136" y="3816142"/>
            <a:ext cx="7786691" cy="584776"/>
          </a:xfrm>
          <a:prstGeom prst="rect">
            <a:avLst/>
          </a:prstGeom>
        </p:spPr>
        <p:txBody>
          <a:bodyPr wrap="square">
            <a:spAutoFit/>
          </a:bodyPr>
          <a:lstStyle/>
          <a:p>
            <a:r>
              <a:rPr lang="en-US" sz="3200" dirty="0" smtClean="0">
                <a:solidFill>
                  <a:srgbClr val="000000"/>
                </a:solidFill>
                <a:latin typeface="Wingdings"/>
                <a:ea typeface="Wingdings"/>
                <a:cs typeface="Wingdings"/>
                <a:sym typeface="Wingdings"/>
              </a:rPr>
              <a:t></a:t>
            </a:r>
            <a:r>
              <a:rPr lang="en-US" sz="3200" dirty="0" smtClean="0">
                <a:solidFill>
                  <a:srgbClr val="000000"/>
                </a:solidFill>
                <a:sym typeface="Wingdings"/>
              </a:rPr>
              <a:t> C</a:t>
            </a:r>
            <a:r>
              <a:rPr lang="en-US" sz="3200" dirty="0" smtClean="0">
                <a:solidFill>
                  <a:srgbClr val="000000"/>
                </a:solidFill>
              </a:rPr>
              <a:t>atch per unit effort (CPUE)</a:t>
            </a:r>
            <a:endParaRPr lang="en-US" sz="3200" dirty="0">
              <a:solidFill>
                <a:srgbClr val="000000"/>
              </a:solidFill>
            </a:endParaRPr>
          </a:p>
        </p:txBody>
      </p:sp>
      <p:sp>
        <p:nvSpPr>
          <p:cNvPr id="8" name="Rectangle 7"/>
          <p:cNvSpPr/>
          <p:nvPr/>
        </p:nvSpPr>
        <p:spPr>
          <a:xfrm>
            <a:off x="252575" y="4928114"/>
            <a:ext cx="8172775" cy="584776"/>
          </a:xfrm>
          <a:prstGeom prst="rect">
            <a:avLst/>
          </a:prstGeom>
        </p:spPr>
        <p:txBody>
          <a:bodyPr wrap="square">
            <a:spAutoFit/>
          </a:bodyPr>
          <a:lstStyle/>
          <a:p>
            <a:r>
              <a:rPr lang="en-US" sz="3200" dirty="0" smtClean="0">
                <a:solidFill>
                  <a:srgbClr val="000000"/>
                </a:solidFill>
                <a:latin typeface="Wingdings"/>
                <a:ea typeface="Wingdings"/>
                <a:cs typeface="Wingdings"/>
                <a:sym typeface="Wingdings"/>
              </a:rPr>
              <a:t></a:t>
            </a:r>
            <a:r>
              <a:rPr lang="en-US" sz="3200" dirty="0" smtClean="0">
                <a:solidFill>
                  <a:srgbClr val="000000"/>
                </a:solidFill>
              </a:rPr>
              <a:t> Uncertainty stock assessments</a:t>
            </a:r>
          </a:p>
        </p:txBody>
      </p:sp>
      <p:sp>
        <p:nvSpPr>
          <p:cNvPr id="13" name="Rectangle 12"/>
          <p:cNvSpPr/>
          <p:nvPr/>
        </p:nvSpPr>
        <p:spPr>
          <a:xfrm>
            <a:off x="237562" y="4357634"/>
            <a:ext cx="6489215" cy="584776"/>
          </a:xfrm>
          <a:prstGeom prst="rect">
            <a:avLst/>
          </a:prstGeom>
        </p:spPr>
        <p:txBody>
          <a:bodyPr wrap="square">
            <a:spAutoFit/>
          </a:bodyPr>
          <a:lstStyle/>
          <a:p>
            <a:r>
              <a:rPr lang="en-US" sz="3200" dirty="0" smtClean="0">
                <a:solidFill>
                  <a:srgbClr val="000000"/>
                </a:solidFill>
                <a:latin typeface="Wingdings"/>
                <a:ea typeface="Wingdings"/>
                <a:cs typeface="Wingdings"/>
                <a:sym typeface="Wingdings"/>
              </a:rPr>
              <a:t></a:t>
            </a:r>
            <a:r>
              <a:rPr lang="en-US" sz="3200" dirty="0" smtClean="0">
                <a:solidFill>
                  <a:srgbClr val="000000"/>
                </a:solidFill>
                <a:sym typeface="Wingdings"/>
              </a:rPr>
              <a:t> </a:t>
            </a:r>
            <a:r>
              <a:rPr lang="en-US" sz="3200" dirty="0" smtClean="0">
                <a:solidFill>
                  <a:srgbClr val="000000"/>
                </a:solidFill>
              </a:rPr>
              <a:t>Operating costs</a:t>
            </a:r>
          </a:p>
        </p:txBody>
      </p:sp>
      <p:sp>
        <p:nvSpPr>
          <p:cNvPr id="10" name="Rectangle 9"/>
          <p:cNvSpPr/>
          <p:nvPr/>
        </p:nvSpPr>
        <p:spPr>
          <a:xfrm>
            <a:off x="246699" y="5525312"/>
            <a:ext cx="8813671" cy="1077218"/>
          </a:xfrm>
          <a:prstGeom prst="rect">
            <a:avLst/>
          </a:prstGeom>
        </p:spPr>
        <p:txBody>
          <a:bodyPr wrap="square">
            <a:spAutoFit/>
          </a:bodyPr>
          <a:lstStyle/>
          <a:p>
            <a:r>
              <a:rPr lang="en-US" sz="3200" dirty="0" smtClean="0">
                <a:solidFill>
                  <a:srgbClr val="000000"/>
                </a:solidFill>
                <a:latin typeface="Wingdings"/>
                <a:ea typeface="Wingdings"/>
                <a:cs typeface="Wingdings"/>
                <a:sym typeface="Wingdings"/>
              </a:rPr>
              <a:t></a:t>
            </a:r>
            <a:r>
              <a:rPr lang="en-US" sz="3200" dirty="0" smtClean="0">
                <a:solidFill>
                  <a:srgbClr val="000000"/>
                </a:solidFill>
              </a:rPr>
              <a:t> Increased risk entanglement/ altered foraging strategies</a:t>
            </a:r>
          </a:p>
        </p:txBody>
      </p:sp>
      <p:sp>
        <p:nvSpPr>
          <p:cNvPr id="9" name="Title 8"/>
          <p:cNvSpPr>
            <a:spLocks noGrp="1"/>
          </p:cNvSpPr>
          <p:nvPr>
            <p:ph type="title"/>
          </p:nvPr>
        </p:nvSpPr>
        <p:spPr/>
        <p:txBody>
          <a:bodyPr/>
          <a:lstStyle/>
          <a:p>
            <a:endParaRPr lang="en-US" dirty="0"/>
          </a:p>
        </p:txBody>
      </p:sp>
    </p:spTree>
    <p:extLst>
      <p:ext uri="{BB962C8B-B14F-4D97-AF65-F5344CB8AC3E}">
        <p14:creationId xmlns:p14="http://schemas.microsoft.com/office/powerpoint/2010/main" val="467344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3"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95756928"/>
              </p:ext>
            </p:extLst>
          </p:nvPr>
        </p:nvGraphicFramePr>
        <p:xfrm>
          <a:off x="457200" y="992164"/>
          <a:ext cx="8229597" cy="3507969"/>
        </p:xfrm>
        <a:graphic>
          <a:graphicData uri="http://schemas.openxmlformats.org/drawingml/2006/table">
            <a:tbl>
              <a:tblPr>
                <a:tableStyleId>{D7AC3CCA-C797-4891-BE02-D94E43425B78}</a:tableStyleId>
              </a:tblPr>
              <a:tblGrid>
                <a:gridCol w="1076178"/>
                <a:gridCol w="1076178"/>
                <a:gridCol w="1076178"/>
                <a:gridCol w="1076178"/>
                <a:gridCol w="1273990"/>
                <a:gridCol w="802401"/>
                <a:gridCol w="924247"/>
                <a:gridCol w="924247"/>
              </a:tblGrid>
              <a:tr h="1479330">
                <a:tc>
                  <a:txBody>
                    <a:bodyPr/>
                    <a:lstStyle/>
                    <a:p>
                      <a:pPr algn="ctr" fontAlgn="b"/>
                      <a:r>
                        <a:rPr lang="en-US" sz="1800" b="1" u="none" strike="noStrike" dirty="0" smtClean="0">
                          <a:effectLst/>
                        </a:rPr>
                        <a:t>Additional Distance Traveled </a:t>
                      </a:r>
                      <a:endParaRPr lang="en-US" sz="1800" b="1" i="0" u="none" strike="noStrike" dirty="0">
                        <a:solidFill>
                          <a:srgbClr val="000000"/>
                        </a:solidFill>
                        <a:effectLst/>
                        <a:latin typeface="Cambria"/>
                      </a:endParaRPr>
                    </a:p>
                  </a:txBody>
                  <a:tcPr marL="0" marR="0" marT="0" marB="0" anchor="b"/>
                </a:tc>
                <a:tc>
                  <a:txBody>
                    <a:bodyPr/>
                    <a:lstStyle/>
                    <a:p>
                      <a:pPr algn="ctr" fontAlgn="b"/>
                      <a:r>
                        <a:rPr lang="en-US" sz="1800" b="1" u="none" strike="noStrike">
                          <a:effectLst/>
                        </a:rPr>
                        <a:t>Extended Trip Time (travel and wait time)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Additional Fuel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Additonal Crew Food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Opportunity Cost Not Working </a:t>
                      </a:r>
                      <a:endParaRPr lang="en-US" sz="1800" b="1" i="0" u="none" strike="noStrike">
                        <a:solidFill>
                          <a:srgbClr val="000000"/>
                        </a:solidFill>
                        <a:effectLst/>
                        <a:latin typeface="Cambria"/>
                      </a:endParaRPr>
                    </a:p>
                  </a:txBody>
                  <a:tcPr marL="0" marR="0" marT="0" marB="0" anchor="b"/>
                </a:tc>
                <a:tc gridSpan="3">
                  <a:txBody>
                    <a:bodyPr/>
                    <a:lstStyle/>
                    <a:p>
                      <a:pPr algn="ctr" fontAlgn="b"/>
                      <a:r>
                        <a:rPr lang="en-US" sz="1800" b="1" u="none" strike="noStrike" dirty="0">
                          <a:effectLst/>
                        </a:rPr>
                        <a:t>Total Additional Expenditures </a:t>
                      </a:r>
                      <a:endParaRPr lang="en-US" sz="1800" b="1" i="0" u="none" strike="noStrike" dirty="0">
                        <a:solidFill>
                          <a:srgbClr val="000000"/>
                        </a:solidFill>
                        <a:effectLst/>
                        <a:latin typeface="Cambria"/>
                      </a:endParaRPr>
                    </a:p>
                  </a:txBody>
                  <a:tcPr marL="0" marR="0" marT="0" marB="0" anchor="b"/>
                </a:tc>
                <a:tc hMerge="1">
                  <a:txBody>
                    <a:bodyPr/>
                    <a:lstStyle/>
                    <a:p>
                      <a:endParaRPr lang="en-US"/>
                    </a:p>
                  </a:txBody>
                  <a:tcPr/>
                </a:tc>
                <a:tc hMerge="1">
                  <a:txBody>
                    <a:bodyPr/>
                    <a:lstStyle/>
                    <a:p>
                      <a:endParaRPr lang="en-US"/>
                    </a:p>
                  </a:txBody>
                  <a:tcPr/>
                </a:tc>
              </a:tr>
              <a:tr h="1550033">
                <a:tc>
                  <a:txBody>
                    <a:bodyPr/>
                    <a:lstStyle/>
                    <a:p>
                      <a:pPr algn="ctr" fontAlgn="b"/>
                      <a:r>
                        <a:rPr lang="en-US" sz="1800" u="none" strike="noStrike" dirty="0" err="1">
                          <a:effectLst/>
                        </a:rPr>
                        <a:t>Avg</a:t>
                      </a:r>
                      <a:r>
                        <a:rPr lang="en-US" sz="1800" u="none" strike="noStrike" dirty="0">
                          <a:effectLst/>
                        </a:rPr>
                        <a:t> per vessel  (nm) per season </a:t>
                      </a:r>
                      <a:endParaRPr lang="en-US" sz="1800" b="0" i="0" u="none" strike="noStrike" dirty="0">
                        <a:solidFill>
                          <a:srgbClr val="000000"/>
                        </a:solidFill>
                        <a:effectLst/>
                        <a:latin typeface="Cambria"/>
                      </a:endParaRPr>
                    </a:p>
                  </a:txBody>
                  <a:tcPr marL="0" marR="0" marT="0" marB="0" anchor="b"/>
                </a:tc>
                <a:tc>
                  <a:txBody>
                    <a:bodyPr/>
                    <a:lstStyle/>
                    <a:p>
                      <a:pPr algn="ctr" fontAlgn="b"/>
                      <a:r>
                        <a:rPr lang="en-US" sz="1800" u="none" strike="noStrike">
                          <a:effectLst/>
                        </a:rPr>
                        <a:t>Avg per  vessel (hrs) per season</a:t>
                      </a:r>
                      <a:endParaRPr lang="en-US" sz="1800" b="0" i="0" u="none" strike="noStrike">
                        <a:solidFill>
                          <a:srgbClr val="000000"/>
                        </a:solidFill>
                        <a:effectLst/>
                        <a:latin typeface="Cambria"/>
                      </a:endParaRPr>
                    </a:p>
                  </a:txBody>
                  <a:tcPr marL="0" marR="0" marT="0" marB="0" anchor="b"/>
                </a:tc>
                <a:tc>
                  <a:txBody>
                    <a:bodyPr/>
                    <a:lstStyle/>
                    <a:p>
                      <a:pPr algn="ctr" fontAlgn="b"/>
                      <a:r>
                        <a:rPr lang="en-US" sz="1800" u="none" strike="noStrike">
                          <a:effectLst/>
                        </a:rPr>
                        <a:t>Avg per vessel per day ($)</a:t>
                      </a:r>
                      <a:endParaRPr lang="en-US" sz="1800" b="0" i="0" u="none" strike="noStrike">
                        <a:solidFill>
                          <a:srgbClr val="000000"/>
                        </a:solidFill>
                        <a:effectLst/>
                        <a:latin typeface="Cambria"/>
                      </a:endParaRPr>
                    </a:p>
                  </a:txBody>
                  <a:tcPr marL="0" marR="0" marT="0" marB="0" anchor="b"/>
                </a:tc>
                <a:tc>
                  <a:txBody>
                    <a:bodyPr/>
                    <a:lstStyle/>
                    <a:p>
                      <a:pPr algn="ctr" fontAlgn="b"/>
                      <a:r>
                        <a:rPr lang="en-US" sz="1800" u="none" strike="noStrike" dirty="0" err="1">
                          <a:effectLst/>
                        </a:rPr>
                        <a:t>Avg</a:t>
                      </a:r>
                      <a:r>
                        <a:rPr lang="en-US" sz="1800" u="none" strike="noStrike" dirty="0">
                          <a:effectLst/>
                        </a:rPr>
                        <a:t> per vessel  per day ($)</a:t>
                      </a:r>
                      <a:endParaRPr lang="en-US" sz="1800" b="0" i="0" u="none" strike="noStrike" dirty="0">
                        <a:solidFill>
                          <a:srgbClr val="000000"/>
                        </a:solidFill>
                        <a:effectLst/>
                        <a:latin typeface="Cambria"/>
                      </a:endParaRPr>
                    </a:p>
                  </a:txBody>
                  <a:tcPr marL="0" marR="0" marT="0" marB="0" anchor="b"/>
                </a:tc>
                <a:tc>
                  <a:txBody>
                    <a:bodyPr/>
                    <a:lstStyle/>
                    <a:p>
                      <a:pPr algn="ctr" fontAlgn="b"/>
                      <a:r>
                        <a:rPr lang="en-US" sz="1800" u="none" strike="noStrike">
                          <a:effectLst/>
                        </a:rPr>
                        <a:t>Avg per vessel day ($)</a:t>
                      </a:r>
                      <a:endParaRPr lang="en-US" sz="1800" b="0" i="0" u="none" strike="noStrike">
                        <a:solidFill>
                          <a:srgbClr val="000000"/>
                        </a:solidFill>
                        <a:effectLst/>
                        <a:latin typeface="Cambria"/>
                      </a:endParaRPr>
                    </a:p>
                  </a:txBody>
                  <a:tcPr marL="0" marR="0" marT="0" marB="0" anchor="b"/>
                </a:tc>
                <a:tc>
                  <a:txBody>
                    <a:bodyPr/>
                    <a:lstStyle/>
                    <a:p>
                      <a:pPr algn="ctr" fontAlgn="b"/>
                      <a:r>
                        <a:rPr lang="en-US" sz="1800" u="none" strike="noStrike">
                          <a:effectLst/>
                        </a:rPr>
                        <a:t>Total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u="none" strike="noStrike">
                          <a:effectLst/>
                        </a:rPr>
                        <a:t>Avg per vessel per season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u="none" strike="noStrike" dirty="0" err="1">
                          <a:effectLst/>
                        </a:rPr>
                        <a:t>Avg</a:t>
                      </a:r>
                      <a:r>
                        <a:rPr lang="en-US" sz="1800" u="none" strike="noStrike" dirty="0">
                          <a:effectLst/>
                        </a:rPr>
                        <a:t> per vessel per day ($)</a:t>
                      </a:r>
                      <a:endParaRPr lang="en-US" sz="1800" b="1" i="0" u="none" strike="noStrike" dirty="0">
                        <a:solidFill>
                          <a:srgbClr val="000000"/>
                        </a:solidFill>
                        <a:effectLst/>
                        <a:latin typeface="Cambria"/>
                      </a:endParaRPr>
                    </a:p>
                  </a:txBody>
                  <a:tcPr marL="0" marR="0" marT="0" marB="0" anchor="b"/>
                </a:tc>
              </a:tr>
              <a:tr h="478606">
                <a:tc>
                  <a:txBody>
                    <a:bodyPr/>
                    <a:lstStyle/>
                    <a:p>
                      <a:pPr algn="ctr" fontAlgn="b"/>
                      <a:r>
                        <a:rPr lang="en-US" sz="1800" b="1" u="none" strike="noStrike">
                          <a:effectLst/>
                        </a:rPr>
                        <a:t>204 nm</a:t>
                      </a:r>
                      <a:endParaRPr lang="en-US" sz="1800" b="1" i="0" u="none" strike="noStrike">
                        <a:solidFill>
                          <a:srgbClr val="000000"/>
                        </a:solidFill>
                        <a:effectLst/>
                        <a:latin typeface="Cambria"/>
                      </a:endParaRPr>
                    </a:p>
                  </a:txBody>
                  <a:tcPr marL="0" marR="0" marT="0" marB="0" anchor="b"/>
                </a:tc>
                <a:tc>
                  <a:txBody>
                    <a:bodyPr/>
                    <a:lstStyle/>
                    <a:p>
                      <a:pPr algn="ctr" fontAlgn="b"/>
                      <a:r>
                        <a:rPr lang="de-DE" sz="1800" b="1" u="none" strike="noStrike">
                          <a:effectLst/>
                        </a:rPr>
                        <a:t>162 hrs</a:t>
                      </a:r>
                      <a:endParaRPr lang="de-DE"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$411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$83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$486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a:effectLst/>
                        </a:rPr>
                        <a:t>$45,685 </a:t>
                      </a:r>
                      <a:endParaRPr lang="en-US" sz="1800" b="1" i="0" u="none" strike="noStrike">
                        <a:solidFill>
                          <a:srgbClr val="000000"/>
                        </a:solidFill>
                        <a:effectLst/>
                        <a:latin typeface="Cambria"/>
                      </a:endParaRPr>
                    </a:p>
                  </a:txBody>
                  <a:tcPr marL="0" marR="0" marT="0" marB="0" anchor="b"/>
                </a:tc>
                <a:tc>
                  <a:txBody>
                    <a:bodyPr/>
                    <a:lstStyle/>
                    <a:p>
                      <a:pPr algn="ctr" fontAlgn="b"/>
                      <a:r>
                        <a:rPr lang="en-US" sz="1800" b="1" u="none" strike="noStrike" dirty="0">
                          <a:effectLst/>
                        </a:rPr>
                        <a:t>$9,137 </a:t>
                      </a:r>
                      <a:endParaRPr lang="en-US" sz="1800" b="1" i="0" u="none" strike="noStrike" dirty="0">
                        <a:solidFill>
                          <a:srgbClr val="000000"/>
                        </a:solidFill>
                        <a:effectLst/>
                        <a:latin typeface="Cambria"/>
                      </a:endParaRPr>
                    </a:p>
                  </a:txBody>
                  <a:tcPr marL="0" marR="0" marT="0" marB="0" anchor="b"/>
                </a:tc>
                <a:tc>
                  <a:txBody>
                    <a:bodyPr/>
                    <a:lstStyle/>
                    <a:p>
                      <a:pPr algn="ctr" fontAlgn="b"/>
                      <a:r>
                        <a:rPr lang="en-US" sz="1800" b="1" u="none" strike="noStrike" dirty="0" smtClean="0">
                          <a:effectLst/>
                        </a:rPr>
                        <a:t>$802 </a:t>
                      </a:r>
                      <a:endParaRPr lang="en-US" sz="1800" b="1" i="0" u="none" strike="noStrike" dirty="0">
                        <a:solidFill>
                          <a:srgbClr val="000000"/>
                        </a:solidFill>
                        <a:effectLst/>
                        <a:latin typeface="Cambria"/>
                      </a:endParaRPr>
                    </a:p>
                  </a:txBody>
                  <a:tcPr marL="0" marR="0" marT="0" marB="0" anchor="b"/>
                </a:tc>
              </a:tr>
            </a:tbl>
          </a:graphicData>
        </a:graphic>
      </p:graphicFrame>
    </p:spTree>
    <p:extLst>
      <p:ext uri="{BB962C8B-B14F-4D97-AF65-F5344CB8AC3E}">
        <p14:creationId xmlns:p14="http://schemas.microsoft.com/office/powerpoint/2010/main" val="22178117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34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43000" y="0"/>
            <a:ext cx="10287000" cy="6858000"/>
          </a:xfrm>
          <a:prstGeom prst="rect">
            <a:avLst/>
          </a:prstGeom>
        </p:spPr>
      </p:pic>
      <p:sp>
        <p:nvSpPr>
          <p:cNvPr id="2" name="Title 1"/>
          <p:cNvSpPr>
            <a:spLocks noGrp="1"/>
          </p:cNvSpPr>
          <p:nvPr>
            <p:ph type="title"/>
          </p:nvPr>
        </p:nvSpPr>
        <p:spPr>
          <a:xfrm>
            <a:off x="457201" y="274638"/>
            <a:ext cx="2624260" cy="968280"/>
          </a:xfrm>
          <a:solidFill>
            <a:schemeClr val="tx1">
              <a:lumMod val="85000"/>
              <a:alpha val="53000"/>
            </a:schemeClr>
          </a:solidFill>
        </p:spPr>
        <p:style>
          <a:lnRef idx="1">
            <a:schemeClr val="dk1"/>
          </a:lnRef>
          <a:fillRef idx="2">
            <a:schemeClr val="dk1"/>
          </a:fillRef>
          <a:effectRef idx="1">
            <a:schemeClr val="dk1"/>
          </a:effectRef>
          <a:fontRef idx="minor">
            <a:schemeClr val="dk1"/>
          </a:fontRef>
        </p:style>
        <p:txBody>
          <a:bodyPr/>
          <a:lstStyle/>
          <a:p>
            <a:pPr algn="l"/>
            <a:r>
              <a:rPr lang="en-US" dirty="0" smtClean="0">
                <a:solidFill>
                  <a:srgbClr val="000000"/>
                </a:solidFill>
              </a:rPr>
              <a:t>Objectives</a:t>
            </a:r>
            <a:endParaRPr lang="en-US" dirty="0">
              <a:solidFill>
                <a:srgbClr val="000000"/>
              </a:solidFill>
            </a:endParaRPr>
          </a:p>
        </p:txBody>
      </p:sp>
      <p:sp>
        <p:nvSpPr>
          <p:cNvPr id="6" name="Rectangle 5"/>
          <p:cNvSpPr/>
          <p:nvPr/>
        </p:nvSpPr>
        <p:spPr>
          <a:xfrm>
            <a:off x="457200" y="1375066"/>
            <a:ext cx="7987573" cy="2554545"/>
          </a:xfrm>
          <a:prstGeom prst="rect">
            <a:avLst/>
          </a:prstGeom>
          <a:solidFill>
            <a:schemeClr val="tx1">
              <a:lumMod val="65000"/>
              <a:alpha val="68000"/>
            </a:schemeClr>
          </a:solidFill>
          <a:ln>
            <a:solidFill>
              <a:schemeClr val="bg1"/>
            </a:solidFill>
          </a:ln>
        </p:spPr>
        <p:txBody>
          <a:bodyPr wrap="square">
            <a:spAutoFit/>
          </a:bodyPr>
          <a:lstStyle/>
          <a:p>
            <a:pPr marL="457200" indent="-457200">
              <a:buFont typeface="Arial"/>
              <a:buChar char="•"/>
            </a:pPr>
            <a:r>
              <a:rPr lang="en-US" sz="3200" dirty="0" smtClean="0">
                <a:solidFill>
                  <a:schemeClr val="bg1"/>
                </a:solidFill>
              </a:rPr>
              <a:t>Estimate </a:t>
            </a:r>
            <a:r>
              <a:rPr lang="en-US" sz="3200" dirty="0">
                <a:solidFill>
                  <a:schemeClr val="bg1"/>
                </a:solidFill>
              </a:rPr>
              <a:t>depredation frequency </a:t>
            </a:r>
            <a:r>
              <a:rPr lang="en-US" sz="3200" dirty="0" smtClean="0">
                <a:solidFill>
                  <a:schemeClr val="bg1"/>
                </a:solidFill>
              </a:rPr>
              <a:t>and    CPUE for the commercial fleet in western AK</a:t>
            </a:r>
          </a:p>
          <a:p>
            <a:pPr marL="457200" indent="-457200">
              <a:buFont typeface="Arial"/>
              <a:buChar char="•"/>
            </a:pPr>
            <a:r>
              <a:rPr lang="en-US" sz="3200" dirty="0" smtClean="0">
                <a:solidFill>
                  <a:schemeClr val="bg1"/>
                </a:solidFill>
              </a:rPr>
              <a:t>Estimate increased operating costs (fuel, crew food) and opportunity costs (foregone wages)</a:t>
            </a:r>
            <a:endParaRPr lang="en-US" sz="3200" dirty="0">
              <a:solidFill>
                <a:schemeClr val="bg1"/>
              </a:solidFill>
            </a:endParaRPr>
          </a:p>
        </p:txBody>
      </p:sp>
      <p:sp>
        <p:nvSpPr>
          <p:cNvPr id="5" name="Down Arrow 4"/>
          <p:cNvSpPr/>
          <p:nvPr/>
        </p:nvSpPr>
        <p:spPr>
          <a:xfrm>
            <a:off x="7144155" y="1530879"/>
            <a:ext cx="237566" cy="338046"/>
          </a:xfrm>
          <a:prstGeom prst="down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7730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41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93839" y="-27408"/>
            <a:ext cx="10737839" cy="7429501"/>
          </a:xfrm>
          <a:prstGeom prst="rect">
            <a:avLst/>
          </a:prstGeom>
        </p:spPr>
      </p:pic>
      <p:sp>
        <p:nvSpPr>
          <p:cNvPr id="6" name="Rectangle 5"/>
          <p:cNvSpPr/>
          <p:nvPr/>
        </p:nvSpPr>
        <p:spPr>
          <a:xfrm>
            <a:off x="-190500" y="723900"/>
            <a:ext cx="9461500" cy="1138773"/>
          </a:xfrm>
          <a:prstGeom prst="rect">
            <a:avLst/>
          </a:prstGeom>
        </p:spPr>
        <p:txBody>
          <a:bodyPr wrap="square">
            <a:spAutoFit/>
          </a:bodyPr>
          <a:lstStyle/>
          <a:p>
            <a:pPr lvl="1"/>
            <a:endParaRPr lang="en-US" sz="3400" dirty="0" smtClean="0">
              <a:solidFill>
                <a:schemeClr val="bg1"/>
              </a:solidFill>
            </a:endParaRPr>
          </a:p>
          <a:p>
            <a:pPr lvl="1"/>
            <a:endParaRPr lang="en-US" sz="3400" dirty="0" smtClean="0">
              <a:solidFill>
                <a:schemeClr val="bg1"/>
              </a:solidFill>
            </a:endParaRPr>
          </a:p>
        </p:txBody>
      </p:sp>
      <p:sp>
        <p:nvSpPr>
          <p:cNvPr id="9" name="Title 1"/>
          <p:cNvSpPr txBox="1">
            <a:spLocks/>
          </p:cNvSpPr>
          <p:nvPr/>
        </p:nvSpPr>
        <p:spPr>
          <a:xfrm>
            <a:off x="52680" y="-78687"/>
            <a:ext cx="8636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chemeClr val="bg1"/>
                </a:solidFill>
              </a:rPr>
              <a:t>Data &amp; Methods</a:t>
            </a:r>
            <a:endParaRPr lang="en-US" dirty="0">
              <a:solidFill>
                <a:schemeClr val="bg1"/>
              </a:solidFill>
            </a:endParaRPr>
          </a:p>
        </p:txBody>
      </p:sp>
      <p:sp>
        <p:nvSpPr>
          <p:cNvPr id="10" name="Rectangle 9"/>
          <p:cNvSpPr/>
          <p:nvPr/>
        </p:nvSpPr>
        <p:spPr>
          <a:xfrm>
            <a:off x="54048" y="902193"/>
            <a:ext cx="9041752" cy="1815882"/>
          </a:xfrm>
          <a:prstGeom prst="rect">
            <a:avLst/>
          </a:prstGeom>
          <a:noFill/>
          <a:ln>
            <a:solidFill>
              <a:schemeClr val="bg1"/>
            </a:solidFill>
          </a:ln>
        </p:spPr>
        <p:txBody>
          <a:bodyPr wrap="square">
            <a:spAutoFit/>
          </a:bodyPr>
          <a:lstStyle/>
          <a:p>
            <a:pPr lvl="1"/>
            <a:r>
              <a:rPr lang="en-US" sz="2800" b="1" u="sng" dirty="0" smtClean="0">
                <a:solidFill>
                  <a:schemeClr val="bg1"/>
                </a:solidFill>
              </a:rPr>
              <a:t>1. Fishing through the whales:</a:t>
            </a:r>
          </a:p>
          <a:p>
            <a:pPr lvl="1"/>
            <a:r>
              <a:rPr lang="en-US" sz="2800" b="1" dirty="0" smtClean="0">
                <a:solidFill>
                  <a:schemeClr val="bg1"/>
                </a:solidFill>
              </a:rPr>
              <a:t>NMFS Commercial Fishery Data (n=15,729 sets)</a:t>
            </a:r>
          </a:p>
          <a:p>
            <a:pPr marL="914400" lvl="1" indent="-457200">
              <a:buFont typeface="Arial"/>
              <a:buChar char="•"/>
            </a:pPr>
            <a:r>
              <a:rPr lang="en-US" sz="2800" dirty="0" smtClean="0">
                <a:solidFill>
                  <a:schemeClr val="bg1"/>
                </a:solidFill>
              </a:rPr>
              <a:t>Generalized Additive Model (GAM) to estimate    CPUE </a:t>
            </a:r>
          </a:p>
          <a:p>
            <a:pPr marL="914400" lvl="1" indent="-457200">
              <a:buFont typeface="Arial"/>
              <a:buChar char="•"/>
            </a:pPr>
            <a:r>
              <a:rPr lang="en-US" sz="2800" dirty="0" smtClean="0">
                <a:solidFill>
                  <a:schemeClr val="bg1"/>
                </a:solidFill>
              </a:rPr>
              <a:t>Linear model to estimate additional fuel consumption</a:t>
            </a:r>
          </a:p>
        </p:txBody>
      </p:sp>
      <p:sp>
        <p:nvSpPr>
          <p:cNvPr id="7" name="Rectangle 6"/>
          <p:cNvSpPr/>
          <p:nvPr/>
        </p:nvSpPr>
        <p:spPr>
          <a:xfrm>
            <a:off x="54048" y="2967263"/>
            <a:ext cx="9041752" cy="1384995"/>
          </a:xfrm>
          <a:prstGeom prst="rect">
            <a:avLst/>
          </a:prstGeom>
          <a:noFill/>
          <a:ln>
            <a:solidFill>
              <a:srgbClr val="000000"/>
            </a:solidFill>
          </a:ln>
        </p:spPr>
        <p:txBody>
          <a:bodyPr wrap="square">
            <a:spAutoFit/>
          </a:bodyPr>
          <a:lstStyle/>
          <a:p>
            <a:pPr lvl="1"/>
            <a:r>
              <a:rPr lang="en-US" sz="2800" b="1" u="sng" dirty="0" smtClean="0">
                <a:solidFill>
                  <a:schemeClr val="bg1"/>
                </a:solidFill>
              </a:rPr>
              <a:t>2. Depredation avoidance:</a:t>
            </a:r>
          </a:p>
          <a:p>
            <a:pPr lvl="1"/>
            <a:r>
              <a:rPr lang="en-US" sz="2800" b="1" dirty="0" smtClean="0">
                <a:solidFill>
                  <a:schemeClr val="bg1"/>
                </a:solidFill>
              </a:rPr>
              <a:t>Fishermen-collected depredation data (n=846 sets)</a:t>
            </a:r>
          </a:p>
          <a:p>
            <a:pPr marL="914400" lvl="1" indent="-457200">
              <a:buFont typeface="Arial"/>
              <a:buChar char="•"/>
            </a:pPr>
            <a:r>
              <a:rPr lang="en-US" sz="2800" dirty="0" smtClean="0">
                <a:solidFill>
                  <a:schemeClr val="bg1"/>
                </a:solidFill>
              </a:rPr>
              <a:t>Estimating direct effort inputs and opportunity costs</a:t>
            </a:r>
          </a:p>
        </p:txBody>
      </p:sp>
      <p:sp>
        <p:nvSpPr>
          <p:cNvPr id="2" name="Down Arrow 1"/>
          <p:cNvSpPr/>
          <p:nvPr/>
        </p:nvSpPr>
        <p:spPr>
          <a:xfrm>
            <a:off x="7929478" y="1852213"/>
            <a:ext cx="237566" cy="338046"/>
          </a:xfrm>
          <a:prstGeom prst="down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23359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9" name="Content Placeholder 18" descr="FishWhale.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715433" y="21690"/>
            <a:ext cx="9872133" cy="6858001"/>
          </a:xfrm>
        </p:spPr>
      </p:pic>
      <p:pic>
        <p:nvPicPr>
          <p:cNvPr id="4" name="Picture 3" descr="IMG_10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171593" y="11912134"/>
            <a:ext cx="12751365" cy="15525591"/>
          </a:xfrm>
          <a:prstGeom prst="rect">
            <a:avLst/>
          </a:prstGeom>
        </p:spPr>
      </p:pic>
      <p:sp>
        <p:nvSpPr>
          <p:cNvPr id="5" name="TextBox 4"/>
          <p:cNvSpPr txBox="1"/>
          <p:nvPr/>
        </p:nvSpPr>
        <p:spPr>
          <a:xfrm>
            <a:off x="37437927" y="12222640"/>
            <a:ext cx="6305757" cy="4401205"/>
          </a:xfrm>
          <a:prstGeom prst="rect">
            <a:avLst/>
          </a:prstGeom>
          <a:noFill/>
        </p:spPr>
        <p:txBody>
          <a:bodyPr wrap="square" rtlCol="0">
            <a:spAutoFit/>
          </a:bodyPr>
          <a:lstStyle/>
          <a:p>
            <a:r>
              <a:rPr lang="en-US" sz="4000" i="1" dirty="0">
                <a:latin typeface="+mj-lt"/>
                <a:cs typeface="Candara"/>
              </a:rPr>
              <a:t>I hate killer whales</a:t>
            </a:r>
          </a:p>
          <a:p>
            <a:r>
              <a:rPr lang="en-US" sz="4000" i="1" dirty="0">
                <a:latin typeface="+mj-lt"/>
                <a:cs typeface="Candara"/>
              </a:rPr>
              <a:t>With their stinking breath</a:t>
            </a:r>
          </a:p>
          <a:p>
            <a:r>
              <a:rPr lang="en-US" sz="4000" i="1" dirty="0">
                <a:latin typeface="+mj-lt"/>
                <a:cs typeface="Candara"/>
              </a:rPr>
              <a:t>And thrashing tails</a:t>
            </a:r>
          </a:p>
          <a:p>
            <a:r>
              <a:rPr lang="en-US" sz="4000" i="1" dirty="0">
                <a:latin typeface="+mj-lt"/>
                <a:cs typeface="Candara"/>
              </a:rPr>
              <a:t>They're eating </a:t>
            </a:r>
            <a:r>
              <a:rPr lang="en-US" sz="4000" i="1" dirty="0" err="1">
                <a:latin typeface="+mj-lt"/>
                <a:cs typeface="Candara"/>
              </a:rPr>
              <a:t>blackcod</a:t>
            </a:r>
            <a:r>
              <a:rPr lang="en-US" sz="4000" i="1" dirty="0">
                <a:latin typeface="+mj-lt"/>
                <a:cs typeface="Candara"/>
              </a:rPr>
              <a:t> </a:t>
            </a:r>
          </a:p>
          <a:p>
            <a:r>
              <a:rPr lang="en-US" sz="4000" i="1" dirty="0">
                <a:latin typeface="+mj-lt"/>
                <a:cs typeface="Candara"/>
              </a:rPr>
              <a:t>Off my hooks</a:t>
            </a:r>
          </a:p>
          <a:p>
            <a:r>
              <a:rPr lang="en-US" sz="4000" i="1" dirty="0">
                <a:latin typeface="+mj-lt"/>
                <a:cs typeface="Candara"/>
              </a:rPr>
              <a:t>They're nothing but</a:t>
            </a:r>
          </a:p>
          <a:p>
            <a:r>
              <a:rPr lang="en-US" sz="4000" i="1" dirty="0">
                <a:latin typeface="+mj-lt"/>
                <a:cs typeface="Candara"/>
              </a:rPr>
              <a:t>Tuxedoed crooks.</a:t>
            </a:r>
          </a:p>
        </p:txBody>
      </p:sp>
      <p:sp>
        <p:nvSpPr>
          <p:cNvPr id="6" name="TextBox 5"/>
          <p:cNvSpPr txBox="1"/>
          <p:nvPr/>
        </p:nvSpPr>
        <p:spPr>
          <a:xfrm>
            <a:off x="37437927" y="21393198"/>
            <a:ext cx="8419155" cy="5632311"/>
          </a:xfrm>
          <a:prstGeom prst="rect">
            <a:avLst/>
          </a:prstGeom>
          <a:noFill/>
        </p:spPr>
        <p:txBody>
          <a:bodyPr wrap="square" rtlCol="0">
            <a:spAutoFit/>
          </a:bodyPr>
          <a:lstStyle/>
          <a:p>
            <a:r>
              <a:rPr lang="en-US" sz="4000" i="1" dirty="0">
                <a:latin typeface="+mj-lt"/>
                <a:cs typeface="Candara"/>
              </a:rPr>
              <a:t>I only wish the Japanese</a:t>
            </a:r>
          </a:p>
          <a:p>
            <a:r>
              <a:rPr lang="en-US" sz="4000" i="1" dirty="0">
                <a:latin typeface="+mj-lt"/>
                <a:cs typeface="Candara"/>
              </a:rPr>
              <a:t>Would do their research</a:t>
            </a:r>
          </a:p>
          <a:p>
            <a:r>
              <a:rPr lang="en-US" sz="4000" i="1" dirty="0">
                <a:latin typeface="+mj-lt"/>
                <a:cs typeface="Candara"/>
              </a:rPr>
              <a:t>Work on these</a:t>
            </a:r>
          </a:p>
          <a:p>
            <a:r>
              <a:rPr lang="en-US" sz="4000" i="1" dirty="0">
                <a:latin typeface="+mj-lt"/>
                <a:cs typeface="Candara"/>
              </a:rPr>
              <a:t>And leave those Baleen</a:t>
            </a:r>
          </a:p>
          <a:p>
            <a:r>
              <a:rPr lang="en-US" sz="4000" i="1" dirty="0">
                <a:latin typeface="+mj-lt"/>
                <a:cs typeface="Candara"/>
              </a:rPr>
              <a:t>Whales alone</a:t>
            </a:r>
          </a:p>
          <a:p>
            <a:r>
              <a:rPr lang="en-US" sz="4000" i="1" dirty="0">
                <a:latin typeface="+mj-lt"/>
                <a:cs typeface="Candara"/>
              </a:rPr>
              <a:t>STRIKE DEEP!</a:t>
            </a:r>
          </a:p>
          <a:p>
            <a:r>
              <a:rPr lang="en-US" sz="4000" i="1" dirty="0">
                <a:latin typeface="+mj-lt"/>
                <a:cs typeface="Candara"/>
              </a:rPr>
              <a:t>And take these</a:t>
            </a:r>
          </a:p>
          <a:p>
            <a:r>
              <a:rPr lang="en-US" sz="4000" i="1" dirty="0">
                <a:latin typeface="+mj-lt"/>
                <a:cs typeface="Candara"/>
              </a:rPr>
              <a:t>Bastards </a:t>
            </a:r>
            <a:r>
              <a:rPr lang="en-US" sz="4000" i="1" dirty="0" smtClean="0">
                <a:latin typeface="+mj-lt"/>
                <a:cs typeface="Candara"/>
              </a:rPr>
              <a:t>home.</a:t>
            </a:r>
          </a:p>
          <a:p>
            <a:endParaRPr lang="en-US" sz="4000" i="1" dirty="0">
              <a:latin typeface="+mj-lt"/>
              <a:cs typeface="Candara"/>
            </a:endParaRPr>
          </a:p>
        </p:txBody>
      </p:sp>
      <p:sp>
        <p:nvSpPr>
          <p:cNvPr id="7" name="TextBox 6"/>
          <p:cNvSpPr txBox="1"/>
          <p:nvPr/>
        </p:nvSpPr>
        <p:spPr>
          <a:xfrm>
            <a:off x="37437927" y="16813391"/>
            <a:ext cx="7086600" cy="4401205"/>
          </a:xfrm>
          <a:prstGeom prst="rect">
            <a:avLst/>
          </a:prstGeom>
          <a:noFill/>
        </p:spPr>
        <p:txBody>
          <a:bodyPr wrap="square" rtlCol="0">
            <a:spAutoFit/>
          </a:bodyPr>
          <a:lstStyle/>
          <a:p>
            <a:r>
              <a:rPr lang="en-US" sz="4000" i="1" dirty="0">
                <a:latin typeface="+mj-lt"/>
                <a:cs typeface="Candara"/>
              </a:rPr>
              <a:t>And </a:t>
            </a:r>
            <a:r>
              <a:rPr lang="en-US" sz="4000" i="1" dirty="0" err="1" smtClean="0">
                <a:latin typeface="+mj-lt"/>
                <a:cs typeface="Candara"/>
              </a:rPr>
              <a:t>spermwhale</a:t>
            </a:r>
            <a:r>
              <a:rPr lang="en-US" sz="4000" i="1" dirty="0" smtClean="0">
                <a:latin typeface="+mj-lt"/>
                <a:cs typeface="Candara"/>
              </a:rPr>
              <a:t> </a:t>
            </a:r>
            <a:r>
              <a:rPr lang="en-US" sz="4000" i="1" dirty="0">
                <a:latin typeface="+mj-lt"/>
                <a:cs typeface="Candara"/>
              </a:rPr>
              <a:t>breath</a:t>
            </a:r>
          </a:p>
          <a:p>
            <a:r>
              <a:rPr lang="en-US" sz="4000" i="1" dirty="0">
                <a:latin typeface="+mj-lt"/>
                <a:cs typeface="Candara"/>
              </a:rPr>
              <a:t>Is even worse</a:t>
            </a:r>
          </a:p>
          <a:p>
            <a:r>
              <a:rPr lang="en-US" sz="4000" i="1" dirty="0">
                <a:latin typeface="+mj-lt"/>
                <a:cs typeface="Candara"/>
              </a:rPr>
              <a:t>As if their apertures</a:t>
            </a:r>
          </a:p>
          <a:p>
            <a:r>
              <a:rPr lang="en-US" sz="4000" i="1" dirty="0">
                <a:latin typeface="+mj-lt"/>
                <a:cs typeface="Candara"/>
              </a:rPr>
              <a:t>Were reversed</a:t>
            </a:r>
          </a:p>
          <a:p>
            <a:r>
              <a:rPr lang="en-US" sz="4000" i="1" dirty="0">
                <a:latin typeface="+mj-lt"/>
                <a:cs typeface="Candara"/>
              </a:rPr>
              <a:t>They're killing me</a:t>
            </a:r>
          </a:p>
          <a:p>
            <a:r>
              <a:rPr lang="en-US" sz="4000" i="1" dirty="0">
                <a:latin typeface="+mj-lt"/>
                <a:cs typeface="Candara"/>
              </a:rPr>
              <a:t>It makes me pine</a:t>
            </a:r>
          </a:p>
          <a:p>
            <a:r>
              <a:rPr lang="en-US" sz="4000" i="1" dirty="0">
                <a:latin typeface="+mj-lt"/>
                <a:cs typeface="Candara"/>
              </a:rPr>
              <a:t>For Nantucket </a:t>
            </a:r>
            <a:r>
              <a:rPr lang="en-US" sz="4000" i="1" dirty="0" smtClean="0">
                <a:latin typeface="+mj-lt"/>
                <a:cs typeface="Candara"/>
              </a:rPr>
              <a:t>1859.</a:t>
            </a:r>
            <a:endParaRPr lang="en-US" sz="4000" i="1" dirty="0">
              <a:latin typeface="+mj-lt"/>
              <a:cs typeface="Candara"/>
            </a:endParaRPr>
          </a:p>
        </p:txBody>
      </p:sp>
      <p:sp>
        <p:nvSpPr>
          <p:cNvPr id="8" name="TextBox 7"/>
          <p:cNvSpPr txBox="1"/>
          <p:nvPr/>
        </p:nvSpPr>
        <p:spPr>
          <a:xfrm>
            <a:off x="36829345" y="26507139"/>
            <a:ext cx="9300348" cy="707886"/>
          </a:xfrm>
          <a:prstGeom prst="rect">
            <a:avLst/>
          </a:prstGeom>
          <a:noFill/>
        </p:spPr>
        <p:txBody>
          <a:bodyPr wrap="square" rtlCol="0">
            <a:spAutoFit/>
          </a:bodyPr>
          <a:lstStyle/>
          <a:p>
            <a:r>
              <a:rPr lang="en-US" sz="4000" b="1" i="1" dirty="0" smtClean="0">
                <a:latin typeface="+mj-lt"/>
                <a:cs typeface="Candara"/>
              </a:rPr>
              <a:t>-Bill Harrington (</a:t>
            </a:r>
            <a:r>
              <a:rPr lang="en-US" sz="4000" b="1" i="1" dirty="0" err="1" smtClean="0">
                <a:latin typeface="+mj-lt"/>
                <a:cs typeface="Candara"/>
              </a:rPr>
              <a:t>longliner</a:t>
            </a:r>
            <a:r>
              <a:rPr lang="en-US" sz="4000" b="1" i="1" dirty="0" smtClean="0">
                <a:latin typeface="+mj-lt"/>
                <a:cs typeface="Candara"/>
              </a:rPr>
              <a:t>)</a:t>
            </a:r>
            <a:endParaRPr lang="en-US" sz="4000" b="1" i="1" dirty="0">
              <a:latin typeface="+mj-lt"/>
              <a:cs typeface="Candara"/>
            </a:endParaRPr>
          </a:p>
        </p:txBody>
      </p:sp>
      <p:pic>
        <p:nvPicPr>
          <p:cNvPr id="9" name="Picture 8" descr="IMG_10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23993" y="12064534"/>
            <a:ext cx="12751365" cy="15525591"/>
          </a:xfrm>
          <a:prstGeom prst="rect">
            <a:avLst/>
          </a:prstGeom>
        </p:spPr>
      </p:pic>
      <p:sp>
        <p:nvSpPr>
          <p:cNvPr id="10" name="TextBox 9"/>
          <p:cNvSpPr txBox="1"/>
          <p:nvPr/>
        </p:nvSpPr>
        <p:spPr>
          <a:xfrm>
            <a:off x="37590327" y="12375040"/>
            <a:ext cx="6305757" cy="4401205"/>
          </a:xfrm>
          <a:prstGeom prst="rect">
            <a:avLst/>
          </a:prstGeom>
          <a:noFill/>
        </p:spPr>
        <p:txBody>
          <a:bodyPr wrap="square" rtlCol="0">
            <a:spAutoFit/>
          </a:bodyPr>
          <a:lstStyle/>
          <a:p>
            <a:r>
              <a:rPr lang="en-US" sz="4000" i="1" dirty="0">
                <a:latin typeface="+mj-lt"/>
                <a:cs typeface="Candara"/>
              </a:rPr>
              <a:t>I hate killer whales</a:t>
            </a:r>
          </a:p>
          <a:p>
            <a:r>
              <a:rPr lang="en-US" sz="4000" i="1" dirty="0">
                <a:latin typeface="+mj-lt"/>
                <a:cs typeface="Candara"/>
              </a:rPr>
              <a:t>With their stinking breath</a:t>
            </a:r>
          </a:p>
          <a:p>
            <a:r>
              <a:rPr lang="en-US" sz="4000" i="1" dirty="0">
                <a:latin typeface="+mj-lt"/>
                <a:cs typeface="Candara"/>
              </a:rPr>
              <a:t>And thrashing tails</a:t>
            </a:r>
          </a:p>
          <a:p>
            <a:r>
              <a:rPr lang="en-US" sz="4000" i="1" dirty="0">
                <a:latin typeface="+mj-lt"/>
                <a:cs typeface="Candara"/>
              </a:rPr>
              <a:t>They're eating </a:t>
            </a:r>
            <a:r>
              <a:rPr lang="en-US" sz="4000" i="1" dirty="0" err="1">
                <a:latin typeface="+mj-lt"/>
                <a:cs typeface="Candara"/>
              </a:rPr>
              <a:t>blackcod</a:t>
            </a:r>
            <a:r>
              <a:rPr lang="en-US" sz="4000" i="1" dirty="0">
                <a:latin typeface="+mj-lt"/>
                <a:cs typeface="Candara"/>
              </a:rPr>
              <a:t> </a:t>
            </a:r>
          </a:p>
          <a:p>
            <a:r>
              <a:rPr lang="en-US" sz="4000" i="1" dirty="0">
                <a:latin typeface="+mj-lt"/>
                <a:cs typeface="Candara"/>
              </a:rPr>
              <a:t>Off my hooks</a:t>
            </a:r>
          </a:p>
          <a:p>
            <a:r>
              <a:rPr lang="en-US" sz="4000" i="1" dirty="0">
                <a:latin typeface="+mj-lt"/>
                <a:cs typeface="Candara"/>
              </a:rPr>
              <a:t>They're nothing but</a:t>
            </a:r>
          </a:p>
          <a:p>
            <a:r>
              <a:rPr lang="en-US" sz="4000" i="1" dirty="0">
                <a:latin typeface="+mj-lt"/>
                <a:cs typeface="Candara"/>
              </a:rPr>
              <a:t>Tuxedoed crooks.</a:t>
            </a:r>
          </a:p>
        </p:txBody>
      </p:sp>
      <p:sp>
        <p:nvSpPr>
          <p:cNvPr id="11" name="TextBox 10"/>
          <p:cNvSpPr txBox="1"/>
          <p:nvPr/>
        </p:nvSpPr>
        <p:spPr>
          <a:xfrm>
            <a:off x="37590327" y="21545598"/>
            <a:ext cx="8419155" cy="5632311"/>
          </a:xfrm>
          <a:prstGeom prst="rect">
            <a:avLst/>
          </a:prstGeom>
          <a:noFill/>
        </p:spPr>
        <p:txBody>
          <a:bodyPr wrap="square" rtlCol="0">
            <a:spAutoFit/>
          </a:bodyPr>
          <a:lstStyle/>
          <a:p>
            <a:r>
              <a:rPr lang="en-US" sz="4000" i="1" dirty="0">
                <a:latin typeface="+mj-lt"/>
                <a:cs typeface="Candara"/>
              </a:rPr>
              <a:t>I only wish the Japanese</a:t>
            </a:r>
          </a:p>
          <a:p>
            <a:r>
              <a:rPr lang="en-US" sz="4000" i="1" dirty="0">
                <a:latin typeface="+mj-lt"/>
                <a:cs typeface="Candara"/>
              </a:rPr>
              <a:t>Would do their research</a:t>
            </a:r>
          </a:p>
          <a:p>
            <a:r>
              <a:rPr lang="en-US" sz="4000" i="1" dirty="0">
                <a:latin typeface="+mj-lt"/>
                <a:cs typeface="Candara"/>
              </a:rPr>
              <a:t>Work on these</a:t>
            </a:r>
          </a:p>
          <a:p>
            <a:r>
              <a:rPr lang="en-US" sz="4000" i="1" dirty="0">
                <a:latin typeface="+mj-lt"/>
                <a:cs typeface="Candara"/>
              </a:rPr>
              <a:t>And leave those Baleen</a:t>
            </a:r>
          </a:p>
          <a:p>
            <a:r>
              <a:rPr lang="en-US" sz="4000" i="1" dirty="0">
                <a:latin typeface="+mj-lt"/>
                <a:cs typeface="Candara"/>
              </a:rPr>
              <a:t>Whales alone</a:t>
            </a:r>
          </a:p>
          <a:p>
            <a:r>
              <a:rPr lang="en-US" sz="4000" i="1" dirty="0">
                <a:latin typeface="+mj-lt"/>
                <a:cs typeface="Candara"/>
              </a:rPr>
              <a:t>STRIKE DEEP!</a:t>
            </a:r>
          </a:p>
          <a:p>
            <a:r>
              <a:rPr lang="en-US" sz="4000" i="1" dirty="0">
                <a:latin typeface="+mj-lt"/>
                <a:cs typeface="Candara"/>
              </a:rPr>
              <a:t>And take these</a:t>
            </a:r>
          </a:p>
          <a:p>
            <a:r>
              <a:rPr lang="en-US" sz="4000" i="1" dirty="0">
                <a:latin typeface="+mj-lt"/>
                <a:cs typeface="Candara"/>
              </a:rPr>
              <a:t>Bastards </a:t>
            </a:r>
            <a:r>
              <a:rPr lang="en-US" sz="4000" i="1" dirty="0" smtClean="0">
                <a:latin typeface="+mj-lt"/>
                <a:cs typeface="Candara"/>
              </a:rPr>
              <a:t>home.</a:t>
            </a:r>
          </a:p>
          <a:p>
            <a:endParaRPr lang="en-US" sz="4000" i="1" dirty="0">
              <a:latin typeface="+mj-lt"/>
              <a:cs typeface="Candara"/>
            </a:endParaRPr>
          </a:p>
        </p:txBody>
      </p:sp>
      <p:sp>
        <p:nvSpPr>
          <p:cNvPr id="12" name="TextBox 11"/>
          <p:cNvSpPr txBox="1"/>
          <p:nvPr/>
        </p:nvSpPr>
        <p:spPr>
          <a:xfrm>
            <a:off x="37590327" y="16965791"/>
            <a:ext cx="7086600" cy="4401205"/>
          </a:xfrm>
          <a:prstGeom prst="rect">
            <a:avLst/>
          </a:prstGeom>
          <a:noFill/>
        </p:spPr>
        <p:txBody>
          <a:bodyPr wrap="square" rtlCol="0">
            <a:spAutoFit/>
          </a:bodyPr>
          <a:lstStyle/>
          <a:p>
            <a:r>
              <a:rPr lang="en-US" sz="4000" i="1" dirty="0">
                <a:latin typeface="+mj-lt"/>
                <a:cs typeface="Candara"/>
              </a:rPr>
              <a:t>And </a:t>
            </a:r>
            <a:r>
              <a:rPr lang="en-US" sz="4000" i="1" dirty="0" err="1" smtClean="0">
                <a:latin typeface="+mj-lt"/>
                <a:cs typeface="Candara"/>
              </a:rPr>
              <a:t>spermwhale</a:t>
            </a:r>
            <a:r>
              <a:rPr lang="en-US" sz="4000" i="1" dirty="0" smtClean="0">
                <a:latin typeface="+mj-lt"/>
                <a:cs typeface="Candara"/>
              </a:rPr>
              <a:t> </a:t>
            </a:r>
            <a:r>
              <a:rPr lang="en-US" sz="4000" i="1" dirty="0">
                <a:latin typeface="+mj-lt"/>
                <a:cs typeface="Candara"/>
              </a:rPr>
              <a:t>breath</a:t>
            </a:r>
          </a:p>
          <a:p>
            <a:r>
              <a:rPr lang="en-US" sz="4000" i="1" dirty="0">
                <a:latin typeface="+mj-lt"/>
                <a:cs typeface="Candara"/>
              </a:rPr>
              <a:t>Is even worse</a:t>
            </a:r>
          </a:p>
          <a:p>
            <a:r>
              <a:rPr lang="en-US" sz="4000" i="1" dirty="0">
                <a:latin typeface="+mj-lt"/>
                <a:cs typeface="Candara"/>
              </a:rPr>
              <a:t>As if their apertures</a:t>
            </a:r>
          </a:p>
          <a:p>
            <a:r>
              <a:rPr lang="en-US" sz="4000" i="1" dirty="0">
                <a:latin typeface="+mj-lt"/>
                <a:cs typeface="Candara"/>
              </a:rPr>
              <a:t>Were reversed</a:t>
            </a:r>
          </a:p>
          <a:p>
            <a:r>
              <a:rPr lang="en-US" sz="4000" i="1" dirty="0">
                <a:latin typeface="+mj-lt"/>
                <a:cs typeface="Candara"/>
              </a:rPr>
              <a:t>They're killing me</a:t>
            </a:r>
          </a:p>
          <a:p>
            <a:r>
              <a:rPr lang="en-US" sz="4000" i="1" dirty="0">
                <a:latin typeface="+mj-lt"/>
                <a:cs typeface="Candara"/>
              </a:rPr>
              <a:t>It makes me pine</a:t>
            </a:r>
          </a:p>
          <a:p>
            <a:r>
              <a:rPr lang="en-US" sz="4000" i="1" dirty="0">
                <a:latin typeface="+mj-lt"/>
                <a:cs typeface="Candara"/>
              </a:rPr>
              <a:t>For Nantucket </a:t>
            </a:r>
            <a:r>
              <a:rPr lang="en-US" sz="4000" i="1" dirty="0" smtClean="0">
                <a:latin typeface="+mj-lt"/>
                <a:cs typeface="Candara"/>
              </a:rPr>
              <a:t>1859.</a:t>
            </a:r>
            <a:endParaRPr lang="en-US" sz="4000" i="1" dirty="0">
              <a:latin typeface="+mj-lt"/>
              <a:cs typeface="Candara"/>
            </a:endParaRPr>
          </a:p>
        </p:txBody>
      </p:sp>
      <p:sp>
        <p:nvSpPr>
          <p:cNvPr id="13" name="TextBox 12"/>
          <p:cNvSpPr txBox="1"/>
          <p:nvPr/>
        </p:nvSpPr>
        <p:spPr>
          <a:xfrm>
            <a:off x="36981745" y="26659539"/>
            <a:ext cx="9300348" cy="707886"/>
          </a:xfrm>
          <a:prstGeom prst="rect">
            <a:avLst/>
          </a:prstGeom>
          <a:noFill/>
        </p:spPr>
        <p:txBody>
          <a:bodyPr wrap="square" rtlCol="0">
            <a:spAutoFit/>
          </a:bodyPr>
          <a:lstStyle/>
          <a:p>
            <a:r>
              <a:rPr lang="en-US" sz="4000" b="1" i="1" dirty="0" smtClean="0">
                <a:latin typeface="+mj-lt"/>
                <a:cs typeface="Candara"/>
              </a:rPr>
              <a:t>-Bill Harrington (</a:t>
            </a:r>
            <a:r>
              <a:rPr lang="en-US" sz="4000" b="1" i="1" dirty="0" err="1" smtClean="0">
                <a:latin typeface="+mj-lt"/>
                <a:cs typeface="Candara"/>
              </a:rPr>
              <a:t>longliner</a:t>
            </a:r>
            <a:r>
              <a:rPr lang="en-US" sz="4000" b="1" i="1" dirty="0" smtClean="0">
                <a:latin typeface="+mj-lt"/>
                <a:cs typeface="Candara"/>
              </a:rPr>
              <a:t>)</a:t>
            </a:r>
            <a:endParaRPr lang="en-US" sz="4000" b="1" i="1" dirty="0">
              <a:latin typeface="+mj-lt"/>
              <a:cs typeface="Candara"/>
            </a:endParaRPr>
          </a:p>
        </p:txBody>
      </p:sp>
      <p:pic>
        <p:nvPicPr>
          <p:cNvPr id="20" name="Picture 19" descr="IMG_1091.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476393" y="12216934"/>
            <a:ext cx="12751365" cy="15525591"/>
          </a:xfrm>
          <a:prstGeom prst="rect">
            <a:avLst/>
          </a:prstGeom>
        </p:spPr>
      </p:pic>
      <p:sp>
        <p:nvSpPr>
          <p:cNvPr id="21" name="TextBox 20"/>
          <p:cNvSpPr txBox="1"/>
          <p:nvPr/>
        </p:nvSpPr>
        <p:spPr>
          <a:xfrm>
            <a:off x="37742727" y="12527440"/>
            <a:ext cx="6305757" cy="2246769"/>
          </a:xfrm>
          <a:prstGeom prst="rect">
            <a:avLst/>
          </a:prstGeom>
          <a:noFill/>
        </p:spPr>
        <p:txBody>
          <a:bodyPr wrap="square" rtlCol="0">
            <a:spAutoFit/>
          </a:bodyPr>
          <a:lstStyle/>
          <a:p>
            <a:r>
              <a:rPr lang="en-US" sz="2000" i="1" dirty="0">
                <a:solidFill>
                  <a:schemeClr val="bg1"/>
                </a:solidFill>
                <a:latin typeface="+mj-lt"/>
                <a:cs typeface="Candara"/>
              </a:rPr>
              <a:t>I hate killer whales</a:t>
            </a:r>
          </a:p>
          <a:p>
            <a:r>
              <a:rPr lang="en-US" sz="2000" i="1" dirty="0">
                <a:solidFill>
                  <a:schemeClr val="bg1"/>
                </a:solidFill>
                <a:latin typeface="+mj-lt"/>
                <a:cs typeface="Candara"/>
              </a:rPr>
              <a:t>With their stinking breath</a:t>
            </a:r>
          </a:p>
          <a:p>
            <a:r>
              <a:rPr lang="en-US" sz="2000" i="1" dirty="0">
                <a:solidFill>
                  <a:schemeClr val="bg1"/>
                </a:solidFill>
                <a:latin typeface="+mj-lt"/>
                <a:cs typeface="Candara"/>
              </a:rPr>
              <a:t>And thrashing tails</a:t>
            </a:r>
          </a:p>
          <a:p>
            <a:r>
              <a:rPr lang="en-US" sz="2000" i="1" dirty="0">
                <a:solidFill>
                  <a:schemeClr val="bg1"/>
                </a:solidFill>
                <a:latin typeface="+mj-lt"/>
                <a:cs typeface="Candara"/>
              </a:rPr>
              <a:t>They're eating </a:t>
            </a:r>
            <a:r>
              <a:rPr lang="en-US" sz="2000" i="1" dirty="0" err="1">
                <a:solidFill>
                  <a:schemeClr val="bg1"/>
                </a:solidFill>
                <a:latin typeface="+mj-lt"/>
                <a:cs typeface="Candara"/>
              </a:rPr>
              <a:t>blackcod</a:t>
            </a:r>
            <a:r>
              <a:rPr lang="en-US" sz="2000" i="1" dirty="0">
                <a:solidFill>
                  <a:schemeClr val="bg1"/>
                </a:solidFill>
                <a:latin typeface="+mj-lt"/>
                <a:cs typeface="Candara"/>
              </a:rPr>
              <a:t> </a:t>
            </a:r>
          </a:p>
          <a:p>
            <a:r>
              <a:rPr lang="en-US" sz="2000" i="1" dirty="0">
                <a:solidFill>
                  <a:schemeClr val="bg1"/>
                </a:solidFill>
                <a:latin typeface="+mj-lt"/>
                <a:cs typeface="Candara"/>
              </a:rPr>
              <a:t>Off my hooks</a:t>
            </a:r>
          </a:p>
          <a:p>
            <a:r>
              <a:rPr lang="en-US" sz="2000" i="1" dirty="0">
                <a:solidFill>
                  <a:schemeClr val="bg1"/>
                </a:solidFill>
                <a:latin typeface="+mj-lt"/>
                <a:cs typeface="Candara"/>
              </a:rPr>
              <a:t>They're nothing but</a:t>
            </a:r>
          </a:p>
          <a:p>
            <a:r>
              <a:rPr lang="en-US" sz="2000" i="1" dirty="0">
                <a:solidFill>
                  <a:schemeClr val="bg1"/>
                </a:solidFill>
                <a:latin typeface="+mj-lt"/>
                <a:cs typeface="Candara"/>
              </a:rPr>
              <a:t>Tuxedoed crooks.</a:t>
            </a:r>
          </a:p>
        </p:txBody>
      </p:sp>
      <p:sp>
        <p:nvSpPr>
          <p:cNvPr id="22" name="TextBox 21"/>
          <p:cNvSpPr txBox="1"/>
          <p:nvPr/>
        </p:nvSpPr>
        <p:spPr>
          <a:xfrm>
            <a:off x="37742727" y="21697998"/>
            <a:ext cx="8419155" cy="2862322"/>
          </a:xfrm>
          <a:prstGeom prst="rect">
            <a:avLst/>
          </a:prstGeom>
          <a:noFill/>
        </p:spPr>
        <p:txBody>
          <a:bodyPr wrap="square" rtlCol="0">
            <a:spAutoFit/>
          </a:bodyPr>
          <a:lstStyle/>
          <a:p>
            <a:r>
              <a:rPr lang="en-US" sz="2000" i="1" dirty="0">
                <a:solidFill>
                  <a:schemeClr val="bg1"/>
                </a:solidFill>
                <a:latin typeface="+mj-lt"/>
                <a:cs typeface="Candara"/>
              </a:rPr>
              <a:t>I only wish the Japanese</a:t>
            </a:r>
          </a:p>
          <a:p>
            <a:r>
              <a:rPr lang="en-US" sz="2000" i="1" dirty="0">
                <a:solidFill>
                  <a:schemeClr val="bg1"/>
                </a:solidFill>
                <a:latin typeface="+mj-lt"/>
                <a:cs typeface="Candara"/>
              </a:rPr>
              <a:t>Would do their research</a:t>
            </a:r>
          </a:p>
          <a:p>
            <a:r>
              <a:rPr lang="en-US" sz="2000" i="1" dirty="0">
                <a:solidFill>
                  <a:schemeClr val="bg1"/>
                </a:solidFill>
                <a:latin typeface="+mj-lt"/>
                <a:cs typeface="Candara"/>
              </a:rPr>
              <a:t>Work on these</a:t>
            </a:r>
          </a:p>
          <a:p>
            <a:r>
              <a:rPr lang="en-US" sz="2000" i="1" dirty="0">
                <a:solidFill>
                  <a:schemeClr val="bg1"/>
                </a:solidFill>
                <a:latin typeface="+mj-lt"/>
                <a:cs typeface="Candara"/>
              </a:rPr>
              <a:t>And leave those Baleen</a:t>
            </a:r>
          </a:p>
          <a:p>
            <a:r>
              <a:rPr lang="en-US" sz="2000" i="1" dirty="0">
                <a:solidFill>
                  <a:schemeClr val="bg1"/>
                </a:solidFill>
                <a:latin typeface="+mj-lt"/>
                <a:cs typeface="Candara"/>
              </a:rPr>
              <a:t>Whales alone</a:t>
            </a:r>
          </a:p>
          <a:p>
            <a:r>
              <a:rPr lang="en-US" sz="2000" i="1" dirty="0">
                <a:solidFill>
                  <a:schemeClr val="bg1"/>
                </a:solidFill>
                <a:latin typeface="+mj-lt"/>
                <a:cs typeface="Candara"/>
              </a:rPr>
              <a:t>STRIKE DEEP!</a:t>
            </a:r>
          </a:p>
          <a:p>
            <a:r>
              <a:rPr lang="en-US" sz="2000" i="1" dirty="0">
                <a:solidFill>
                  <a:schemeClr val="bg1"/>
                </a:solidFill>
                <a:latin typeface="+mj-lt"/>
                <a:cs typeface="Candara"/>
              </a:rPr>
              <a:t>And take these</a:t>
            </a:r>
          </a:p>
          <a:p>
            <a:r>
              <a:rPr lang="en-US" sz="2000" i="1" dirty="0">
                <a:solidFill>
                  <a:schemeClr val="bg1"/>
                </a:solidFill>
                <a:latin typeface="+mj-lt"/>
                <a:cs typeface="Candara"/>
              </a:rPr>
              <a:t>Bastards </a:t>
            </a:r>
            <a:r>
              <a:rPr lang="en-US" sz="2000" i="1" dirty="0" smtClean="0">
                <a:solidFill>
                  <a:schemeClr val="bg1"/>
                </a:solidFill>
                <a:latin typeface="+mj-lt"/>
                <a:cs typeface="Candara"/>
              </a:rPr>
              <a:t>home.</a:t>
            </a:r>
          </a:p>
          <a:p>
            <a:endParaRPr lang="en-US" sz="2000" i="1" dirty="0">
              <a:solidFill>
                <a:schemeClr val="bg1"/>
              </a:solidFill>
              <a:latin typeface="+mj-lt"/>
              <a:cs typeface="Candara"/>
            </a:endParaRPr>
          </a:p>
        </p:txBody>
      </p:sp>
      <p:sp>
        <p:nvSpPr>
          <p:cNvPr id="23" name="TextBox 22"/>
          <p:cNvSpPr txBox="1"/>
          <p:nvPr/>
        </p:nvSpPr>
        <p:spPr>
          <a:xfrm>
            <a:off x="37742727" y="17118191"/>
            <a:ext cx="7086600" cy="2246769"/>
          </a:xfrm>
          <a:prstGeom prst="rect">
            <a:avLst/>
          </a:prstGeom>
          <a:noFill/>
        </p:spPr>
        <p:txBody>
          <a:bodyPr wrap="square" rtlCol="0">
            <a:spAutoFit/>
          </a:bodyPr>
          <a:lstStyle/>
          <a:p>
            <a:r>
              <a:rPr lang="en-US" sz="2000" i="1" dirty="0">
                <a:solidFill>
                  <a:schemeClr val="bg1"/>
                </a:solidFill>
                <a:latin typeface="+mj-lt"/>
                <a:cs typeface="Candara"/>
              </a:rPr>
              <a:t>And </a:t>
            </a:r>
            <a:r>
              <a:rPr lang="en-US" sz="2000" i="1" dirty="0" err="1" smtClean="0">
                <a:solidFill>
                  <a:schemeClr val="bg1"/>
                </a:solidFill>
                <a:latin typeface="+mj-lt"/>
                <a:cs typeface="Candara"/>
              </a:rPr>
              <a:t>spermwhale</a:t>
            </a:r>
            <a:r>
              <a:rPr lang="en-US" sz="2000" i="1" dirty="0" smtClean="0">
                <a:solidFill>
                  <a:schemeClr val="bg1"/>
                </a:solidFill>
                <a:latin typeface="+mj-lt"/>
                <a:cs typeface="Candara"/>
              </a:rPr>
              <a:t> </a:t>
            </a:r>
            <a:r>
              <a:rPr lang="en-US" sz="2000" i="1" dirty="0">
                <a:solidFill>
                  <a:schemeClr val="bg1"/>
                </a:solidFill>
                <a:latin typeface="+mj-lt"/>
                <a:cs typeface="Candara"/>
              </a:rPr>
              <a:t>breath</a:t>
            </a:r>
          </a:p>
          <a:p>
            <a:r>
              <a:rPr lang="en-US" sz="2000" i="1" dirty="0">
                <a:solidFill>
                  <a:schemeClr val="bg1"/>
                </a:solidFill>
                <a:latin typeface="+mj-lt"/>
                <a:cs typeface="Candara"/>
              </a:rPr>
              <a:t>Is even worse</a:t>
            </a:r>
          </a:p>
          <a:p>
            <a:r>
              <a:rPr lang="en-US" sz="2000" i="1" dirty="0">
                <a:solidFill>
                  <a:schemeClr val="bg1"/>
                </a:solidFill>
                <a:latin typeface="+mj-lt"/>
                <a:cs typeface="Candara"/>
              </a:rPr>
              <a:t>As if their apertures</a:t>
            </a:r>
          </a:p>
          <a:p>
            <a:r>
              <a:rPr lang="en-US" sz="2000" i="1" dirty="0">
                <a:solidFill>
                  <a:schemeClr val="bg1"/>
                </a:solidFill>
                <a:latin typeface="+mj-lt"/>
                <a:cs typeface="Candara"/>
              </a:rPr>
              <a:t>Were reversed</a:t>
            </a:r>
          </a:p>
          <a:p>
            <a:r>
              <a:rPr lang="en-US" sz="2000" i="1" dirty="0">
                <a:solidFill>
                  <a:schemeClr val="bg1"/>
                </a:solidFill>
                <a:latin typeface="+mj-lt"/>
                <a:cs typeface="Candara"/>
              </a:rPr>
              <a:t>They're killing me</a:t>
            </a:r>
          </a:p>
          <a:p>
            <a:r>
              <a:rPr lang="en-US" sz="2000" i="1" dirty="0">
                <a:solidFill>
                  <a:schemeClr val="bg1"/>
                </a:solidFill>
                <a:latin typeface="+mj-lt"/>
                <a:cs typeface="Candara"/>
              </a:rPr>
              <a:t>It makes me pine</a:t>
            </a:r>
          </a:p>
          <a:p>
            <a:r>
              <a:rPr lang="en-US" sz="2000" i="1" dirty="0">
                <a:solidFill>
                  <a:schemeClr val="bg1"/>
                </a:solidFill>
                <a:latin typeface="+mj-lt"/>
                <a:cs typeface="Candara"/>
              </a:rPr>
              <a:t>For Nantucket </a:t>
            </a:r>
            <a:r>
              <a:rPr lang="en-US" sz="2000" i="1" dirty="0" smtClean="0">
                <a:solidFill>
                  <a:schemeClr val="bg1"/>
                </a:solidFill>
                <a:latin typeface="+mj-lt"/>
                <a:cs typeface="Candara"/>
              </a:rPr>
              <a:t>1859.</a:t>
            </a:r>
            <a:endParaRPr lang="en-US" sz="2000" i="1" dirty="0">
              <a:solidFill>
                <a:schemeClr val="bg1"/>
              </a:solidFill>
              <a:latin typeface="+mj-lt"/>
              <a:cs typeface="Candara"/>
            </a:endParaRPr>
          </a:p>
        </p:txBody>
      </p:sp>
      <p:sp>
        <p:nvSpPr>
          <p:cNvPr id="24" name="TextBox 23"/>
          <p:cNvSpPr txBox="1"/>
          <p:nvPr/>
        </p:nvSpPr>
        <p:spPr>
          <a:xfrm>
            <a:off x="37134145" y="26811939"/>
            <a:ext cx="9300348" cy="400110"/>
          </a:xfrm>
          <a:prstGeom prst="rect">
            <a:avLst/>
          </a:prstGeom>
          <a:noFill/>
        </p:spPr>
        <p:txBody>
          <a:bodyPr wrap="square" rtlCol="0">
            <a:spAutoFit/>
          </a:bodyPr>
          <a:lstStyle/>
          <a:p>
            <a:r>
              <a:rPr lang="en-US" sz="2000" b="1" i="1" dirty="0" smtClean="0">
                <a:solidFill>
                  <a:schemeClr val="bg1"/>
                </a:solidFill>
                <a:latin typeface="+mj-lt"/>
                <a:cs typeface="Candara"/>
              </a:rPr>
              <a:t>-Bill Harrington (</a:t>
            </a:r>
            <a:r>
              <a:rPr lang="en-US" sz="2000" b="1" i="1" dirty="0" err="1" smtClean="0">
                <a:solidFill>
                  <a:schemeClr val="bg1"/>
                </a:solidFill>
                <a:latin typeface="+mj-lt"/>
                <a:cs typeface="Candara"/>
              </a:rPr>
              <a:t>longliner</a:t>
            </a:r>
            <a:r>
              <a:rPr lang="en-US" sz="2000" b="1" i="1" dirty="0" smtClean="0">
                <a:solidFill>
                  <a:schemeClr val="bg1"/>
                </a:solidFill>
                <a:latin typeface="+mj-lt"/>
                <a:cs typeface="Candara"/>
              </a:rPr>
              <a:t>)</a:t>
            </a:r>
            <a:endParaRPr lang="en-US" sz="2000" b="1" i="1" dirty="0">
              <a:solidFill>
                <a:schemeClr val="bg1"/>
              </a:solidFill>
              <a:latin typeface="+mj-lt"/>
              <a:cs typeface="Candara"/>
            </a:endParaRPr>
          </a:p>
        </p:txBody>
      </p:sp>
      <p:sp>
        <p:nvSpPr>
          <p:cNvPr id="26" name="Title 1"/>
          <p:cNvSpPr txBox="1">
            <a:spLocks/>
          </p:cNvSpPr>
          <p:nvPr/>
        </p:nvSpPr>
        <p:spPr>
          <a:xfrm>
            <a:off x="1133970" y="211386"/>
            <a:ext cx="7778985" cy="777239"/>
          </a:xfrm>
          <a:prstGeom prst="rect">
            <a:avLst/>
          </a:prstGeom>
          <a:solidFill>
            <a:schemeClr val="tx1">
              <a:lumMod val="65000"/>
              <a:alpha val="75000"/>
            </a:schemeClr>
          </a:solidFill>
          <a:ln>
            <a:solidFill>
              <a:schemeClr val="bg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b="1" dirty="0" smtClean="0">
                <a:solidFill>
                  <a:schemeClr val="bg1"/>
                </a:solidFill>
              </a:rPr>
              <a:t>Fishing choices and </a:t>
            </a:r>
            <a:r>
              <a:rPr lang="en-US" sz="4000" b="1" dirty="0">
                <a:solidFill>
                  <a:schemeClr val="bg1"/>
                </a:solidFill>
              </a:rPr>
              <a:t>a</a:t>
            </a:r>
            <a:r>
              <a:rPr lang="en-US" sz="4000" b="1" dirty="0" smtClean="0">
                <a:solidFill>
                  <a:schemeClr val="bg1"/>
                </a:solidFill>
              </a:rPr>
              <a:t>ssociated costs</a:t>
            </a:r>
            <a:endParaRPr lang="en-US" sz="4000" b="1" dirty="0">
              <a:solidFill>
                <a:schemeClr val="bg1"/>
              </a:solidFill>
            </a:endParaRPr>
          </a:p>
        </p:txBody>
      </p:sp>
      <p:sp>
        <p:nvSpPr>
          <p:cNvPr id="27" name="Content Placeholder 2"/>
          <p:cNvSpPr txBox="1">
            <a:spLocks/>
          </p:cNvSpPr>
          <p:nvPr/>
        </p:nvSpPr>
        <p:spPr>
          <a:xfrm>
            <a:off x="3073400" y="1353055"/>
            <a:ext cx="6032500" cy="31808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800" dirty="0" smtClean="0">
              <a:solidFill>
                <a:schemeClr val="bg1"/>
              </a:solidFill>
            </a:endParaRPr>
          </a:p>
        </p:txBody>
      </p:sp>
      <p:graphicFrame>
        <p:nvGraphicFramePr>
          <p:cNvPr id="15" name="Table 14"/>
          <p:cNvGraphicFramePr>
            <a:graphicFrameLocks noGrp="1"/>
          </p:cNvGraphicFramePr>
          <p:nvPr>
            <p:extLst>
              <p:ext uri="{D42A27DB-BD31-4B8C-83A1-F6EECF244321}">
                <p14:modId xmlns:p14="http://schemas.microsoft.com/office/powerpoint/2010/main" val="3246434111"/>
              </p:ext>
            </p:extLst>
          </p:nvPr>
        </p:nvGraphicFramePr>
        <p:xfrm>
          <a:off x="2338311" y="1146685"/>
          <a:ext cx="2127663" cy="762000"/>
        </p:xfrm>
        <a:graphic>
          <a:graphicData uri="http://schemas.openxmlformats.org/drawingml/2006/table">
            <a:tbl>
              <a:tblPr firstRow="1" bandRow="1">
                <a:tableStyleId>{073A0DAA-6AF3-43AB-8588-CEC1D06C72B9}</a:tableStyleId>
              </a:tblPr>
              <a:tblGrid>
                <a:gridCol w="2127663"/>
              </a:tblGrid>
              <a:tr h="370840">
                <a:tc>
                  <a:txBody>
                    <a:bodyPr/>
                    <a:lstStyle/>
                    <a:p>
                      <a:pPr algn="ctr"/>
                      <a:r>
                        <a:rPr lang="en-US" sz="2200" dirty="0" smtClean="0"/>
                        <a:t>Fish through the whales</a:t>
                      </a:r>
                      <a:endParaRPr lang="en-US" sz="2200" dirty="0">
                        <a:solidFill>
                          <a:sysClr val="windowText" lastClr="000000"/>
                        </a:solidFill>
                      </a:endParaRPr>
                    </a:p>
                  </a:txBody>
                  <a:tcPr/>
                </a:tc>
              </a:tr>
            </a:tbl>
          </a:graphicData>
        </a:graphic>
      </p:graphicFrame>
      <p:cxnSp>
        <p:nvCxnSpPr>
          <p:cNvPr id="30" name="Straight Arrow Connector 29"/>
          <p:cNvCxnSpPr/>
          <p:nvPr/>
        </p:nvCxnSpPr>
        <p:spPr>
          <a:xfrm>
            <a:off x="3402142" y="1955285"/>
            <a:ext cx="5971" cy="9409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5" name="Table 34"/>
          <p:cNvGraphicFramePr>
            <a:graphicFrameLocks noGrp="1"/>
          </p:cNvGraphicFramePr>
          <p:nvPr>
            <p:extLst>
              <p:ext uri="{D42A27DB-BD31-4B8C-83A1-F6EECF244321}">
                <p14:modId xmlns:p14="http://schemas.microsoft.com/office/powerpoint/2010/main" val="336804629"/>
              </p:ext>
            </p:extLst>
          </p:nvPr>
        </p:nvGraphicFramePr>
        <p:xfrm>
          <a:off x="2338311" y="2906300"/>
          <a:ext cx="2127663" cy="762000"/>
        </p:xfrm>
        <a:graphic>
          <a:graphicData uri="http://schemas.openxmlformats.org/drawingml/2006/table">
            <a:tbl>
              <a:tblPr firstRow="1" bandRow="1">
                <a:tableStyleId>{073A0DAA-6AF3-43AB-8588-CEC1D06C72B9}</a:tableStyleId>
              </a:tblPr>
              <a:tblGrid>
                <a:gridCol w="2127663"/>
              </a:tblGrid>
              <a:tr h="683898">
                <a:tc>
                  <a:txBody>
                    <a:bodyPr/>
                    <a:lstStyle/>
                    <a:p>
                      <a:pPr algn="ctr"/>
                      <a:r>
                        <a:rPr lang="en-US" sz="2200" dirty="0" smtClean="0"/>
                        <a:t>Operation costs (fuel,</a:t>
                      </a:r>
                      <a:r>
                        <a:rPr lang="en-US" sz="2200" baseline="0" dirty="0" smtClean="0"/>
                        <a:t> bait)</a:t>
                      </a:r>
                      <a:endParaRPr lang="en-US" sz="2200" dirty="0">
                        <a:solidFill>
                          <a:sysClr val="windowText" lastClr="000000"/>
                        </a:solidFill>
                      </a:endParaRPr>
                    </a:p>
                  </a:txBody>
                  <a:tcPr/>
                </a:tc>
              </a:tr>
            </a:tbl>
          </a:graphicData>
        </a:graphic>
      </p:graphicFrame>
      <p:sp>
        <p:nvSpPr>
          <p:cNvPr id="29" name="Up Arrow 28"/>
          <p:cNvSpPr/>
          <p:nvPr/>
        </p:nvSpPr>
        <p:spPr>
          <a:xfrm>
            <a:off x="2369505" y="2959794"/>
            <a:ext cx="87086" cy="27758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33" name="Table 32"/>
          <p:cNvGraphicFramePr>
            <a:graphicFrameLocks noGrp="1"/>
          </p:cNvGraphicFramePr>
          <p:nvPr>
            <p:extLst>
              <p:ext uri="{D42A27DB-BD31-4B8C-83A1-F6EECF244321}">
                <p14:modId xmlns:p14="http://schemas.microsoft.com/office/powerpoint/2010/main" val="483611774"/>
              </p:ext>
            </p:extLst>
          </p:nvPr>
        </p:nvGraphicFramePr>
        <p:xfrm>
          <a:off x="4465974" y="1146976"/>
          <a:ext cx="1985433" cy="762000"/>
        </p:xfrm>
        <a:graphic>
          <a:graphicData uri="http://schemas.openxmlformats.org/drawingml/2006/table">
            <a:tbl>
              <a:tblPr firstRow="1" bandRow="1">
                <a:tableStyleId>{073A0DAA-6AF3-43AB-8588-CEC1D06C72B9}</a:tableStyleId>
              </a:tblPr>
              <a:tblGrid>
                <a:gridCol w="1985433"/>
              </a:tblGrid>
              <a:tr h="370840">
                <a:tc>
                  <a:txBody>
                    <a:bodyPr/>
                    <a:lstStyle/>
                    <a:p>
                      <a:pPr algn="ctr"/>
                      <a:r>
                        <a:rPr lang="en-US" sz="2200" dirty="0" smtClean="0"/>
                        <a:t>Drop gear/ extended soaks</a:t>
                      </a:r>
                      <a:endParaRPr lang="en-US" sz="2200" dirty="0">
                        <a:solidFill>
                          <a:sysClr val="windowText" lastClr="000000"/>
                        </a:solidFill>
                      </a:endParaRPr>
                    </a:p>
                  </a:txBody>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1693252649"/>
              </p:ext>
            </p:extLst>
          </p:nvPr>
        </p:nvGraphicFramePr>
        <p:xfrm>
          <a:off x="6470681" y="1150319"/>
          <a:ext cx="2483259" cy="762000"/>
        </p:xfrm>
        <a:graphic>
          <a:graphicData uri="http://schemas.openxmlformats.org/drawingml/2006/table">
            <a:tbl>
              <a:tblPr firstRow="1" bandRow="1">
                <a:tableStyleId>{073A0DAA-6AF3-43AB-8588-CEC1D06C72B9}</a:tableStyleId>
              </a:tblPr>
              <a:tblGrid>
                <a:gridCol w="2483259"/>
              </a:tblGrid>
              <a:tr h="370840">
                <a:tc>
                  <a:txBody>
                    <a:bodyPr/>
                    <a:lstStyle/>
                    <a:p>
                      <a:pPr algn="ctr"/>
                      <a:r>
                        <a:rPr lang="en-US" sz="2200" dirty="0" smtClean="0"/>
                        <a:t>Move to a different fishing site</a:t>
                      </a:r>
                      <a:endParaRPr lang="en-US" sz="2200" dirty="0">
                        <a:solidFill>
                          <a:sysClr val="windowText" lastClr="000000"/>
                        </a:solidFill>
                      </a:endParaRPr>
                    </a:p>
                  </a:txBody>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757144331"/>
              </p:ext>
            </p:extLst>
          </p:nvPr>
        </p:nvGraphicFramePr>
        <p:xfrm>
          <a:off x="4491074" y="2905680"/>
          <a:ext cx="1985433" cy="762000"/>
        </p:xfrm>
        <a:graphic>
          <a:graphicData uri="http://schemas.openxmlformats.org/drawingml/2006/table">
            <a:tbl>
              <a:tblPr firstRow="1" bandRow="1">
                <a:tableStyleId>{073A0DAA-6AF3-43AB-8588-CEC1D06C72B9}</a:tableStyleId>
              </a:tblPr>
              <a:tblGrid>
                <a:gridCol w="1985433"/>
              </a:tblGrid>
              <a:tr h="683898">
                <a:tc>
                  <a:txBody>
                    <a:bodyPr/>
                    <a:lstStyle/>
                    <a:p>
                      <a:pPr algn="ctr"/>
                      <a:r>
                        <a:rPr lang="en-US" sz="2200" dirty="0" smtClean="0"/>
                        <a:t>   Opportunity costs</a:t>
                      </a:r>
                      <a:endParaRPr lang="en-US" sz="2200" dirty="0">
                        <a:solidFill>
                          <a:sysClr val="windowText" lastClr="000000"/>
                        </a:solidFill>
                      </a:endParaRPr>
                    </a:p>
                  </a:txBody>
                  <a:tcPr/>
                </a:tc>
              </a:tr>
            </a:tbl>
          </a:graphicData>
        </a:graphic>
      </p:graphicFrame>
      <p:sp>
        <p:nvSpPr>
          <p:cNvPr id="39" name="Up Arrow 38"/>
          <p:cNvSpPr/>
          <p:nvPr/>
        </p:nvSpPr>
        <p:spPr>
          <a:xfrm>
            <a:off x="4700836" y="2969762"/>
            <a:ext cx="87086" cy="27758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40" name="Table 39"/>
          <p:cNvGraphicFramePr>
            <a:graphicFrameLocks noGrp="1"/>
          </p:cNvGraphicFramePr>
          <p:nvPr>
            <p:extLst>
              <p:ext uri="{D42A27DB-BD31-4B8C-83A1-F6EECF244321}">
                <p14:modId xmlns:p14="http://schemas.microsoft.com/office/powerpoint/2010/main" val="2808005239"/>
              </p:ext>
            </p:extLst>
          </p:nvPr>
        </p:nvGraphicFramePr>
        <p:xfrm>
          <a:off x="6476507" y="2907850"/>
          <a:ext cx="2477433" cy="762000"/>
        </p:xfrm>
        <a:graphic>
          <a:graphicData uri="http://schemas.openxmlformats.org/drawingml/2006/table">
            <a:tbl>
              <a:tblPr firstRow="1" bandRow="1">
                <a:tableStyleId>{073A0DAA-6AF3-43AB-8588-CEC1D06C72B9}</a:tableStyleId>
              </a:tblPr>
              <a:tblGrid>
                <a:gridCol w="2477433"/>
              </a:tblGrid>
              <a:tr h="683900">
                <a:tc>
                  <a:txBody>
                    <a:bodyPr/>
                    <a:lstStyle/>
                    <a:p>
                      <a:pPr algn="ctr"/>
                      <a:r>
                        <a:rPr lang="en-US" sz="2200" dirty="0" smtClean="0"/>
                        <a:t>  Operation costs, Opportunity costs</a:t>
                      </a:r>
                      <a:endParaRPr lang="en-US" sz="2200" dirty="0">
                        <a:solidFill>
                          <a:sysClr val="windowText" lastClr="000000"/>
                        </a:solidFill>
                      </a:endParaRPr>
                    </a:p>
                  </a:txBody>
                  <a:tcPr/>
                </a:tc>
              </a:tr>
            </a:tbl>
          </a:graphicData>
        </a:graphic>
      </p:graphicFrame>
      <p:sp>
        <p:nvSpPr>
          <p:cNvPr id="41" name="Up Arrow 40"/>
          <p:cNvSpPr/>
          <p:nvPr/>
        </p:nvSpPr>
        <p:spPr>
          <a:xfrm>
            <a:off x="6658233" y="2969762"/>
            <a:ext cx="87086" cy="277586"/>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p:cNvSpPr/>
          <p:nvPr/>
        </p:nvSpPr>
        <p:spPr>
          <a:xfrm>
            <a:off x="2199890" y="4997523"/>
            <a:ext cx="6844312" cy="923330"/>
          </a:xfrm>
          <a:prstGeom prst="rect">
            <a:avLst/>
          </a:prstGeom>
          <a:solidFill>
            <a:schemeClr val="tx1">
              <a:lumMod val="85000"/>
              <a:alpha val="79000"/>
            </a:schemeClr>
          </a:solidFill>
          <a:ln>
            <a:solidFill>
              <a:schemeClr val="bg1"/>
            </a:solidFill>
          </a:ln>
        </p:spPr>
        <p:txBody>
          <a:bodyPr wrap="square">
            <a:spAutoFit/>
          </a:bodyPr>
          <a:lstStyle/>
          <a:p>
            <a:r>
              <a:rPr lang="en-US" sz="3600" b="1" dirty="0" smtClean="0">
                <a:solidFill>
                  <a:schemeClr val="bg1"/>
                </a:solidFill>
              </a:rPr>
              <a:t>Actual/predicted lost catch * $ / </a:t>
            </a:r>
            <a:r>
              <a:rPr lang="en-US" sz="3600" b="1" dirty="0" err="1" smtClean="0">
                <a:solidFill>
                  <a:schemeClr val="bg1"/>
                </a:solidFill>
              </a:rPr>
              <a:t>lb</a:t>
            </a:r>
            <a:r>
              <a:rPr lang="en-US" sz="3600" b="1" dirty="0">
                <a:solidFill>
                  <a:schemeClr val="bg1"/>
                </a:solidFill>
              </a:rPr>
              <a:t> </a:t>
            </a:r>
            <a:r>
              <a:rPr lang="en-US" i="1" dirty="0" smtClean="0">
                <a:solidFill>
                  <a:schemeClr val="bg1"/>
                </a:solidFill>
              </a:rPr>
              <a:t>(Roche et al. 2007, </a:t>
            </a:r>
            <a:r>
              <a:rPr lang="en-US" i="1" dirty="0">
                <a:solidFill>
                  <a:schemeClr val="bg1"/>
                </a:solidFill>
              </a:rPr>
              <a:t>TEC 2009, </a:t>
            </a:r>
            <a:r>
              <a:rPr lang="en-US" i="1" dirty="0" err="1">
                <a:solidFill>
                  <a:schemeClr val="bg1"/>
                </a:solidFill>
              </a:rPr>
              <a:t>Tixier</a:t>
            </a:r>
            <a:r>
              <a:rPr lang="en-US" i="1" dirty="0">
                <a:solidFill>
                  <a:schemeClr val="bg1"/>
                </a:solidFill>
              </a:rPr>
              <a:t> et al. </a:t>
            </a:r>
            <a:r>
              <a:rPr lang="en-US" i="1" dirty="0" smtClean="0">
                <a:solidFill>
                  <a:schemeClr val="bg1"/>
                </a:solidFill>
              </a:rPr>
              <a:t>2010, Peterson et al. In Prep)</a:t>
            </a:r>
            <a:endParaRPr lang="en-US" i="1" dirty="0">
              <a:solidFill>
                <a:schemeClr val="bg1"/>
              </a:solidFill>
            </a:endParaRPr>
          </a:p>
        </p:txBody>
      </p:sp>
      <p:cxnSp>
        <p:nvCxnSpPr>
          <p:cNvPr id="42" name="Straight Arrow Connector 41"/>
          <p:cNvCxnSpPr/>
          <p:nvPr/>
        </p:nvCxnSpPr>
        <p:spPr>
          <a:xfrm>
            <a:off x="5446842" y="1955285"/>
            <a:ext cx="5971" cy="9409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7815392" y="1944069"/>
            <a:ext cx="5971" cy="940915"/>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1035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3"/>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7"/>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4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35"/>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8"/>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9"/>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40"/>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9" grpId="0" animBg="1"/>
      <p:bldP spid="39" grpId="1" animBg="1"/>
      <p:bldP spid="41" grpId="0" animBg="1"/>
      <p:bldP spid="41" grpId="1"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190"/>
            <a:ext cx="8229600" cy="4525963"/>
          </a:xfrm>
        </p:spPr>
        <p:txBody>
          <a:bodyPr/>
          <a:lstStyle/>
          <a:p>
            <a:pPr marL="0" indent="0">
              <a:buNone/>
            </a:pPr>
            <a:r>
              <a:rPr lang="en-US" dirty="0" smtClean="0"/>
              <a:t>High-value </a:t>
            </a:r>
            <a:r>
              <a:rPr lang="en-US" dirty="0" err="1" smtClean="0"/>
              <a:t>longline</a:t>
            </a:r>
            <a:r>
              <a:rPr lang="en-US" dirty="0" smtClean="0"/>
              <a:t> fisheries- fishermen will fish longer to catch entire quota </a:t>
            </a:r>
            <a:r>
              <a:rPr lang="en-US" dirty="0" smtClean="0">
                <a:sym typeface="Wingdings" panose="05000000000000000000" pitchFamily="2" charset="2"/>
              </a:rPr>
              <a:t></a:t>
            </a:r>
            <a:r>
              <a:rPr lang="en-US" dirty="0">
                <a:sym typeface="Wingdings" panose="05000000000000000000" pitchFamily="2" charset="2"/>
              </a:rPr>
              <a:t> CPUEs </a:t>
            </a:r>
            <a:endParaRPr lang="en-US" dirty="0" smtClean="0"/>
          </a:p>
          <a:p>
            <a:pPr marL="0" indent="0">
              <a:buNone/>
            </a:pPr>
            <a:endParaRPr lang="en-US" dirty="0"/>
          </a:p>
          <a:p>
            <a:pPr marL="0" indent="0">
              <a:buNone/>
            </a:pPr>
            <a:r>
              <a:rPr lang="en-US" dirty="0" smtClean="0">
                <a:sym typeface="Wingdings" panose="05000000000000000000" pitchFamily="2" charset="2"/>
              </a:rPr>
              <a:t>CPUEs      effort inputs must    proportionally to catch same amount of quota </a:t>
            </a:r>
          </a:p>
          <a:p>
            <a:pPr marL="0" indent="0">
              <a:buNone/>
            </a:pPr>
            <a:r>
              <a:rPr lang="en-US" dirty="0" smtClean="0">
                <a:sym typeface="Wingdings" panose="05000000000000000000" pitchFamily="2" charset="2"/>
              </a:rPr>
              <a:t>(e.g. fuel, bait, crew food, </a:t>
            </a:r>
          </a:p>
          <a:p>
            <a:pPr marL="0" indent="0">
              <a:buNone/>
            </a:pPr>
            <a:r>
              <a:rPr lang="en-US" dirty="0">
                <a:sym typeface="Wingdings" panose="05000000000000000000" pitchFamily="2" charset="2"/>
              </a:rPr>
              <a:t>o</a:t>
            </a:r>
            <a:r>
              <a:rPr lang="en-US" dirty="0" smtClean="0">
                <a:sym typeface="Wingdings" panose="05000000000000000000" pitchFamily="2" charset="2"/>
              </a:rPr>
              <a:t>pportunity costs)</a:t>
            </a:r>
            <a:endParaRPr lang="en-US" dirty="0"/>
          </a:p>
        </p:txBody>
      </p:sp>
      <p:sp>
        <p:nvSpPr>
          <p:cNvPr id="4" name="Title 3"/>
          <p:cNvSpPr>
            <a:spLocks noGrp="1"/>
          </p:cNvSpPr>
          <p:nvPr>
            <p:ph type="title"/>
          </p:nvPr>
        </p:nvSpPr>
        <p:spPr>
          <a:xfrm>
            <a:off x="457200" y="308590"/>
            <a:ext cx="8229600" cy="1143000"/>
          </a:xfrm>
        </p:spPr>
        <p:txBody>
          <a:bodyPr>
            <a:noAutofit/>
          </a:bodyPr>
          <a:lstStyle/>
          <a:p>
            <a:pPr algn="l"/>
            <a:r>
              <a:rPr lang="en-US" sz="4800" dirty="0"/>
              <a:t>A </a:t>
            </a:r>
            <a:r>
              <a:rPr lang="en-US" sz="4800" dirty="0" smtClean="0"/>
              <a:t>new approach</a:t>
            </a:r>
            <a:r>
              <a:rPr lang="en-US" sz="4800" dirty="0"/>
              <a:t/>
            </a:r>
            <a:br>
              <a:rPr lang="en-US" sz="4800" dirty="0"/>
            </a:br>
            <a:endParaRPr lang="en-US" sz="4800" dirty="0"/>
          </a:p>
        </p:txBody>
      </p:sp>
      <p:sp>
        <p:nvSpPr>
          <p:cNvPr id="2" name="Down Arrow 1"/>
          <p:cNvSpPr/>
          <p:nvPr/>
        </p:nvSpPr>
        <p:spPr>
          <a:xfrm>
            <a:off x="1700884" y="3037114"/>
            <a:ext cx="157843" cy="31568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6847088" y="1883228"/>
            <a:ext cx="157843" cy="31568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5592490" y="3037114"/>
            <a:ext cx="157843" cy="31568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MG_2389.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1215" y="3547619"/>
            <a:ext cx="2482786" cy="3310381"/>
          </a:xfrm>
          <a:prstGeom prst="rect">
            <a:avLst/>
          </a:prstGeom>
        </p:spPr>
      </p:pic>
      <p:pic>
        <p:nvPicPr>
          <p:cNvPr id="8" name="Picture 7" descr="IMG_2387.JPG"/>
          <p:cNvPicPr>
            <a:picLocks noChangeAspect="1"/>
          </p:cNvPicPr>
          <p:nvPr/>
        </p:nvPicPr>
        <p:blipFill rotWithShape="1">
          <a:blip r:embed="rId4">
            <a:extLst>
              <a:ext uri="{28A0092B-C50C-407E-A947-70E740481C1C}">
                <a14:useLocalDpi xmlns:a14="http://schemas.microsoft.com/office/drawing/2010/main" val="0"/>
              </a:ext>
            </a:extLst>
          </a:blip>
          <a:srcRect t="22421"/>
          <a:stretch/>
        </p:blipFill>
        <p:spPr>
          <a:xfrm>
            <a:off x="2296978" y="5190533"/>
            <a:ext cx="4364237" cy="1667466"/>
          </a:xfrm>
          <a:prstGeom prst="rect">
            <a:avLst/>
          </a:prstGeom>
        </p:spPr>
      </p:pic>
      <p:pic>
        <p:nvPicPr>
          <p:cNvPr id="9" name="Picture 8" descr="IMG_2373.JPG"/>
          <p:cNvPicPr>
            <a:picLocks noChangeAspect="1"/>
          </p:cNvPicPr>
          <p:nvPr/>
        </p:nvPicPr>
        <p:blipFill rotWithShape="1">
          <a:blip r:embed="rId5">
            <a:extLst>
              <a:ext uri="{28A0092B-C50C-407E-A947-70E740481C1C}">
                <a14:useLocalDpi xmlns:a14="http://schemas.microsoft.com/office/drawing/2010/main" val="0"/>
              </a:ext>
            </a:extLst>
          </a:blip>
          <a:srcRect l="9752" t="23333" r="15774"/>
          <a:stretch/>
        </p:blipFill>
        <p:spPr>
          <a:xfrm>
            <a:off x="0" y="5190534"/>
            <a:ext cx="2296978" cy="1773464"/>
          </a:xfrm>
          <a:prstGeom prst="rect">
            <a:avLst/>
          </a:prstGeom>
        </p:spPr>
      </p:pic>
    </p:spTree>
    <p:extLst>
      <p:ext uri="{BB962C8B-B14F-4D97-AF65-F5344CB8AC3E}">
        <p14:creationId xmlns:p14="http://schemas.microsoft.com/office/powerpoint/2010/main" val="3916785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47114"/>
            <a:ext cx="9144000" cy="630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39448" y="69262"/>
            <a:ext cx="9031456" cy="539496"/>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800" dirty="0">
                <a:solidFill>
                  <a:srgbClr val="000000"/>
                </a:solidFill>
              </a:rPr>
              <a:t>O</a:t>
            </a:r>
            <a:r>
              <a:rPr lang="en-US" sz="3800" dirty="0" smtClean="0">
                <a:solidFill>
                  <a:srgbClr val="000000"/>
                </a:solidFill>
              </a:rPr>
              <a:t>bserved commercial fishery depredation</a:t>
            </a:r>
            <a:endParaRPr lang="en-US" sz="2400" dirty="0">
              <a:solidFill>
                <a:srgbClr val="000000"/>
              </a:solidFill>
            </a:endParaRPr>
          </a:p>
        </p:txBody>
      </p:sp>
      <p:cxnSp>
        <p:nvCxnSpPr>
          <p:cNvPr id="6" name="Straight Connector 5"/>
          <p:cNvCxnSpPr/>
          <p:nvPr/>
        </p:nvCxnSpPr>
        <p:spPr>
          <a:xfrm flipV="1">
            <a:off x="5541108" y="3767438"/>
            <a:ext cx="340946" cy="2143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5589431" y="3775676"/>
            <a:ext cx="292623" cy="45503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796844" y="3565966"/>
            <a:ext cx="939800" cy="338554"/>
          </a:xfrm>
          <a:prstGeom prst="rect">
            <a:avLst/>
          </a:prstGeom>
          <a:noFill/>
          <a:ln>
            <a:noFill/>
          </a:ln>
        </p:spPr>
        <p:txBody>
          <a:bodyPr wrap="square" rtlCol="0">
            <a:spAutoFit/>
          </a:bodyPr>
          <a:lstStyle/>
          <a:p>
            <a:r>
              <a:rPr lang="en-US" sz="1600" b="1" dirty="0" err="1" smtClean="0">
                <a:solidFill>
                  <a:srgbClr val="000000"/>
                </a:solidFill>
              </a:rPr>
              <a:t>Pribilofs</a:t>
            </a:r>
            <a:endParaRPr lang="en-US" sz="1600" b="1" dirty="0">
              <a:solidFill>
                <a:srgbClr val="000000"/>
              </a:solidFill>
            </a:endParaRPr>
          </a:p>
        </p:txBody>
      </p:sp>
      <p:cxnSp>
        <p:nvCxnSpPr>
          <p:cNvPr id="9" name="Straight Connector 8"/>
          <p:cNvCxnSpPr/>
          <p:nvPr/>
        </p:nvCxnSpPr>
        <p:spPr>
          <a:xfrm flipV="1">
            <a:off x="5637406" y="4757093"/>
            <a:ext cx="601784" cy="59787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5905610" y="4757093"/>
            <a:ext cx="333580" cy="50018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61917" y="4282226"/>
            <a:ext cx="1451370" cy="584775"/>
          </a:xfrm>
          <a:prstGeom prst="rect">
            <a:avLst/>
          </a:prstGeom>
          <a:noFill/>
          <a:ln>
            <a:noFill/>
          </a:ln>
        </p:spPr>
        <p:txBody>
          <a:bodyPr wrap="square" rtlCol="0">
            <a:spAutoFit/>
          </a:bodyPr>
          <a:lstStyle/>
          <a:p>
            <a:r>
              <a:rPr lang="en-US" sz="1600" b="1" dirty="0" smtClean="0">
                <a:solidFill>
                  <a:srgbClr val="000000"/>
                </a:solidFill>
              </a:rPr>
              <a:t>Umnak &amp; Unalaska</a:t>
            </a:r>
            <a:endParaRPr lang="en-US" sz="1600" b="1" dirty="0">
              <a:solidFill>
                <a:srgbClr val="000000"/>
              </a:solidFill>
            </a:endParaRPr>
          </a:p>
        </p:txBody>
      </p:sp>
      <p:pic>
        <p:nvPicPr>
          <p:cNvPr id="14"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l="12159" t="40756" r="76411" b="40755"/>
          <a:stretch/>
        </p:blipFill>
        <p:spPr>
          <a:xfrm>
            <a:off x="746290" y="2069205"/>
            <a:ext cx="1025979" cy="1181099"/>
          </a:xfrm>
          <a:prstGeom prst="rect">
            <a:avLst/>
          </a:prstGeom>
        </p:spPr>
      </p:pic>
      <p:sp>
        <p:nvSpPr>
          <p:cNvPr id="15" name="TextBox 14"/>
          <p:cNvSpPr txBox="1"/>
          <p:nvPr/>
        </p:nvSpPr>
        <p:spPr>
          <a:xfrm>
            <a:off x="4149101" y="4469839"/>
            <a:ext cx="1046962" cy="738664"/>
          </a:xfrm>
          <a:prstGeom prst="rect">
            <a:avLst/>
          </a:prstGeom>
          <a:noFill/>
        </p:spPr>
        <p:txBody>
          <a:bodyPr wrap="square" rtlCol="0">
            <a:spAutoFit/>
          </a:bodyPr>
          <a:lstStyle/>
          <a:p>
            <a:r>
              <a:rPr lang="en-US" sz="3200" dirty="0" smtClean="0"/>
              <a:t>21%</a:t>
            </a:r>
          </a:p>
          <a:p>
            <a:endParaRPr lang="en-US" sz="1000" dirty="0"/>
          </a:p>
        </p:txBody>
      </p:sp>
      <p:sp>
        <p:nvSpPr>
          <p:cNvPr id="16" name="TextBox 15"/>
          <p:cNvSpPr txBox="1"/>
          <p:nvPr/>
        </p:nvSpPr>
        <p:spPr>
          <a:xfrm>
            <a:off x="2878653" y="5841364"/>
            <a:ext cx="1046962" cy="738664"/>
          </a:xfrm>
          <a:prstGeom prst="rect">
            <a:avLst/>
          </a:prstGeom>
          <a:noFill/>
        </p:spPr>
        <p:txBody>
          <a:bodyPr wrap="square" rtlCol="0">
            <a:spAutoFit/>
          </a:bodyPr>
          <a:lstStyle/>
          <a:p>
            <a:r>
              <a:rPr lang="en-US" sz="3200" dirty="0" smtClean="0"/>
              <a:t>3%</a:t>
            </a:r>
          </a:p>
          <a:p>
            <a:endParaRPr lang="en-US" sz="1000" dirty="0"/>
          </a:p>
        </p:txBody>
      </p:sp>
      <p:sp>
        <p:nvSpPr>
          <p:cNvPr id="17" name="TextBox 16"/>
          <p:cNvSpPr txBox="1"/>
          <p:nvPr/>
        </p:nvSpPr>
        <p:spPr>
          <a:xfrm>
            <a:off x="6367210" y="5939094"/>
            <a:ext cx="1046962" cy="738664"/>
          </a:xfrm>
          <a:prstGeom prst="rect">
            <a:avLst/>
          </a:prstGeom>
          <a:noFill/>
        </p:spPr>
        <p:txBody>
          <a:bodyPr wrap="square" rtlCol="0">
            <a:spAutoFit/>
          </a:bodyPr>
          <a:lstStyle/>
          <a:p>
            <a:r>
              <a:rPr lang="en-US" sz="3200" dirty="0" smtClean="0"/>
              <a:t>3%</a:t>
            </a:r>
          </a:p>
          <a:p>
            <a:endParaRPr lang="en-US" sz="1000" dirty="0"/>
          </a:p>
        </p:txBody>
      </p:sp>
      <p:sp>
        <p:nvSpPr>
          <p:cNvPr id="19" name="Title 1"/>
          <p:cNvSpPr txBox="1">
            <a:spLocks/>
          </p:cNvSpPr>
          <p:nvPr/>
        </p:nvSpPr>
        <p:spPr>
          <a:xfrm>
            <a:off x="331832" y="1168262"/>
            <a:ext cx="3661098" cy="301751"/>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550" dirty="0" smtClean="0">
                <a:solidFill>
                  <a:srgbClr val="000000"/>
                </a:solidFill>
              </a:rPr>
              <a:t>n = 15,729 sets; 1998-2012</a:t>
            </a:r>
            <a:endParaRPr lang="en-US" sz="1550" dirty="0">
              <a:solidFill>
                <a:srgbClr val="000000"/>
              </a:solidFill>
            </a:endParaRPr>
          </a:p>
        </p:txBody>
      </p:sp>
      <p:sp>
        <p:nvSpPr>
          <p:cNvPr id="18" name="Title 1"/>
          <p:cNvSpPr txBox="1">
            <a:spLocks/>
          </p:cNvSpPr>
          <p:nvPr/>
        </p:nvSpPr>
        <p:spPr>
          <a:xfrm>
            <a:off x="348152" y="1468082"/>
            <a:ext cx="2575861" cy="301751"/>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550" dirty="0" err="1" smtClean="0">
                <a:solidFill>
                  <a:srgbClr val="000000"/>
                </a:solidFill>
              </a:rPr>
              <a:t>avg</a:t>
            </a:r>
            <a:r>
              <a:rPr lang="en-US" sz="1550" dirty="0" smtClean="0">
                <a:solidFill>
                  <a:srgbClr val="000000"/>
                </a:solidFill>
              </a:rPr>
              <a:t> = 12,160 hooks per set</a:t>
            </a:r>
            <a:endParaRPr lang="en-US" sz="1550" dirty="0">
              <a:solidFill>
                <a:srgbClr val="000000"/>
              </a:solidFill>
            </a:endParaRPr>
          </a:p>
        </p:txBody>
      </p:sp>
      <p:pic>
        <p:nvPicPr>
          <p:cNvPr id="20" name="Content Placeholder 3"/>
          <p:cNvPicPr>
            <a:picLocks noChangeAspect="1"/>
          </p:cNvPicPr>
          <p:nvPr/>
        </p:nvPicPr>
        <p:blipFill rotWithShape="1">
          <a:blip r:embed="rId4" cstate="print">
            <a:extLst>
              <a:ext uri="{28A0092B-C50C-407E-A947-70E740481C1C}">
                <a14:useLocalDpi xmlns:a14="http://schemas.microsoft.com/office/drawing/2010/main"/>
              </a:ext>
            </a:extLst>
          </a:blip>
          <a:srcRect l="12159" t="40756" r="76411" b="40755"/>
          <a:stretch/>
        </p:blipFill>
        <p:spPr>
          <a:xfrm>
            <a:off x="16074522" y="12416363"/>
            <a:ext cx="1025979" cy="1181099"/>
          </a:xfrm>
          <a:prstGeom prst="rect">
            <a:avLst/>
          </a:prstGeom>
        </p:spPr>
      </p:pic>
      <p:sp>
        <p:nvSpPr>
          <p:cNvPr id="21" name="TextBox 20"/>
          <p:cNvSpPr txBox="1"/>
          <p:nvPr/>
        </p:nvSpPr>
        <p:spPr>
          <a:xfrm>
            <a:off x="4852245" y="1031169"/>
            <a:ext cx="4154583" cy="1323439"/>
          </a:xfrm>
          <a:prstGeom prst="rect">
            <a:avLst/>
          </a:prstGeom>
          <a:noFill/>
        </p:spPr>
        <p:txBody>
          <a:bodyPr wrap="square" rtlCol="0">
            <a:spAutoFit/>
          </a:bodyPr>
          <a:lstStyle/>
          <a:p>
            <a:r>
              <a:rPr lang="en-US" sz="4000" dirty="0" smtClean="0">
                <a:solidFill>
                  <a:srgbClr val="FF0000"/>
                </a:solidFill>
              </a:rPr>
              <a:t>48-68% CPUE </a:t>
            </a:r>
            <a:r>
              <a:rPr lang="en-US" sz="4000" dirty="0" smtClean="0">
                <a:solidFill>
                  <a:srgbClr val="FF0000"/>
                </a:solidFill>
                <a:latin typeface="Wingdings"/>
                <a:ea typeface="Wingdings"/>
                <a:cs typeface="Wingdings"/>
                <a:sym typeface="Wingdings"/>
              </a:rPr>
              <a:t></a:t>
            </a:r>
            <a:endParaRPr lang="en-US" sz="4000" dirty="0" smtClean="0">
              <a:solidFill>
                <a:srgbClr val="FF0000"/>
              </a:solidFill>
            </a:endParaRPr>
          </a:p>
          <a:p>
            <a:endParaRPr lang="en-US" sz="4000" dirty="0">
              <a:solidFill>
                <a:srgbClr val="FF0000"/>
              </a:solidFill>
            </a:endParaRPr>
          </a:p>
        </p:txBody>
      </p:sp>
    </p:spTree>
    <p:extLst>
      <p:ext uri="{BB962C8B-B14F-4D97-AF65-F5344CB8AC3E}">
        <p14:creationId xmlns:p14="http://schemas.microsoft.com/office/powerpoint/2010/main" val="1124914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93514026"/>
              </p:ext>
            </p:extLst>
          </p:nvPr>
        </p:nvGraphicFramePr>
        <p:xfrm>
          <a:off x="4562867" y="2516872"/>
          <a:ext cx="4645131" cy="36509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ext uri="{D42A27DB-BD31-4B8C-83A1-F6EECF244321}">
                <p14:modId xmlns:p14="http://schemas.microsoft.com/office/powerpoint/2010/main" val="1195839498"/>
              </p:ext>
            </p:extLst>
          </p:nvPr>
        </p:nvGraphicFramePr>
        <p:xfrm>
          <a:off x="99158" y="2516871"/>
          <a:ext cx="4645131" cy="3832195"/>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3"/>
          <p:cNvSpPr txBox="1">
            <a:spLocks/>
          </p:cNvSpPr>
          <p:nvPr/>
        </p:nvSpPr>
        <p:spPr>
          <a:xfrm>
            <a:off x="295060" y="-36989"/>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t>Estimating fuel consumption</a:t>
            </a:r>
            <a:endParaRPr lang="en-US" dirty="0"/>
          </a:p>
        </p:txBody>
      </p:sp>
      <p:sp>
        <p:nvSpPr>
          <p:cNvPr id="7" name="TextBox 6"/>
          <p:cNvSpPr txBox="1"/>
          <p:nvPr/>
        </p:nvSpPr>
        <p:spPr>
          <a:xfrm>
            <a:off x="295060" y="1106011"/>
            <a:ext cx="8199239" cy="1015663"/>
          </a:xfrm>
          <a:prstGeom prst="rect">
            <a:avLst/>
          </a:prstGeom>
          <a:noFill/>
        </p:spPr>
        <p:txBody>
          <a:bodyPr wrap="square" rtlCol="0">
            <a:spAutoFit/>
          </a:bodyPr>
          <a:lstStyle/>
          <a:p>
            <a:r>
              <a:rPr lang="en-US" sz="3000" dirty="0" smtClean="0"/>
              <a:t>Detailed trip information from 60 </a:t>
            </a:r>
            <a:r>
              <a:rPr lang="en-US" sz="3000" dirty="0"/>
              <a:t>longline </a:t>
            </a:r>
            <a:r>
              <a:rPr lang="en-US" sz="3000" dirty="0" smtClean="0"/>
              <a:t>fishing trips in western Alaska  </a:t>
            </a:r>
            <a:r>
              <a:rPr lang="en-US" dirty="0" smtClean="0"/>
              <a:t>(</a:t>
            </a:r>
            <a:r>
              <a:rPr lang="en-US" dirty="0" err="1" smtClean="0"/>
              <a:t>Tyedmers</a:t>
            </a:r>
            <a:r>
              <a:rPr lang="en-US" dirty="0" smtClean="0"/>
              <a:t> 2001)</a:t>
            </a:r>
            <a:endParaRPr lang="en-US" dirty="0"/>
          </a:p>
        </p:txBody>
      </p:sp>
      <p:sp>
        <p:nvSpPr>
          <p:cNvPr id="8" name="Rectangle 7"/>
          <p:cNvSpPr/>
          <p:nvPr/>
        </p:nvSpPr>
        <p:spPr>
          <a:xfrm>
            <a:off x="1049602" y="3082971"/>
            <a:ext cx="914840" cy="275835"/>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21007" y="3079216"/>
            <a:ext cx="914840" cy="24269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621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P spid="7" grpId="0"/>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15" y="139019"/>
            <a:ext cx="8229600" cy="1143000"/>
          </a:xfrm>
        </p:spPr>
        <p:txBody>
          <a:bodyPr>
            <a:normAutofit/>
          </a:bodyPr>
          <a:lstStyle/>
          <a:p>
            <a:pPr algn="l"/>
            <a:r>
              <a:rPr lang="en-US" sz="3600" dirty="0" smtClean="0"/>
              <a:t>1. Costs of fishing through the whales</a:t>
            </a:r>
            <a:endParaRPr lang="en-US" sz="3600" dirty="0"/>
          </a:p>
        </p:txBody>
      </p:sp>
      <p:sp>
        <p:nvSpPr>
          <p:cNvPr id="4" name="Content Placeholder 2"/>
          <p:cNvSpPr txBox="1">
            <a:spLocks/>
          </p:cNvSpPr>
          <p:nvPr/>
        </p:nvSpPr>
        <p:spPr>
          <a:xfrm>
            <a:off x="457200" y="1417638"/>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2400" dirty="0" smtClean="0"/>
          </a:p>
          <a:p>
            <a:pPr marL="0" indent="0">
              <a:buFont typeface="Arial" pitchFamily="34" charset="0"/>
              <a:buNone/>
            </a:pPr>
            <a:endParaRPr lang="en-US" sz="2400" dirty="0"/>
          </a:p>
        </p:txBody>
      </p:sp>
      <p:sp>
        <p:nvSpPr>
          <p:cNvPr id="5" name="Subtitle 7"/>
          <p:cNvSpPr txBox="1">
            <a:spLocks/>
          </p:cNvSpPr>
          <p:nvPr/>
        </p:nvSpPr>
        <p:spPr>
          <a:xfrm>
            <a:off x="271055" y="1232703"/>
            <a:ext cx="8589362" cy="1015663"/>
          </a:xfrm>
          <a:prstGeom prst="rect">
            <a:avLst/>
          </a:prstGeom>
          <a:solidFill>
            <a:schemeClr val="tx1"/>
          </a:solidFill>
          <a:ln>
            <a:solidFill>
              <a:srgbClr val="FF0000"/>
            </a:solidFill>
          </a:ln>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i="1" dirty="0" smtClean="0">
                <a:solidFill>
                  <a:srgbClr val="000000"/>
                </a:solidFill>
                <a:cs typeface="Times New Roman"/>
              </a:rPr>
              <a:t>fuel consumption rate * days at sea * average vessel horsepower = gallons fuel consumed</a:t>
            </a:r>
            <a:endParaRPr lang="en-US" sz="3000" i="1" baseline="-25000" dirty="0" smtClean="0">
              <a:solidFill>
                <a:srgbClr val="000000"/>
              </a:solidFill>
              <a:cs typeface="Times New Roman"/>
            </a:endParaRPr>
          </a:p>
        </p:txBody>
      </p:sp>
      <p:sp>
        <p:nvSpPr>
          <p:cNvPr id="6" name="Rectangle 5"/>
          <p:cNvSpPr/>
          <p:nvPr/>
        </p:nvSpPr>
        <p:spPr>
          <a:xfrm>
            <a:off x="295715" y="1269690"/>
            <a:ext cx="3489300" cy="480831"/>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9" name="Content Placeholder 3"/>
          <p:cNvGraphicFramePr>
            <a:graphicFrameLocks noGrp="1"/>
          </p:cNvGraphicFramePr>
          <p:nvPr>
            <p:ph idx="1"/>
            <p:extLst>
              <p:ext uri="{D42A27DB-BD31-4B8C-83A1-F6EECF244321}">
                <p14:modId xmlns:p14="http://schemas.microsoft.com/office/powerpoint/2010/main" val="3413542154"/>
              </p:ext>
            </p:extLst>
          </p:nvPr>
        </p:nvGraphicFramePr>
        <p:xfrm>
          <a:off x="295715" y="2350644"/>
          <a:ext cx="8564702" cy="1838960"/>
        </p:xfrm>
        <a:graphic>
          <a:graphicData uri="http://schemas.openxmlformats.org/drawingml/2006/table">
            <a:tbl>
              <a:tblPr firstRow="1" bandRow="1">
                <a:tableStyleId>{073A0DAA-6AF3-43AB-8588-CEC1D06C72B9}</a:tableStyleId>
              </a:tblPr>
              <a:tblGrid>
                <a:gridCol w="2141175"/>
                <a:gridCol w="2645989"/>
                <a:gridCol w="1636363"/>
                <a:gridCol w="2141175"/>
              </a:tblGrid>
              <a:tr h="0">
                <a:tc gridSpan="4">
                  <a:txBody>
                    <a:bodyPr/>
                    <a:lstStyle/>
                    <a:p>
                      <a:pPr algn="ctr" fontAlgn="b"/>
                      <a:r>
                        <a:rPr lang="en-US" sz="2400" b="1" i="0" u="none" strike="noStrike" dirty="0" smtClean="0">
                          <a:solidFill>
                            <a:schemeClr val="tx1"/>
                          </a:solidFill>
                          <a:effectLst/>
                          <a:latin typeface="+mj-lt"/>
                        </a:rPr>
                        <a:t>Estimated fuel per set</a:t>
                      </a:r>
                      <a:r>
                        <a:rPr lang="en-US" sz="2400" b="1" i="0" u="none" strike="noStrike" baseline="0" dirty="0" smtClean="0">
                          <a:solidFill>
                            <a:schemeClr val="tx1"/>
                          </a:solidFill>
                          <a:effectLst/>
                          <a:latin typeface="+mj-lt"/>
                        </a:rPr>
                        <a:t> </a:t>
                      </a:r>
                      <a:endParaRPr lang="en-US" sz="2400" b="1" i="0" u="none" strike="noStrike" dirty="0">
                        <a:solidFill>
                          <a:schemeClr val="tx1"/>
                        </a:solidFill>
                        <a:effectLst/>
                        <a:latin typeface="+mj-lt"/>
                      </a:endParaRPr>
                    </a:p>
                  </a:txBody>
                  <a:tcPr marL="0" marR="0" marT="0" marB="0" anchor="b"/>
                </a:tc>
                <a:tc hMerge="1">
                  <a:txBody>
                    <a:bodyPr/>
                    <a:lstStyle/>
                    <a:p>
                      <a:pPr algn="ctr" fontAlgn="b"/>
                      <a:endParaRPr lang="en-US" sz="2400" b="1" i="0" u="none" strike="noStrike" dirty="0">
                        <a:solidFill>
                          <a:schemeClr val="tx1"/>
                        </a:solidFill>
                        <a:effectLst/>
                        <a:latin typeface="+mj-lt"/>
                      </a:endParaRPr>
                    </a:p>
                  </a:txBody>
                  <a:tcPr marL="0" marR="0" marT="0" marB="0" anchor="b"/>
                </a:tc>
                <a:tc hMerge="1">
                  <a:txBody>
                    <a:bodyPr/>
                    <a:lstStyle/>
                    <a:p>
                      <a:pPr algn="ctr" fontAlgn="b"/>
                      <a:endParaRPr lang="en-US" sz="2400" b="1" i="0" u="none" strike="noStrike" dirty="0">
                        <a:solidFill>
                          <a:schemeClr val="tx1"/>
                        </a:solidFill>
                        <a:effectLst/>
                        <a:latin typeface="+mj-lt"/>
                      </a:endParaRPr>
                    </a:p>
                  </a:txBody>
                  <a:tcPr marL="0" marR="0" marT="0" marB="0" anchor="b"/>
                </a:tc>
                <a:tc hMerge="1">
                  <a:txBody>
                    <a:bodyPr/>
                    <a:lstStyle/>
                    <a:p>
                      <a:pPr algn="ctr" fontAlgn="b"/>
                      <a:endParaRPr lang="en-US" sz="2400" b="1" i="0" u="none" strike="noStrike" dirty="0">
                        <a:solidFill>
                          <a:schemeClr val="tx1"/>
                        </a:solidFill>
                        <a:effectLst/>
                        <a:latin typeface="+mj-lt"/>
                      </a:endParaRPr>
                    </a:p>
                  </a:txBody>
                  <a:tcPr marL="0" marR="0" marT="0" marB="0" anchor="b"/>
                </a:tc>
              </a:tr>
              <a:tr h="370840">
                <a:tc>
                  <a:txBody>
                    <a:bodyPr/>
                    <a:lstStyle/>
                    <a:p>
                      <a:pPr algn="ctr" fontAlgn="b"/>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1" i="0" u="none" strike="noStrike" dirty="0" smtClean="0">
                          <a:solidFill>
                            <a:srgbClr val="000000"/>
                          </a:solidFill>
                          <a:effectLst/>
                          <a:latin typeface="+mj-lt"/>
                        </a:rPr>
                        <a:t>Fuel consumption rate</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1" i="0" u="none" strike="noStrike" dirty="0" smtClean="0">
                          <a:solidFill>
                            <a:schemeClr val="dk1"/>
                          </a:solidFill>
                          <a:effectLst/>
                          <a:latin typeface="+mn-lt"/>
                        </a:rPr>
                        <a:t>Estimated</a:t>
                      </a:r>
                      <a:r>
                        <a:rPr lang="en-US" sz="2400" b="1" i="0" u="none" strike="noStrike" baseline="0" dirty="0" smtClean="0">
                          <a:solidFill>
                            <a:schemeClr val="dk1"/>
                          </a:solidFill>
                          <a:effectLst/>
                          <a:latin typeface="+mn-lt"/>
                        </a:rPr>
                        <a:t> gallons</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1" i="0" u="none" strike="noStrike" dirty="0" smtClean="0">
                          <a:solidFill>
                            <a:srgbClr val="000000"/>
                          </a:solidFill>
                          <a:effectLst/>
                          <a:latin typeface="+mj-lt"/>
                        </a:rPr>
                        <a:t>95% CI (gallons)</a:t>
                      </a:r>
                      <a:endParaRPr lang="en-US" sz="2400" b="1" i="0" u="none" strike="noStrike" dirty="0">
                        <a:solidFill>
                          <a:srgbClr val="000000"/>
                        </a:solidFill>
                        <a:effectLst/>
                        <a:latin typeface="+mj-lt"/>
                      </a:endParaRPr>
                    </a:p>
                  </a:txBody>
                  <a:tcPr marL="0" marR="0" marT="0" marB="0" anchor="b"/>
                </a:tc>
              </a:tr>
              <a:tr h="370840">
                <a:tc>
                  <a:txBody>
                    <a:bodyPr/>
                    <a:lstStyle/>
                    <a:p>
                      <a:pPr algn="ctr" fontAlgn="b"/>
                      <a:r>
                        <a:rPr lang="en-US" sz="2400" b="1" i="0" u="none" strike="noStrike" dirty="0" smtClean="0">
                          <a:solidFill>
                            <a:srgbClr val="000000"/>
                          </a:solidFill>
                          <a:effectLst/>
                          <a:latin typeface="+mj-lt"/>
                        </a:rPr>
                        <a:t>≤100</a:t>
                      </a:r>
                      <a:r>
                        <a:rPr lang="en-US" sz="2400" b="1" i="0" u="none" strike="noStrike" baseline="0" dirty="0" smtClean="0">
                          <a:solidFill>
                            <a:srgbClr val="000000"/>
                          </a:solidFill>
                          <a:effectLst/>
                          <a:latin typeface="+mj-lt"/>
                        </a:rPr>
                        <a:t> </a:t>
                      </a:r>
                      <a:r>
                        <a:rPr lang="en-US" sz="2400" b="1" i="0" u="none" strike="noStrike" baseline="0" dirty="0" err="1" smtClean="0">
                          <a:solidFill>
                            <a:srgbClr val="000000"/>
                          </a:solidFill>
                          <a:effectLst/>
                          <a:latin typeface="+mj-lt"/>
                        </a:rPr>
                        <a:t>ft</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0" i="0" u="none" strike="noStrike" dirty="0" smtClean="0">
                          <a:solidFill>
                            <a:srgbClr val="000000"/>
                          </a:solidFill>
                          <a:effectLst/>
                          <a:latin typeface="+mj-lt"/>
                        </a:rPr>
                        <a:t>0.405</a:t>
                      </a:r>
                      <a:endParaRPr lang="en-US" sz="2400" b="0" i="0" u="none" strike="noStrike" dirty="0">
                        <a:solidFill>
                          <a:srgbClr val="000000"/>
                        </a:solidFill>
                        <a:effectLst/>
                        <a:latin typeface="+mj-lt"/>
                      </a:endParaRPr>
                    </a:p>
                  </a:txBody>
                  <a:tcPr marL="0" marR="0" marT="0" marB="0" anchor="b"/>
                </a:tc>
                <a:tc>
                  <a:txBody>
                    <a:bodyPr/>
                    <a:lstStyle/>
                    <a:p>
                      <a:pPr algn="ctr" fontAlgn="b"/>
                      <a:r>
                        <a:rPr lang="en-US" sz="2400" u="none" strike="noStrike" dirty="0" smtClean="0">
                          <a:effectLst/>
                        </a:rPr>
                        <a:t>199</a:t>
                      </a:r>
                      <a:endParaRPr lang="en-US" sz="2400" b="0" i="0" u="none" strike="noStrike" dirty="0">
                        <a:solidFill>
                          <a:srgbClr val="000000"/>
                        </a:solidFill>
                        <a:effectLst/>
                        <a:latin typeface="+mj-lt"/>
                      </a:endParaRPr>
                    </a:p>
                  </a:txBody>
                  <a:tcPr marL="0" marR="0" marT="0" marB="0" anchor="b"/>
                </a:tc>
                <a:tc>
                  <a:txBody>
                    <a:bodyPr/>
                    <a:lstStyle/>
                    <a:p>
                      <a:pPr algn="ctr" fontAlgn="b"/>
                      <a:r>
                        <a:rPr lang="en-US" sz="2400" b="0" i="0" u="none" strike="noStrike" dirty="0" smtClean="0">
                          <a:solidFill>
                            <a:srgbClr val="000000"/>
                          </a:solidFill>
                          <a:effectLst/>
                          <a:latin typeface="+mj-lt"/>
                        </a:rPr>
                        <a:t>±23</a:t>
                      </a:r>
                      <a:endParaRPr lang="en-US" sz="2400" b="0" i="0" u="none" strike="noStrike" dirty="0">
                        <a:solidFill>
                          <a:srgbClr val="000000"/>
                        </a:solidFill>
                        <a:effectLst/>
                        <a:latin typeface="+mj-lt"/>
                      </a:endParaRPr>
                    </a:p>
                  </a:txBody>
                  <a:tcPr marL="0" marR="0" marT="0" marB="0" anchor="b"/>
                </a:tc>
              </a:tr>
              <a:tr h="370840">
                <a:tc>
                  <a:txBody>
                    <a:bodyPr/>
                    <a:lstStyle/>
                    <a:p>
                      <a:pPr algn="ctr" fontAlgn="b"/>
                      <a:r>
                        <a:rPr lang="en-US" sz="2400" b="1" i="0" u="none" strike="noStrike" dirty="0" smtClean="0">
                          <a:solidFill>
                            <a:srgbClr val="000000"/>
                          </a:solidFill>
                          <a:effectLst/>
                          <a:latin typeface="+mj-lt"/>
                        </a:rPr>
                        <a:t>&gt;100 </a:t>
                      </a:r>
                      <a:r>
                        <a:rPr lang="en-US" sz="2400" b="1" i="0" u="none" strike="noStrike" dirty="0" err="1" smtClean="0">
                          <a:solidFill>
                            <a:srgbClr val="000000"/>
                          </a:solidFill>
                          <a:effectLst/>
                          <a:latin typeface="+mj-lt"/>
                        </a:rPr>
                        <a:t>ft</a:t>
                      </a:r>
                      <a:endParaRPr lang="en-US" sz="2400" b="1" i="0" u="none" strike="noStrike" dirty="0">
                        <a:solidFill>
                          <a:srgbClr val="000000"/>
                        </a:solidFill>
                        <a:effectLst/>
                        <a:latin typeface="+mj-lt"/>
                      </a:endParaRPr>
                    </a:p>
                  </a:txBody>
                  <a:tcPr marL="0" marR="0" marT="0" marB="0" anchor="b"/>
                </a:tc>
                <a:tc>
                  <a:txBody>
                    <a:bodyPr/>
                    <a:lstStyle/>
                    <a:p>
                      <a:pPr algn="ctr" fontAlgn="b"/>
                      <a:r>
                        <a:rPr lang="en-US" sz="2400" b="0" i="0" u="none" strike="noStrike" dirty="0" smtClean="0">
                          <a:solidFill>
                            <a:srgbClr val="000000"/>
                          </a:solidFill>
                          <a:effectLst/>
                          <a:latin typeface="+mj-lt"/>
                        </a:rPr>
                        <a:t>0.442</a:t>
                      </a:r>
                      <a:endParaRPr lang="en-US" sz="2400" b="0" i="0" u="none" strike="noStrike" dirty="0">
                        <a:solidFill>
                          <a:srgbClr val="000000"/>
                        </a:solidFill>
                        <a:effectLst/>
                        <a:latin typeface="+mj-lt"/>
                      </a:endParaRPr>
                    </a:p>
                  </a:txBody>
                  <a:tcPr marL="0" marR="0" marT="0" marB="0" anchor="b"/>
                </a:tc>
                <a:tc>
                  <a:txBody>
                    <a:bodyPr/>
                    <a:lstStyle/>
                    <a:p>
                      <a:pPr algn="ctr" fontAlgn="b"/>
                      <a:r>
                        <a:rPr lang="en-US" sz="2400" b="0" i="0" u="none" strike="noStrike" dirty="0" smtClean="0">
                          <a:solidFill>
                            <a:srgbClr val="000000"/>
                          </a:solidFill>
                          <a:effectLst/>
                          <a:latin typeface="+mj-lt"/>
                        </a:rPr>
                        <a:t>427</a:t>
                      </a:r>
                      <a:endParaRPr lang="en-US" sz="2400" b="0" i="0" u="none" strike="noStrike" dirty="0">
                        <a:solidFill>
                          <a:srgbClr val="000000"/>
                        </a:solidFill>
                        <a:effectLst/>
                        <a:latin typeface="+mj-lt"/>
                      </a:endParaRPr>
                    </a:p>
                  </a:txBody>
                  <a:tcPr marL="0" marR="0" marT="0" marB="0" anchor="b"/>
                </a:tc>
                <a:tc>
                  <a:txBody>
                    <a:bodyPr/>
                    <a:lstStyle/>
                    <a:p>
                      <a:pPr algn="ctr" fontAlgn="b"/>
                      <a:r>
                        <a:rPr lang="en-US" sz="2400" b="0" i="0" u="none" strike="noStrike" kern="1200" dirty="0" smtClean="0">
                          <a:solidFill>
                            <a:srgbClr val="000000"/>
                          </a:solidFill>
                          <a:effectLst/>
                          <a:latin typeface="+mn-lt"/>
                          <a:ea typeface="+mn-ea"/>
                          <a:cs typeface="+mn-cs"/>
                        </a:rPr>
                        <a:t>±</a:t>
                      </a:r>
                      <a:r>
                        <a:rPr lang="en-US" sz="2400" b="0" i="0" u="none" strike="noStrike" dirty="0" smtClean="0">
                          <a:solidFill>
                            <a:srgbClr val="000000"/>
                          </a:solidFill>
                          <a:effectLst/>
                          <a:latin typeface="+mj-lt"/>
                        </a:rPr>
                        <a:t>30</a:t>
                      </a:r>
                      <a:endParaRPr lang="en-US" sz="2400" b="0" i="0" u="none" strike="noStrike" dirty="0">
                        <a:solidFill>
                          <a:srgbClr val="000000"/>
                        </a:solidFill>
                        <a:effectLst/>
                        <a:latin typeface="+mj-lt"/>
                      </a:endParaRPr>
                    </a:p>
                  </a:txBody>
                  <a:tcPr marL="0" marR="0" marT="0" marB="0" anchor="b"/>
                </a:tc>
              </a:tr>
            </a:tbl>
          </a:graphicData>
        </a:graphic>
      </p:graphicFrame>
      <p:pic>
        <p:nvPicPr>
          <p:cNvPr id="15" name="Picture 14" descr="IMG_1491.JPG"/>
          <p:cNvPicPr>
            <a:picLocks noChangeAspect="1"/>
          </p:cNvPicPr>
          <p:nvPr/>
        </p:nvPicPr>
        <p:blipFill rotWithShape="1">
          <a:blip r:embed="rId3">
            <a:extLst>
              <a:ext uri="{28A0092B-C50C-407E-A947-70E740481C1C}">
                <a14:useLocalDpi xmlns:a14="http://schemas.microsoft.com/office/drawing/2010/main" val="0"/>
              </a:ext>
            </a:extLst>
          </a:blip>
          <a:srcRect t="30579" b="26747"/>
          <a:stretch/>
        </p:blipFill>
        <p:spPr>
          <a:xfrm>
            <a:off x="13330" y="4256583"/>
            <a:ext cx="9144000" cy="2601417"/>
          </a:xfrm>
          <a:prstGeom prst="rect">
            <a:avLst/>
          </a:prstGeom>
        </p:spPr>
      </p:pic>
      <p:sp>
        <p:nvSpPr>
          <p:cNvPr id="8" name="Rectangle 7"/>
          <p:cNvSpPr/>
          <p:nvPr/>
        </p:nvSpPr>
        <p:spPr>
          <a:xfrm>
            <a:off x="5137984" y="2788996"/>
            <a:ext cx="1494170" cy="1413609"/>
          </a:xfrm>
          <a:prstGeom prst="rect">
            <a:avLst/>
          </a:prstGeom>
          <a:noFill/>
          <a:ln w="127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159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38986</TotalTime>
  <Words>3318</Words>
  <Application>Microsoft Macintosh PowerPoint</Application>
  <PresentationFormat>On-screen Show (4:3)</PresentationFormat>
  <Paragraphs>605</Paragraphs>
  <Slides>20</Slides>
  <Notes>16</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Black</vt:lpstr>
      <vt:lpstr>Office Theme</vt:lpstr>
      <vt:lpstr>The entangled economics of killer whale depredation in western AK</vt:lpstr>
      <vt:lpstr>PowerPoint Presentation</vt:lpstr>
      <vt:lpstr>Objectives</vt:lpstr>
      <vt:lpstr>PowerPoint Presentation</vt:lpstr>
      <vt:lpstr>PowerPoint Presentation</vt:lpstr>
      <vt:lpstr>A new approach </vt:lpstr>
      <vt:lpstr>PowerPoint Presentation</vt:lpstr>
      <vt:lpstr>PowerPoint Presentation</vt:lpstr>
      <vt:lpstr>1. Costs of fishing through the whales</vt:lpstr>
      <vt:lpstr>1. Costs of fishing through the whales</vt:lpstr>
      <vt:lpstr>PowerPoint Presentation</vt:lpstr>
      <vt:lpstr>PowerPoint Presentation</vt:lpstr>
      <vt:lpstr>PowerPoint Presentation</vt:lpstr>
      <vt:lpstr>PowerPoint Presentation</vt:lpstr>
      <vt:lpstr>Conclusions</vt:lpstr>
      <vt:lpstr>PowerPoint Presentation</vt:lpstr>
      <vt:lpstr>Thanks! </vt:lpstr>
      <vt:lpstr>Questions</vt:lpstr>
      <vt:lpstr>PowerPoint Presentation</vt:lpstr>
      <vt:lpstr>PowerPoint Presentation</vt:lpstr>
    </vt:vector>
  </TitlesOfParts>
  <Manager/>
  <Company>University of Alaska Fairbanks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Megan Peterson</dc:creator>
  <cp:keywords/>
  <dc:description/>
  <cp:lastModifiedBy>Megan Peterson</cp:lastModifiedBy>
  <cp:revision>757</cp:revision>
  <dcterms:created xsi:type="dcterms:W3CDTF">2011-10-24T21:58:24Z</dcterms:created>
  <dcterms:modified xsi:type="dcterms:W3CDTF">2016-03-12T18:45:21Z</dcterms:modified>
  <cp:category/>
</cp:coreProperties>
</file>