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1" r:id="rId2"/>
    <p:sldMasterId id="2147483736" r:id="rId3"/>
    <p:sldMasterId id="2147483748" r:id="rId4"/>
    <p:sldMasterId id="2147483750" r:id="rId5"/>
    <p:sldMasterId id="2147483754" r:id="rId6"/>
    <p:sldMasterId id="2147483756" r:id="rId7"/>
    <p:sldMasterId id="2147483758" r:id="rId8"/>
  </p:sldMasterIdLst>
  <p:notesMasterIdLst>
    <p:notesMasterId r:id="rId48"/>
  </p:notesMasterIdLst>
  <p:sldIdLst>
    <p:sldId id="296" r:id="rId9"/>
    <p:sldId id="297" r:id="rId10"/>
    <p:sldId id="299" r:id="rId11"/>
    <p:sldId id="300" r:id="rId12"/>
    <p:sldId id="302" r:id="rId13"/>
    <p:sldId id="303" r:id="rId14"/>
    <p:sldId id="304" r:id="rId15"/>
    <p:sldId id="305" r:id="rId16"/>
    <p:sldId id="306" r:id="rId17"/>
    <p:sldId id="307" r:id="rId18"/>
    <p:sldId id="308" r:id="rId19"/>
    <p:sldId id="346" r:id="rId20"/>
    <p:sldId id="320" r:id="rId21"/>
    <p:sldId id="310" r:id="rId22"/>
    <p:sldId id="309" r:id="rId23"/>
    <p:sldId id="312" r:id="rId24"/>
    <p:sldId id="313" r:id="rId25"/>
    <p:sldId id="315" r:id="rId26"/>
    <p:sldId id="316" r:id="rId27"/>
    <p:sldId id="321" r:id="rId28"/>
    <p:sldId id="322" r:id="rId29"/>
    <p:sldId id="323" r:id="rId30"/>
    <p:sldId id="324" r:id="rId31"/>
    <p:sldId id="326" r:id="rId32"/>
    <p:sldId id="327" r:id="rId33"/>
    <p:sldId id="328" r:id="rId34"/>
    <p:sldId id="329" r:id="rId35"/>
    <p:sldId id="330" r:id="rId36"/>
    <p:sldId id="331" r:id="rId37"/>
    <p:sldId id="332" r:id="rId38"/>
    <p:sldId id="333" r:id="rId39"/>
    <p:sldId id="334" r:id="rId40"/>
    <p:sldId id="335" r:id="rId41"/>
    <p:sldId id="336" r:id="rId42"/>
    <p:sldId id="338" r:id="rId43"/>
    <p:sldId id="339" r:id="rId44"/>
    <p:sldId id="340" r:id="rId45"/>
    <p:sldId id="341" r:id="rId46"/>
    <p:sldId id="337"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umpback" initials="H"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3" autoAdjust="0"/>
    <p:restoredTop sz="89898" autoAdjust="0"/>
  </p:normalViewPr>
  <p:slideViewPr>
    <p:cSldViewPr>
      <p:cViewPr varScale="1">
        <p:scale>
          <a:sx n="47" d="100"/>
          <a:sy n="47" d="100"/>
        </p:scale>
        <p:origin x="662" y="53"/>
      </p:cViewPr>
      <p:guideLst>
        <p:guide orient="horz" pos="2160"/>
        <p:guide pos="2880"/>
      </p:guideLst>
    </p:cSldViewPr>
  </p:slideViewPr>
  <p:notesTextViewPr>
    <p:cViewPr>
      <p:scale>
        <a:sx n="1" d="1"/>
        <a:sy n="1" d="1"/>
      </p:scale>
      <p:origin x="0" y="0"/>
    </p:cViewPr>
  </p:notesTextViewPr>
  <p:sorterViewPr>
    <p:cViewPr>
      <p:scale>
        <a:sx n="90" d="100"/>
        <a:sy n="90" d="100"/>
      </p:scale>
      <p:origin x="0" y="47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8603B6-0A78-44A1-A2F1-A22314BB82AC}" type="datetimeFigureOut">
              <a:rPr lang="en-US" smtClean="0"/>
              <a:t>3/20/2016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EE58ED-A42C-416B-8269-816059BA02BD}" type="slidenum">
              <a:rPr lang="en-US" smtClean="0"/>
              <a:t>‹#›</a:t>
            </a:fld>
            <a:endParaRPr lang="en-US"/>
          </a:p>
        </p:txBody>
      </p:sp>
    </p:spTree>
    <p:extLst>
      <p:ext uri="{BB962C8B-B14F-4D97-AF65-F5344CB8AC3E}">
        <p14:creationId xmlns:p14="http://schemas.microsoft.com/office/powerpoint/2010/main" val="33390439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PERMIT NUMBER</a:t>
            </a:r>
          </a:p>
        </p:txBody>
      </p:sp>
      <p:sp>
        <p:nvSpPr>
          <p:cNvPr id="4" name="Slide Number Placeholder 3"/>
          <p:cNvSpPr>
            <a:spLocks noGrp="1"/>
          </p:cNvSpPr>
          <p:nvPr>
            <p:ph type="sldNum" sz="quarter" idx="10"/>
          </p:nvPr>
        </p:nvSpPr>
        <p:spPr/>
        <p:txBody>
          <a:bodyPr/>
          <a:lstStyle/>
          <a:p>
            <a:fld id="{05932D5A-EBFC-8241-8987-80F12B903C0F}"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41207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If you were not involved in 2015 and would like to be involved in 2016, we</a:t>
            </a:r>
            <a:r>
              <a:rPr lang="en-US" baseline="0" dirty="0"/>
              <a:t> are passing around a sign up roster in order to get more info, also come talk to me!</a:t>
            </a:r>
            <a:endParaRPr lang="en-US" dirty="0"/>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371896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I’m not sure I explained that</a:t>
            </a:r>
            <a:r>
              <a:rPr lang="en-US" baseline="0" dirty="0"/>
              <a:t> very well, and these things always sound better with a </a:t>
            </a:r>
            <a:r>
              <a:rPr lang="en-US" dirty="0"/>
              <a:t>British</a:t>
            </a:r>
            <a:r>
              <a:rPr lang="en-US" baseline="0" dirty="0"/>
              <a:t> Accent, so in 2014 we worked with the BBC on film that highlighted this sperm whale – fishermen interaction.</a:t>
            </a:r>
          </a:p>
          <a:p>
            <a:r>
              <a:rPr lang="en-US" dirty="0"/>
              <a:t>Sperm whale diving down, plucking fish off line</a:t>
            </a:r>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288120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Hooks, and heads.</a:t>
            </a:r>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3651751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1C446B-4793-42D4-B48C-D7432407D01D}" type="slidenum">
              <a:rPr lang="en-US">
                <a:solidFill>
                  <a:srgbClr val="000000"/>
                </a:solidFill>
              </a:rPr>
              <a:pPr/>
              <a:t>18</a:t>
            </a:fld>
            <a:endParaRPr lang="en-US">
              <a:solidFill>
                <a:srgbClr val="000000"/>
              </a:solidFill>
            </a:endParaRPr>
          </a:p>
        </p:txBody>
      </p:sp>
      <p:sp>
        <p:nvSpPr>
          <p:cNvPr id="577538" name="Rectangle 2"/>
          <p:cNvSpPr>
            <a:spLocks noGrp="1" noRot="1" noChangeAspect="1" noChangeArrowheads="1" noTextEdit="1"/>
          </p:cNvSpPr>
          <p:nvPr>
            <p:ph type="sldImg"/>
          </p:nvPr>
        </p:nvSpPr>
        <p:spPr>
          <a:xfrm>
            <a:off x="1143000" y="685800"/>
            <a:ext cx="4572000" cy="3429000"/>
          </a:xfrm>
          <a:ln/>
        </p:spPr>
      </p:sp>
      <p:sp>
        <p:nvSpPr>
          <p:cNvPr id="57753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p:txBody>
      </p:sp>
    </p:spTree>
    <p:extLst>
      <p:ext uri="{BB962C8B-B14F-4D97-AF65-F5344CB8AC3E}">
        <p14:creationId xmlns:p14="http://schemas.microsoft.com/office/powerpoint/2010/main" val="19694224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Many solutions have been conceived and implemented,</a:t>
            </a:r>
            <a:r>
              <a:rPr lang="en-US" baseline="0" dirty="0"/>
              <a:t> for example plastic beads near each hook – the beads reflect the sperm whale’s echolocation clicks similarly to a black cod, hopefully making it hard for the whales to recognize which hooks have black cod on them.</a:t>
            </a:r>
            <a:endParaRPr lang="en-US"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63940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381C9B-F32B-4482-87EE-4039781E18AB}"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237779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r>
              <a:rPr lang="en-US" baseline="0" dirty="0"/>
              <a:t>They traveled in tandem but not close together for over two months documenting </a:t>
            </a:r>
            <a:r>
              <a:rPr lang="en-US" dirty="0"/>
              <a:t>Site fidelity</a:t>
            </a:r>
            <a:r>
              <a:rPr lang="en-US" baseline="0" dirty="0"/>
              <a:t> and association</a:t>
            </a:r>
            <a:endParaRPr lang="en-US" dirty="0"/>
          </a:p>
          <a:p>
            <a:r>
              <a:rPr lang="en-US" dirty="0"/>
              <a:t>There</a:t>
            </a:r>
            <a:r>
              <a:rPr lang="en-US" baseline="0" dirty="0"/>
              <a:t> is a state regulated </a:t>
            </a:r>
            <a:r>
              <a:rPr lang="en-US" baseline="0" dirty="0" err="1"/>
              <a:t>blackcod</a:t>
            </a:r>
            <a:r>
              <a:rPr lang="en-US" baseline="0" dirty="0"/>
              <a:t> fishery Aug. 15 to Nov. 15.</a:t>
            </a:r>
          </a:p>
          <a:p>
            <a:r>
              <a:rPr lang="en-US" baseline="0" dirty="0"/>
              <a:t>It turns out that before 2008, there are no confirmed reports of sperm whales in Chatham Strait</a:t>
            </a:r>
            <a:endParaRPr lang="en-US" dirty="0"/>
          </a:p>
          <a:p>
            <a:endParaRPr lang="en-US" dirty="0"/>
          </a:p>
        </p:txBody>
      </p:sp>
      <p:sp>
        <p:nvSpPr>
          <p:cNvPr id="4" name="Slide Number Placeholder 3"/>
          <p:cNvSpPr>
            <a:spLocks noGrp="1"/>
          </p:cNvSpPr>
          <p:nvPr>
            <p:ph type="sldNum" sz="quarter" idx="10"/>
          </p:nvPr>
        </p:nvSpPr>
        <p:spPr/>
        <p:txBody>
          <a:bodyPr/>
          <a:lstStyle/>
          <a:p>
            <a:fld id="{55438189-F3CF-4492-953B-303E334FC21A}"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51250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Spent all day in a</a:t>
            </a:r>
            <a:r>
              <a:rPr lang="en-US" baseline="0" dirty="0"/>
              <a:t> little zodiac waiting for these whales to give us the chance to approach for tagging, but despite taking a tremendous amount of black cod off of a </a:t>
            </a:r>
            <a:r>
              <a:rPr lang="en-US" baseline="0" dirty="0" err="1"/>
              <a:t>longlinger</a:t>
            </a:r>
            <a:r>
              <a:rPr lang="en-US" baseline="0" dirty="0"/>
              <a:t> all day long, they just weren’t distracted enough. However, perhaps because of gorging themselves, shortly before sunset they started relaxing at the surface and allowed us to drive right up in a fishing vessel and get a couple tags on.</a:t>
            </a:r>
            <a:endParaRPr lang="en-US"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3023202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In 2014</a:t>
            </a:r>
            <a:r>
              <a:rPr lang="en-US" sz="1200" b="0" i="0" u="none" strike="noStrike" kern="1200" baseline="0" dirty="0">
                <a:solidFill>
                  <a:schemeClr val="tx1"/>
                </a:solidFill>
                <a:effectLst/>
                <a:latin typeface="+mn-lt"/>
                <a:ea typeface="+mn-ea"/>
                <a:cs typeface="+mn-cs"/>
              </a:rPr>
              <a:t> two whales were tagged in Chatham Strait of three whales who were associating in the same area.  GOA91’s tag stopped transmitting after 6 days but GOA-86 spent all fall and most of the winter in upper Lynn Canal.</a:t>
            </a:r>
          </a:p>
          <a:p>
            <a:r>
              <a:rPr lang="en-US" sz="1200" b="0" i="0" u="none" strike="noStrike" kern="1200" dirty="0">
                <a:solidFill>
                  <a:schemeClr val="tx1"/>
                </a:solidFill>
                <a:effectLst/>
                <a:latin typeface="+mn-lt"/>
                <a:ea typeface="+mn-ea"/>
                <a:cs typeface="+mn-cs"/>
              </a:rPr>
              <a:t>Not just following</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longliner</a:t>
            </a:r>
            <a:r>
              <a:rPr lang="en-US" sz="1200" b="0" i="0" u="none" strike="noStrike" kern="1200" baseline="0" dirty="0">
                <a:solidFill>
                  <a:schemeClr val="tx1"/>
                </a:solidFill>
                <a:effectLst/>
                <a:latin typeface="+mn-lt"/>
                <a:ea typeface="+mn-ea"/>
                <a:cs typeface="+mn-cs"/>
              </a:rPr>
              <a:t> and depredating. Learning to use new habitat.</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Swsat27</a:t>
            </a:r>
            <a:r>
              <a:rPr lang="en-US" dirty="0"/>
              <a:t> </a:t>
            </a:r>
            <a:r>
              <a:rPr lang="en-US" sz="1200" b="0" i="0" u="none" strike="noStrike" kern="1200" dirty="0">
                <a:solidFill>
                  <a:schemeClr val="tx1"/>
                </a:solidFill>
                <a:effectLst/>
                <a:latin typeface="+mn-lt"/>
                <a:ea typeface="+mn-ea"/>
                <a:cs typeface="+mn-cs"/>
              </a:rPr>
              <a:t>GOA-091</a:t>
            </a:r>
            <a:r>
              <a:rPr lang="en-US" dirty="0"/>
              <a:t> </a:t>
            </a:r>
            <a:r>
              <a:rPr lang="en-US" sz="1200" b="0" i="0" u="none" strike="noStrike" kern="1200" dirty="0">
                <a:solidFill>
                  <a:schemeClr val="tx1"/>
                </a:solidFill>
                <a:effectLst/>
                <a:latin typeface="+mn-lt"/>
                <a:ea typeface="+mn-ea"/>
                <a:cs typeface="+mn-cs"/>
              </a:rPr>
              <a:t>SWsat27_GOA-091</a:t>
            </a:r>
            <a:r>
              <a:rPr lang="en-US" dirty="0"/>
              <a:t>  </a:t>
            </a:r>
            <a:r>
              <a:rPr lang="nb-NO" sz="1200" b="0" i="0" u="none" strike="noStrike" kern="1200" dirty="0">
                <a:solidFill>
                  <a:schemeClr val="tx1"/>
                </a:solidFill>
                <a:effectLst/>
                <a:latin typeface="+mn-lt"/>
                <a:ea typeface="+mn-ea"/>
                <a:cs typeface="+mn-cs"/>
              </a:rPr>
              <a:t>16-Sep-2014 18:04</a:t>
            </a:r>
            <a:r>
              <a:rPr lang="nb-NO" dirty="0"/>
              <a:t> </a:t>
            </a:r>
            <a:r>
              <a:rPr lang="nb-NO" sz="1200" b="0" i="0" u="none" strike="noStrike" kern="1200" dirty="0">
                <a:solidFill>
                  <a:schemeClr val="tx1"/>
                </a:solidFill>
                <a:effectLst/>
                <a:latin typeface="+mn-lt"/>
                <a:ea typeface="+mn-ea"/>
                <a:cs typeface="+mn-cs"/>
              </a:rPr>
              <a:t>to 22-Sep-2014 18:52</a:t>
            </a:r>
            <a:r>
              <a:rPr lang="nb-NO" dirty="0"/>
              <a:t> </a:t>
            </a:r>
          </a:p>
          <a:p>
            <a:r>
              <a:rPr lang="en-US" sz="1200" b="0" i="0" u="none" strike="noStrike" kern="1200" dirty="0">
                <a:solidFill>
                  <a:schemeClr val="tx1"/>
                </a:solidFill>
                <a:effectLst/>
                <a:latin typeface="+mn-lt"/>
                <a:ea typeface="+mn-ea"/>
                <a:cs typeface="+mn-cs"/>
              </a:rPr>
              <a:t>SWsat26</a:t>
            </a:r>
            <a:r>
              <a:rPr lang="en-US" dirty="0"/>
              <a:t> </a:t>
            </a:r>
            <a:r>
              <a:rPr lang="en-US" sz="1200" b="0" i="0" u="none" strike="noStrike" kern="1200" dirty="0">
                <a:solidFill>
                  <a:schemeClr val="tx1"/>
                </a:solidFill>
                <a:effectLst/>
                <a:latin typeface="+mn-lt"/>
                <a:ea typeface="+mn-ea"/>
                <a:cs typeface="+mn-cs"/>
              </a:rPr>
              <a:t>GOA-086</a:t>
            </a:r>
            <a:r>
              <a:rPr lang="en-US" dirty="0"/>
              <a:t> </a:t>
            </a:r>
            <a:r>
              <a:rPr lang="en-US" sz="1200" b="0" i="0" u="none" strike="noStrike" kern="1200" dirty="0">
                <a:solidFill>
                  <a:schemeClr val="tx1"/>
                </a:solidFill>
                <a:effectLst/>
                <a:latin typeface="+mn-lt"/>
                <a:ea typeface="+mn-ea"/>
                <a:cs typeface="+mn-cs"/>
              </a:rPr>
              <a:t>SWsat26_GOA-086</a:t>
            </a:r>
            <a:r>
              <a:rPr lang="en-US" dirty="0"/>
              <a:t>  </a:t>
            </a:r>
            <a:r>
              <a:rPr lang="en-US" sz="1200" b="0" i="0" u="none" strike="noStrike" kern="1200" dirty="0">
                <a:solidFill>
                  <a:schemeClr val="tx1"/>
                </a:solidFill>
                <a:effectLst/>
                <a:latin typeface="+mn-lt"/>
                <a:ea typeface="+mn-ea"/>
                <a:cs typeface="+mn-cs"/>
              </a:rPr>
              <a:t>16-Sep-2014 17:14</a:t>
            </a:r>
            <a:r>
              <a:rPr lang="en-US" dirty="0"/>
              <a:t> to</a:t>
            </a:r>
            <a:r>
              <a:rPr lang="en-US" baseline="0" dirty="0"/>
              <a:t> </a:t>
            </a:r>
            <a:r>
              <a:rPr lang="en-US" sz="1200" b="0" i="0" u="none" strike="noStrike" kern="1200" dirty="0">
                <a:solidFill>
                  <a:schemeClr val="tx1"/>
                </a:solidFill>
                <a:effectLst/>
                <a:latin typeface="+mn-lt"/>
                <a:ea typeface="+mn-ea"/>
                <a:cs typeface="+mn-cs"/>
              </a:rPr>
              <a:t>27-Feb-2015 15:03</a:t>
            </a:r>
            <a:r>
              <a:rPr lang="en-US" dirty="0"/>
              <a:t> (164 days)</a:t>
            </a:r>
          </a:p>
        </p:txBody>
      </p:sp>
      <p:sp>
        <p:nvSpPr>
          <p:cNvPr id="4" name="Slide Number Placeholder 3"/>
          <p:cNvSpPr>
            <a:spLocks noGrp="1"/>
          </p:cNvSpPr>
          <p:nvPr>
            <p:ph type="sldNum" sz="quarter" idx="10"/>
          </p:nvPr>
        </p:nvSpPr>
        <p:spPr/>
        <p:txBody>
          <a:bodyPr/>
          <a:lstStyle/>
          <a:p>
            <a:fld id="{55438189-F3CF-4492-953B-303E334FC21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762684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9 fishermen requested info and were informed of tagged</a:t>
            </a:r>
            <a:r>
              <a:rPr lang="en-US" baseline="0" dirty="0"/>
              <a:t> whale’s whereabouts, and they all reported having used that info to successfully avoid sperm whale interactions.</a:t>
            </a:r>
            <a:endParaRPr lang="en-US"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70447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Check out website for more info!</a:t>
            </a:r>
          </a:p>
          <a:p>
            <a:r>
              <a:rPr lang="en-US" dirty="0"/>
              <a:t>Always welcome feedback from fishermen</a:t>
            </a:r>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00304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481650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Goal was to recruit</a:t>
            </a:r>
            <a:r>
              <a:rPr lang="en-US" baseline="0" dirty="0"/>
              <a:t> at least 30% of the fleet to participate in the reporting network – successful!</a:t>
            </a:r>
          </a:p>
          <a:p>
            <a:endParaRPr lang="en-US"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8126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GOA-091 AND GOA-023 were first whales – both tagged in previous years, hard to get close to.</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Dewey </a:t>
            </a:r>
            <a:r>
              <a:rPr lang="en-US" sz="1200" b="0" i="0" kern="1200" dirty="0" err="1">
                <a:solidFill>
                  <a:schemeClr val="tx1"/>
                </a:solidFill>
                <a:effectLst/>
                <a:latin typeface="+mn-lt"/>
                <a:ea typeface="+mn-ea"/>
                <a:cs typeface="+mn-cs"/>
              </a:rPr>
              <a:t>Torgeson</a:t>
            </a:r>
            <a:endParaRPr lang="en-US" b="0" dirty="0"/>
          </a:p>
          <a:p>
            <a:endParaRPr lang="en-US" dirty="0"/>
          </a:p>
        </p:txBody>
      </p:sp>
      <p:sp>
        <p:nvSpPr>
          <p:cNvPr id="4" name="Slide Number Placeholder 3"/>
          <p:cNvSpPr>
            <a:spLocks noGrp="1"/>
          </p:cNvSpPr>
          <p:nvPr>
            <p:ph type="sldNum" sz="quarter" idx="10"/>
          </p:nvPr>
        </p:nvSpPr>
        <p:spPr/>
        <p:txBody>
          <a:bodyPr/>
          <a:lstStyle/>
          <a:p>
            <a:fld id="{7622894A-A8AC-4E8A-9182-DEFBA9F752E0}"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1060881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Although</a:t>
            </a:r>
            <a:r>
              <a:rPr lang="en-US" sz="1200" b="0" i="0" u="none" strike="noStrike" kern="1200" baseline="0" dirty="0">
                <a:solidFill>
                  <a:schemeClr val="tx1"/>
                </a:solidFill>
                <a:effectLst/>
                <a:latin typeface="+mn-lt"/>
                <a:ea typeface="+mn-ea"/>
                <a:cs typeface="+mn-cs"/>
              </a:rPr>
              <a:t> we had hoped to tag all the whales that were in Chatham, the 3 that spent the most time there appeared to mostly travel with the tagged whale.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effectLst/>
                <a:latin typeface="+mn-lt"/>
                <a:ea typeface="+mn-ea"/>
                <a:cs typeface="+mn-cs"/>
              </a:rPr>
              <a:t>We exceeded our goal of getting 30% of the fleet to participate. Now just need to do 2</a:t>
            </a:r>
            <a:r>
              <a:rPr lang="en-US" sz="1200" b="0" i="0" u="none" strike="noStrike" kern="1200" baseline="30000" dirty="0">
                <a:solidFill>
                  <a:schemeClr val="tx1"/>
                </a:solidFill>
                <a:effectLst/>
                <a:latin typeface="+mn-lt"/>
                <a:ea typeface="+mn-ea"/>
                <a:cs typeface="+mn-cs"/>
              </a:rPr>
              <a:t>nd</a:t>
            </a:r>
            <a:r>
              <a:rPr lang="en-US" sz="1200" b="0" i="0" u="none" strike="noStrike" kern="1200" baseline="0" dirty="0">
                <a:solidFill>
                  <a:schemeClr val="tx1"/>
                </a:solidFill>
                <a:effectLst/>
                <a:latin typeface="+mn-lt"/>
                <a:ea typeface="+mn-ea"/>
                <a:cs typeface="+mn-cs"/>
              </a:rPr>
              <a:t> season and determine efficacy.</a:t>
            </a: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SWsat26</a:t>
            </a:r>
            <a:r>
              <a:rPr lang="en-US" dirty="0"/>
              <a:t> </a:t>
            </a:r>
            <a:r>
              <a:rPr lang="en-US" sz="1200" b="0" i="0" u="none" strike="noStrike" kern="1200" dirty="0">
                <a:solidFill>
                  <a:schemeClr val="tx1"/>
                </a:solidFill>
                <a:effectLst/>
                <a:latin typeface="+mn-lt"/>
                <a:ea typeface="+mn-ea"/>
                <a:cs typeface="+mn-cs"/>
              </a:rPr>
              <a:t>GOA-086</a:t>
            </a:r>
            <a:r>
              <a:rPr lang="en-US" dirty="0"/>
              <a:t> </a:t>
            </a:r>
            <a:r>
              <a:rPr lang="en-US" sz="1200" b="0" i="0" u="none" strike="noStrike" kern="1200" dirty="0">
                <a:solidFill>
                  <a:schemeClr val="tx1"/>
                </a:solidFill>
                <a:effectLst/>
                <a:latin typeface="+mn-lt"/>
                <a:ea typeface="+mn-ea"/>
                <a:cs typeface="+mn-cs"/>
              </a:rPr>
              <a:t>SWsat26_GOA-086</a:t>
            </a:r>
            <a:r>
              <a:rPr lang="en-US" dirty="0"/>
              <a:t>  </a:t>
            </a:r>
            <a:r>
              <a:rPr lang="en-US" sz="1200" b="0" i="0" u="none" strike="noStrike" kern="1200" dirty="0">
                <a:solidFill>
                  <a:schemeClr val="tx1"/>
                </a:solidFill>
                <a:effectLst/>
                <a:latin typeface="+mn-lt"/>
                <a:ea typeface="+mn-ea"/>
                <a:cs typeface="+mn-cs"/>
              </a:rPr>
              <a:t>16-Sep-2014 17:14</a:t>
            </a:r>
            <a:r>
              <a:rPr lang="en-US" dirty="0"/>
              <a:t> to</a:t>
            </a:r>
            <a:r>
              <a:rPr lang="en-US" baseline="0" dirty="0"/>
              <a:t> </a:t>
            </a:r>
            <a:r>
              <a:rPr lang="en-US" sz="1200" b="0" i="0" u="none" strike="noStrike" kern="1200" dirty="0">
                <a:solidFill>
                  <a:schemeClr val="tx1"/>
                </a:solidFill>
                <a:effectLst/>
                <a:latin typeface="+mn-lt"/>
                <a:ea typeface="+mn-ea"/>
                <a:cs typeface="+mn-cs"/>
              </a:rPr>
              <a:t>27-Feb-2015 15:03</a:t>
            </a:r>
            <a:r>
              <a:rPr lang="en-US" dirty="0"/>
              <a:t> (164 days)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SWsat28</a:t>
            </a:r>
            <a:r>
              <a:rPr lang="en-US" dirty="0"/>
              <a:t> </a:t>
            </a:r>
            <a:r>
              <a:rPr lang="en-US" sz="1200" b="0" i="0" u="none" strike="noStrike" kern="1200" dirty="0">
                <a:solidFill>
                  <a:schemeClr val="tx1"/>
                </a:solidFill>
                <a:effectLst/>
                <a:latin typeface="+mn-lt"/>
                <a:ea typeface="+mn-ea"/>
                <a:cs typeface="+mn-cs"/>
              </a:rPr>
              <a:t>GOA-091</a:t>
            </a:r>
            <a:r>
              <a:rPr lang="en-US" dirty="0"/>
              <a:t> </a:t>
            </a:r>
            <a:r>
              <a:rPr lang="en-US" sz="1200" b="0" i="0" u="none" strike="noStrike" kern="1200" dirty="0">
                <a:solidFill>
                  <a:schemeClr val="tx1"/>
                </a:solidFill>
                <a:effectLst/>
                <a:latin typeface="+mn-lt"/>
                <a:ea typeface="+mn-ea"/>
                <a:cs typeface="+mn-cs"/>
              </a:rPr>
              <a:t>SWsat28_GOA-091</a:t>
            </a:r>
            <a:r>
              <a:rPr lang="en-US" dirty="0"/>
              <a:t> </a:t>
            </a:r>
            <a:r>
              <a:rPr lang="en-US" sz="1200" b="0" i="0" u="none" strike="noStrike" kern="1200" dirty="0">
                <a:solidFill>
                  <a:schemeClr val="tx1"/>
                </a:solidFill>
                <a:effectLst/>
                <a:latin typeface="+mn-lt"/>
                <a:ea typeface="+mn-ea"/>
                <a:cs typeface="+mn-cs"/>
              </a:rPr>
              <a:t>13-Sep-2015 13:26</a:t>
            </a:r>
            <a:r>
              <a:rPr lang="en-US" dirty="0"/>
              <a:t> </a:t>
            </a:r>
            <a:r>
              <a:rPr lang="en-US" sz="1200" b="0" i="0" u="none" strike="noStrike" kern="1200" dirty="0">
                <a:solidFill>
                  <a:schemeClr val="tx1"/>
                </a:solidFill>
                <a:effectLst/>
                <a:latin typeface="+mn-lt"/>
                <a:ea typeface="+mn-ea"/>
                <a:cs typeface="+mn-cs"/>
              </a:rPr>
              <a:t>to 30-Oct-2015 12:38</a:t>
            </a:r>
            <a:r>
              <a:rPr lang="en-US" dirty="0"/>
              <a:t> (47 days)</a:t>
            </a:r>
          </a:p>
        </p:txBody>
      </p:sp>
      <p:sp>
        <p:nvSpPr>
          <p:cNvPr id="4" name="Slide Number Placeholder 3"/>
          <p:cNvSpPr>
            <a:spLocks noGrp="1"/>
          </p:cNvSpPr>
          <p:nvPr>
            <p:ph type="sldNum" sz="quarter" idx="10"/>
          </p:nvPr>
        </p:nvSpPr>
        <p:spPr/>
        <p:txBody>
          <a:bodyPr/>
          <a:lstStyle/>
          <a:p>
            <a:fld id="{55438189-F3CF-4492-953B-303E334FC21A}"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2711718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As you probably</a:t>
            </a:r>
            <a:r>
              <a:rPr lang="en-US" baseline="0" dirty="0"/>
              <a:t> know, sperm whales can be individually recognized by markings on their head, bodies dorsal fins, and mostly by the unique pattern of their flukes. </a:t>
            </a:r>
          </a:p>
          <a:p>
            <a:r>
              <a:rPr lang="en-US" baseline="0" dirty="0"/>
              <a:t>We currently have about 120 whales in our catalog, and if you’d like to check it out in full, feel free to stop by our office next door after the meeting today or during a break and we can show you more of these whales, and some of the gadgets we’re using on them. </a:t>
            </a:r>
            <a:endParaRPr lang="en-US" dirty="0"/>
          </a:p>
        </p:txBody>
      </p:sp>
      <p:sp>
        <p:nvSpPr>
          <p:cNvPr id="4" name="Slide Number Placeholder 3"/>
          <p:cNvSpPr>
            <a:spLocks noGrp="1"/>
          </p:cNvSpPr>
          <p:nvPr>
            <p:ph type="sldNum" sz="quarter" idx="10"/>
          </p:nvPr>
        </p:nvSpPr>
        <p:spPr/>
        <p:txBody>
          <a:bodyPr/>
          <a:lstStyle/>
          <a:p>
            <a:fld id="{05932D5A-EBFC-8241-8987-80F12B903C0F}"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6168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Talk about map – into</a:t>
            </a:r>
            <a:r>
              <a:rPr lang="en-US" baseline="0" dirty="0"/>
              <a:t> Chatham twice, went up into Lynn Canal, </a:t>
            </a:r>
            <a:r>
              <a:rPr lang="en-US" baseline="0" dirty="0" err="1"/>
              <a:t>circumnav</a:t>
            </a:r>
            <a:r>
              <a:rPr lang="en-US" baseline="0" dirty="0"/>
              <a:t> Baranof and Chichagof through Icy Strait and cross sound, went down into Dixon entrance</a:t>
            </a:r>
            <a:endParaRPr lang="en-US" dirty="0"/>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97112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4116016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79 total permit holders and 54 total vessels</a:t>
            </a:r>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8228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Label regions</a:t>
            </a:r>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496370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Not goa 091</a:t>
            </a:r>
          </a:p>
        </p:txBody>
      </p:sp>
      <p:sp>
        <p:nvSpPr>
          <p:cNvPr id="4" name="Slide Number Placeholder 3"/>
          <p:cNvSpPr>
            <a:spLocks noGrp="1"/>
          </p:cNvSpPr>
          <p:nvPr>
            <p:ph type="sldNum" sz="quarter" idx="10"/>
          </p:nvPr>
        </p:nvSpPr>
        <p:spPr/>
        <p:txBody>
          <a:bodyPr/>
          <a:lstStyle/>
          <a:p>
            <a:fld id="{DD52836F-808A-48C1-960B-F8D7C6F13CC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8048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normAutofit/>
          </a:bodyPr>
          <a:lstStyle/>
          <a:p>
            <a:r>
              <a:rPr lang="en-US" dirty="0"/>
              <a:t>Although </a:t>
            </a:r>
            <a:r>
              <a:rPr lang="en-US" dirty="0" err="1"/>
              <a:t>photoID</a:t>
            </a:r>
            <a:r>
              <a:rPr lang="en-US" dirty="0"/>
              <a:t> suggests that there</a:t>
            </a:r>
            <a:r>
              <a:rPr lang="en-US" baseline="0" dirty="0"/>
              <a:t> are about 120 sperm whales that have associated with vessels in Southeast Alaska, less than 15 of them account for the vast majority of the interactions with longline vessels, and so we are interested in seeing if we can track the whereabouts of these “bad boys” and give the fishermen the info they need to potentially avoid costly depredation interactions.</a:t>
            </a:r>
            <a:endParaRPr lang="en-US" dirty="0"/>
          </a:p>
          <a:p>
            <a:r>
              <a:rPr lang="en-US" dirty="0"/>
              <a:t>Jan’s photo</a:t>
            </a:r>
            <a:r>
              <a:rPr lang="en-US" baseline="0" dirty="0"/>
              <a:t> ID work has resulted in 120 whales in the current catalog, and a Bayesian estimate of about 130 individual whales, all apparently adult males, that are engaging in depredation of the fishery off of Sitka</a:t>
            </a:r>
            <a:endParaRPr lang="en-US" dirty="0"/>
          </a:p>
        </p:txBody>
      </p:sp>
      <p:sp>
        <p:nvSpPr>
          <p:cNvPr id="4" name="Slide Number Placeholder 3"/>
          <p:cNvSpPr>
            <a:spLocks noGrp="1"/>
          </p:cNvSpPr>
          <p:nvPr>
            <p:ph type="sldNum" sz="quarter" idx="10"/>
          </p:nvPr>
        </p:nvSpPr>
        <p:spPr/>
        <p:txBody>
          <a:bodyPr/>
          <a:lstStyle/>
          <a:p>
            <a:fld id="{B5381C9B-F32B-4482-87EE-4039781E18A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247940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71683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3602117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185255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F28C7F9D-F09D-4A14-A5E1-4D28F193679E}" type="datetime1">
              <a:rPr lang="en-US" smtClean="0">
                <a:solidFill>
                  <a:prstClr val="black"/>
                </a:solidFill>
              </a:rPr>
              <a:pPr/>
              <a:t>3/20/2016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11572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825625"/>
            <a:ext cx="78867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8C6000D-5D59-4DD1-8C65-F7EFFDD95FD5}" type="datetime1">
              <a:rPr lang="en-US" smtClean="0">
                <a:solidFill>
                  <a:prstClr val="black"/>
                </a:solidFill>
              </a:rPr>
              <a:pPr/>
              <a:t>3/20/2016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6026862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244C3620-C8EA-4807-917D-CBB12EBBDF12}" type="datetime1">
              <a:rPr lang="en-US" smtClean="0">
                <a:solidFill>
                  <a:prstClr val="black"/>
                </a:solidFill>
              </a:rPr>
              <a:pPr/>
              <a:t>3/20/2016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830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1DC8443E-01BE-4138-83F3-7D16CD09A90B}" type="datetime1">
              <a:rPr lang="en-US" smtClean="0">
                <a:solidFill>
                  <a:prstClr val="black"/>
                </a:solidFill>
              </a:rPr>
              <a:pPr/>
              <a:t>3/20/2016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711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D40DAA7D-2BF7-44AA-A34F-34390B7A1568}" type="datetime1">
              <a:rPr lang="en-US" smtClean="0">
                <a:solidFill>
                  <a:prstClr val="black"/>
                </a:solidFill>
              </a:rPr>
              <a:pPr/>
              <a:t>3/20/2016</a:t>
            </a:fld>
            <a:endParaRPr lang="en-US">
              <a:solidFill>
                <a:prstClr val="black"/>
              </a:solidFill>
            </a:endParaRPr>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71352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E9BFA779-E54E-46D2-A936-601150A19023}" type="datetime1">
              <a:rPr lang="en-US" smtClean="0">
                <a:solidFill>
                  <a:prstClr val="black"/>
                </a:solidFill>
              </a:rPr>
              <a:pPr/>
              <a:t>3/20/2016</a:t>
            </a:fld>
            <a:endParaRPr lang="en-US">
              <a:solidFill>
                <a:prstClr val="black"/>
              </a:solidFill>
            </a:endParaRPr>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0762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1149B89A-AE69-4769-A3F7-54175C51C76C}" type="datetime1">
              <a:rPr lang="en-US" smtClean="0">
                <a:solidFill>
                  <a:prstClr val="black"/>
                </a:solidFill>
              </a:rPr>
              <a:pPr/>
              <a:t>3/20/2016</a:t>
            </a:fld>
            <a:endParaRPr lang="en-US">
              <a:solidFill>
                <a:prstClr val="black"/>
              </a:solidFill>
            </a:endParaRPr>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3268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FB02A345-4D65-48F0-ADE9-4E4D6ECBC464}" type="datetime1">
              <a:rPr lang="en-US" smtClean="0">
                <a:solidFill>
                  <a:prstClr val="black"/>
                </a:solidFill>
              </a:rPr>
              <a:pPr/>
              <a:t>3/20/2016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638332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5897611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9DFB3821-6AC4-4D34-B60A-B942A0FF2F3E}" type="datetime1">
              <a:rPr lang="en-US" smtClean="0">
                <a:solidFill>
                  <a:prstClr val="black"/>
                </a:solidFill>
              </a:rPr>
              <a:pPr/>
              <a:t>3/20/2016</a:t>
            </a:fld>
            <a:endParaRPr lang="en-US">
              <a:solidFill>
                <a:prstClr val="black"/>
              </a:solidFill>
            </a:endParaRP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50653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ED3944A6-BC19-454B-9616-34A156082333}" type="datetime1">
              <a:rPr lang="en-US" smtClean="0">
                <a:solidFill>
                  <a:prstClr val="black"/>
                </a:solidFill>
              </a:rPr>
              <a:pPr/>
              <a:t>3/20/2016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6435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3C954B6A-C695-4AD7-83D8-BCA1A518359C}" type="datetime1">
              <a:rPr lang="en-US" smtClean="0">
                <a:solidFill>
                  <a:prstClr val="black"/>
                </a:solidFill>
              </a:rPr>
              <a:pPr/>
              <a:t>3/20/2016</a:t>
            </a:fld>
            <a:endParaRPr lang="en-US">
              <a:solidFill>
                <a:prstClr val="black"/>
              </a:solidFill>
            </a:endParaRP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21373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535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3559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697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45997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04060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2347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243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DE4490-8615-49FA-AAF4-474C18F962EC}" type="datetimeFigureOut">
              <a:rPr lang="en-US" smtClean="0"/>
              <a:t>3/20/2016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689389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72604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3758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427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0518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243F5D-4932-4523-8C65-D8676C115196}"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69A9F8-4D80-4839-A61C-083AE9BA49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2173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1A09816C-500E-4ED9-9DAE-3A859EDA74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61060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F04245-5C43-4C89-A780-75CEA3C11B02}"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ADB2705-8A49-4F73-868F-54CAC7A4D26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8989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BE1F6D2-46A5-4B47-9BD0-2D6E1814D32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919656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300D1-4695-A847-A248-08D89A56E7BF}" type="datetimeFigureOut">
              <a:rPr lang="en-US" smtClean="0">
                <a:solidFill>
                  <a:prstClr val="black">
                    <a:tint val="75000"/>
                  </a:prstClr>
                </a:solidFill>
              </a:rPr>
              <a:pPr/>
              <a:t>3/20/2016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E058E64-80DD-0A4D-B763-9063EA69A12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185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3831511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DE4490-8615-49FA-AAF4-474C18F962EC}" type="datetimeFigureOut">
              <a:rPr lang="en-US" smtClean="0"/>
              <a:t>3/20/2016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94679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DE4490-8615-49FA-AAF4-474C18F962EC}" type="datetimeFigureOut">
              <a:rPr lang="en-US" smtClean="0"/>
              <a:t>3/20/2016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3509054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DE4490-8615-49FA-AAF4-474C18F962EC}" type="datetimeFigureOut">
              <a:rPr lang="en-US" smtClean="0"/>
              <a:t>3/20/2016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23852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1234374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DE4490-8615-49FA-AAF4-474C18F962EC}" type="datetimeFigureOut">
              <a:rPr lang="en-US" smtClean="0"/>
              <a:t>3/20/2016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3E27E-86F8-427A-A94F-1E6C7A467B15}" type="slidenum">
              <a:rPr lang="en-US" smtClean="0"/>
              <a:t>‹#›</a:t>
            </a:fld>
            <a:endParaRPr lang="en-US"/>
          </a:p>
        </p:txBody>
      </p:sp>
    </p:spTree>
    <p:extLst>
      <p:ext uri="{BB962C8B-B14F-4D97-AF65-F5344CB8AC3E}">
        <p14:creationId xmlns:p14="http://schemas.microsoft.com/office/powerpoint/2010/main" val="911269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3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DE4490-8615-49FA-AAF4-474C18F962EC}" type="datetimeFigureOut">
              <a:rPr lang="en-US" smtClean="0"/>
              <a:t>3/20/2016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3E27E-86F8-427A-A94F-1E6C7A467B15}" type="slidenum">
              <a:rPr lang="en-US" smtClean="0"/>
              <a:t>‹#›</a:t>
            </a:fld>
            <a:endParaRPr lang="en-US"/>
          </a:p>
        </p:txBody>
      </p:sp>
    </p:spTree>
    <p:extLst>
      <p:ext uri="{BB962C8B-B14F-4D97-AF65-F5344CB8AC3E}">
        <p14:creationId xmlns:p14="http://schemas.microsoft.com/office/powerpoint/2010/main" val="2056400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010789" y="95510"/>
            <a:ext cx="2057400" cy="365125"/>
          </a:xfrm>
          <a:prstGeom prst="rect">
            <a:avLst/>
          </a:prstGeom>
        </p:spPr>
        <p:txBody>
          <a:bodyPr vert="horz" lIns="91440" tIns="45720" rIns="91440" bIns="45720" rtlCol="0" anchor="ctr"/>
          <a:lstStyle>
            <a:lvl1pPr algn="r">
              <a:defRPr sz="1200" b="1">
                <a:solidFill>
                  <a:schemeClr val="tx1"/>
                </a:solidFill>
              </a:defRPr>
            </a:lvl1pPr>
          </a:lstStyle>
          <a:p>
            <a:fld id="{B05F9204-E217-4B9B-8CA3-5B4A7A607F3A}" type="slidenum">
              <a:rPr lang="en-US" smtClean="0">
                <a:solidFill>
                  <a:prstClr val="black"/>
                </a:solidFill>
              </a:rPr>
              <a:pPr/>
              <a:t>‹#›</a:t>
            </a:fld>
            <a:endParaRPr lang="en-US" dirty="0">
              <a:solidFill>
                <a:prstClr val="black"/>
              </a:solidFill>
            </a:endParaRPr>
          </a:p>
        </p:txBody>
      </p:sp>
      <p:sp>
        <p:nvSpPr>
          <p:cNvPr id="7" name="Title Placeholder 6"/>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47281363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12F537-DCAF-431D-A412-C1826236D155}"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318456-F035-49D3-8E7B-3704523A6E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3837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243F5D-4932-4523-8C65-D8676C115196}" type="datetimeFigureOut">
              <a:rPr lang="en-US" smtClean="0">
                <a:solidFill>
                  <a:prstClr val="black">
                    <a:tint val="75000"/>
                  </a:prstClr>
                </a:solidFill>
              </a:rPr>
              <a:pPr/>
              <a:t>3/20/2016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69A9F8-4D80-4839-A61C-083AE9BA49C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878803"/>
      </p:ext>
    </p:extLst>
  </p:cSld>
  <p:clrMap bg1="lt1" tx1="dk1" bg2="lt2" tx2="dk2" accent1="accent1" accent2="accent2" accent3="accent3" accent4="accent4" accent5="accent5" accent6="accent6" hlink="hlink" folHlink="folHlink"/>
  <p:sldLayoutIdLst>
    <p:sldLayoutId id="21474837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US">
              <a:solidFill>
                <a:srgbClr val="000000"/>
              </a:solidFill>
            </a:endParaRPr>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endParaRPr>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fld id="{C2F2CF28-006E-430E-B8CF-E4BFFBB8D0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2677958"/>
      </p:ext>
    </p:extLst>
  </p:cSld>
  <p:clrMap bg1="lt1" tx1="dk1" bg2="lt2" tx2="dk2" accent1="accent1" accent2="accent2" accent3="accent3" accent4="accent4" accent5="accent5" accent6="accent6" hlink="hlink" folHlink="folHlink"/>
  <p:sldLayoutIdLst>
    <p:sldLayoutId id="2147483751" r:id="rId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Meiryo" pitchFamily="34" charset="-128"/>
              </a:defRPr>
            </a:lvl1pPr>
          </a:lstStyle>
          <a:p>
            <a:fld id="{4DF04245-5C43-4C89-A780-75CEA3C11B02}" type="datetimeFigureOut">
              <a:rPr lang="en-US" smtClean="0">
                <a:solidFill>
                  <a:prstClr val="black">
                    <a:tint val="75000"/>
                  </a:prstClr>
                </a:solidFill>
              </a:rPr>
              <a:pPr/>
              <a:t>3/20/2016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eiryo" pitchFamily="34" charset="-128"/>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Meiryo" pitchFamily="34" charset="-128"/>
              </a:defRPr>
            </a:lvl1pPr>
          </a:lstStyle>
          <a:p>
            <a:fld id="{6ADB2705-8A49-4F73-868F-54CAC7A4D26C}"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53792579"/>
      </p:ext>
    </p:extLst>
  </p:cSld>
  <p:clrMap bg1="lt1" tx1="dk1" bg2="lt2" tx2="dk2" accent1="accent1" accent2="accent2" accent3="accent3" accent4="accent4" accent5="accent5" accent6="accent6" hlink="hlink" folHlink="folHlink"/>
  <p:sldLayoutIdLst>
    <p:sldLayoutId id="2147483755" r:id="rId1"/>
  </p:sldLayoutIdLst>
  <p:txStyles>
    <p:titleStyle>
      <a:lvl1pPr algn="ctr" defTabSz="914400" rtl="0" eaLnBrk="1" latinLnBrk="0" hangingPunct="1">
        <a:spcBef>
          <a:spcPct val="0"/>
        </a:spcBef>
        <a:buNone/>
        <a:defRPr sz="4400" kern="1200">
          <a:solidFill>
            <a:schemeClr val="tx1"/>
          </a:solidFill>
          <a:latin typeface="Meiryo" pitchFamily="34" charset="-128"/>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eiryo" pitchFamily="34" charset="-128"/>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eiryo" pitchFamily="34" charset="-128"/>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eiryo" pitchFamily="34" charset="-128"/>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eiryo" pitchFamily="34" charset="-128"/>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eiryo" pitchFamily="34" charset="-128"/>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defRPr>
            </a:lvl1pPr>
          </a:lstStyle>
          <a:p>
            <a:endParaRPr lang="en-US" dirty="0">
              <a:solidFill>
                <a:srgbClr val="000000"/>
              </a:solidFill>
            </a:endParaRPr>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defRPr>
            </a:lvl1pPr>
          </a:lstStyle>
          <a:p>
            <a:endParaRPr lang="en-US" dirty="0">
              <a:solidFill>
                <a:srgbClr val="000000"/>
              </a:solidFill>
            </a:endParaRPr>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fld id="{C2F2CF28-006E-430E-B8CF-E4BFFBB8D0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88652835"/>
      </p:ext>
    </p:extLst>
  </p:cSld>
  <p:clrMap bg1="lt1" tx1="dk1" bg2="lt2" tx2="dk2" accent1="accent1" accent2="accent2" accent3="accent3" accent4="accent4" accent5="accent5" accent6="accent6" hlink="hlink" folHlink="folHlink"/>
  <p:sldLayoutIdLst>
    <p:sldLayoutId id="2147483757" r:id="rId1"/>
  </p:sldLayoutIdLst>
  <p:txStyles>
    <p:titleStyle>
      <a:lvl1pPr algn="ctr" rtl="0" fontAlgn="base">
        <a:spcBef>
          <a:spcPct val="0"/>
        </a:spcBef>
        <a:spcAft>
          <a:spcPct val="0"/>
        </a:spcAft>
        <a:defRPr sz="4400">
          <a:solidFill>
            <a:schemeClr val="tx2"/>
          </a:solidFill>
          <a:latin typeface="Calibri" panose="020F0502020204030204" pitchFamily="34" charset="0"/>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Calibri" panose="020F0502020204030204" pitchFamily="34" charset="0"/>
          <a:ea typeface="+mn-ea"/>
          <a:cs typeface="+mn-cs"/>
        </a:defRPr>
      </a:lvl1pPr>
      <a:lvl2pPr marL="742950" indent="-285750" algn="l" rtl="0" fontAlgn="base">
        <a:spcBef>
          <a:spcPct val="20000"/>
        </a:spcBef>
        <a:spcAft>
          <a:spcPct val="0"/>
        </a:spcAft>
        <a:buChar char="–"/>
        <a:defRPr sz="2800">
          <a:solidFill>
            <a:schemeClr val="tx1"/>
          </a:solidFill>
          <a:latin typeface="Calibri" panose="020F0502020204030204" pitchFamily="34" charset="0"/>
        </a:defRPr>
      </a:lvl2pPr>
      <a:lvl3pPr marL="1143000" indent="-228600" algn="l" rtl="0" fontAlgn="base">
        <a:spcBef>
          <a:spcPct val="20000"/>
        </a:spcBef>
        <a:spcAft>
          <a:spcPct val="0"/>
        </a:spcAft>
        <a:buChar char="•"/>
        <a:defRPr sz="2400">
          <a:solidFill>
            <a:schemeClr val="tx1"/>
          </a:solidFill>
          <a:latin typeface="Calibri" panose="020F0502020204030204" pitchFamily="34" charset="0"/>
        </a:defRPr>
      </a:lvl3pPr>
      <a:lvl4pPr marL="1600200" indent="-228600" algn="l" rtl="0" fontAlgn="base">
        <a:spcBef>
          <a:spcPct val="20000"/>
        </a:spcBef>
        <a:spcAft>
          <a:spcPct val="0"/>
        </a:spcAft>
        <a:buChar char="–"/>
        <a:defRPr sz="2000">
          <a:solidFill>
            <a:schemeClr val="tx1"/>
          </a:solidFill>
          <a:latin typeface="Calibri" panose="020F0502020204030204" pitchFamily="34" charset="0"/>
        </a:defRPr>
      </a:lvl4pPr>
      <a:lvl5pPr marL="2057400" indent="-228600" algn="l" rtl="0" fontAlgn="base">
        <a:spcBef>
          <a:spcPct val="20000"/>
        </a:spcBef>
        <a:spcAft>
          <a:spcPct val="0"/>
        </a:spcAft>
        <a:buChar char="»"/>
        <a:defRPr sz="2000">
          <a:solidFill>
            <a:schemeClr val="tx1"/>
          </a:solidFill>
          <a:latin typeface="Calibri" panose="020F0502020204030204"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latin typeface="Meiryo" pitchFamily="34" charset="-128"/>
              </a:defRPr>
            </a:lvl1pPr>
          </a:lstStyle>
          <a:p>
            <a:pPr defTabSz="457200"/>
            <a:fld id="{688300D1-4695-A847-A248-08D89A56E7BF}" type="datetimeFigureOut">
              <a:rPr lang="en-US" smtClean="0">
                <a:solidFill>
                  <a:prstClr val="black">
                    <a:tint val="75000"/>
                  </a:prstClr>
                </a:solidFill>
              </a:rPr>
              <a:pPr defTabSz="457200"/>
              <a:t>3/20/2016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latin typeface="Meiryo" pitchFamily="34" charset="-128"/>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latin typeface="Meiryo" pitchFamily="34" charset="-128"/>
              </a:defRPr>
            </a:lvl1pPr>
          </a:lstStyle>
          <a:p>
            <a:pPr defTabSz="457200"/>
            <a:fld id="{EE058E64-80DD-0A4D-B763-9063EA69A12D}"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2870584087"/>
      </p:ext>
    </p:extLst>
  </p:cSld>
  <p:clrMap bg1="lt1" tx1="dk1" bg2="lt2" tx2="dk2" accent1="accent1" accent2="accent2" accent3="accent3" accent4="accent4" accent5="accent5" accent6="accent6" hlink="hlink" folHlink="folHlink"/>
  <p:sldLayoutIdLst>
    <p:sldLayoutId id="2147483759" r:id="rId1"/>
  </p:sldLayoutIdLst>
  <p:txStyles>
    <p:titleStyle>
      <a:lvl1pPr algn="ctr" defTabSz="457200" rtl="0" eaLnBrk="1" latinLnBrk="0" hangingPunct="1">
        <a:spcBef>
          <a:spcPct val="0"/>
        </a:spcBef>
        <a:buNone/>
        <a:defRPr sz="4400" kern="1200">
          <a:solidFill>
            <a:schemeClr val="tx1"/>
          </a:solidFill>
          <a:latin typeface="Meiryo" pitchFamily="34" charset="-128"/>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eiryo" pitchFamily="34" charset="-128"/>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eiryo" pitchFamily="34" charset="-128"/>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eiryo" pitchFamily="34" charset="-128"/>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eiryo" pitchFamily="34" charset="-128"/>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eiryo" pitchFamily="34" charset="-128"/>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www.seaswap.info/" TargetMode="External"/><Relationship Id="rId11" Type="http://schemas.openxmlformats.org/officeDocument/2006/relationships/image" Target="../media/image8.jpeg"/><Relationship Id="rId5" Type="http://schemas.openxmlformats.org/officeDocument/2006/relationships/image" Target="../media/image3.jpg"/><Relationship Id="rId10" Type="http://schemas.openxmlformats.org/officeDocument/2006/relationships/image" Target="../media/image7.jpeg"/><Relationship Id="rId4" Type="http://schemas.openxmlformats.org/officeDocument/2006/relationships/image" Target="../media/image2.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35.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hyperlink" Target="http://www.seaswap.info/" TargetMode="Externa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9.xml"/><Relationship Id="rId5" Type="http://schemas.openxmlformats.org/officeDocument/2006/relationships/image" Target="../media/image44.jpeg"/><Relationship Id="rId4" Type="http://schemas.openxmlformats.org/officeDocument/2006/relationships/image" Target="../media/image4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5.xml"/><Relationship Id="rId1" Type="http://schemas.openxmlformats.org/officeDocument/2006/relationships/slideLayout" Target="../slideLayouts/slideLayout36.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9.xml"/><Relationship Id="rId5" Type="http://schemas.openxmlformats.org/officeDocument/2006/relationships/image" Target="../media/image57.jpe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r="86713"/>
          <a:stretch>
            <a:fillRect/>
          </a:stretch>
        </p:blipFill>
        <p:spPr bwMode="auto">
          <a:xfrm>
            <a:off x="5624210" y="5590717"/>
            <a:ext cx="1063396" cy="1321784"/>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597746" y="5619136"/>
            <a:ext cx="931214" cy="1238865"/>
          </a:xfrm>
          <a:prstGeom prst="rect">
            <a:avLst/>
          </a:prstGeom>
          <a:noFill/>
          <a:ln>
            <a:noFill/>
          </a:ln>
          <a:effectLst/>
          <a:extLst>
            <a:ext uri="{909E8E84-426E-40DD-AFC4-6F175D3DCCD1}">
              <a14:hiddenFill xmlns:a14="http://schemas.microsoft.com/office/drawing/2010/main">
                <a:solidFill>
                  <a:srgbClr val="6699FF"/>
                </a:solidFill>
              </a14:hiddenFill>
            </a:ext>
            <a:ext uri="{91240B29-F687-4F45-9708-019B960494DF}">
              <a14:hiddenLine xmlns:a14="http://schemas.microsoft.com/office/drawing/2010/main" w="9525" algn="ctr">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descr="AK_SeaLife_Center_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73476" y="5774775"/>
            <a:ext cx="1221820" cy="892506"/>
          </a:xfrm>
          <a:prstGeom prst="rect">
            <a:avLst/>
          </a:prstGeom>
        </p:spPr>
      </p:pic>
      <p:sp>
        <p:nvSpPr>
          <p:cNvPr id="16" name="Title 1"/>
          <p:cNvSpPr txBox="1">
            <a:spLocks/>
          </p:cNvSpPr>
          <p:nvPr/>
        </p:nvSpPr>
        <p:spPr>
          <a:xfrm>
            <a:off x="0" y="-381000"/>
            <a:ext cx="8763000" cy="26643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prstClr val="black"/>
                </a:solidFill>
              </a:rPr>
              <a:t>SEASWAP</a:t>
            </a:r>
            <a:br>
              <a:rPr lang="en-US" sz="4400" b="1" dirty="0">
                <a:solidFill>
                  <a:prstClr val="black"/>
                </a:solidFill>
              </a:rPr>
            </a:br>
            <a:r>
              <a:rPr lang="en-US" sz="4400" b="1" dirty="0">
                <a:solidFill>
                  <a:prstClr val="black"/>
                </a:solidFill>
              </a:rPr>
              <a:t>Real Time Network</a:t>
            </a:r>
          </a:p>
        </p:txBody>
      </p:sp>
      <p:sp>
        <p:nvSpPr>
          <p:cNvPr id="19" name="TextBox 18"/>
          <p:cNvSpPr txBox="1"/>
          <p:nvPr/>
        </p:nvSpPr>
        <p:spPr>
          <a:xfrm>
            <a:off x="5715000" y="5562577"/>
            <a:ext cx="3657600" cy="1384995"/>
          </a:xfrm>
          <a:prstGeom prst="rect">
            <a:avLst/>
          </a:prstGeom>
          <a:solidFill>
            <a:schemeClr val="bg1">
              <a:alpha val="69000"/>
            </a:schemeClr>
          </a:solidFill>
          <a:ln w="60325">
            <a:solidFill>
              <a:schemeClr val="accent1"/>
            </a:solidFill>
          </a:ln>
          <a:effectLst>
            <a:glow rad="139700">
              <a:schemeClr val="accent3">
                <a:satMod val="175000"/>
                <a:alpha val="40000"/>
              </a:schemeClr>
            </a:glow>
            <a:outerShdw blurRad="50800" dist="38100" dir="5400000" algn="t" rotWithShape="0">
              <a:prstClr val="black">
                <a:alpha val="40000"/>
              </a:prstClr>
            </a:outerShdw>
          </a:effectLst>
        </p:spPr>
        <p:txBody>
          <a:bodyPr wrap="square" rtlCol="0">
            <a:spAutoFit/>
          </a:bodyPr>
          <a:lstStyle/>
          <a:p>
            <a:pPr algn="ctr"/>
            <a:r>
              <a:rPr lang="en-US" sz="2800" dirty="0">
                <a:solidFill>
                  <a:prstClr val="black"/>
                </a:solidFill>
                <a:hlinkClick r:id="rId6"/>
              </a:rPr>
              <a:t>www.seaswap.info</a:t>
            </a:r>
            <a:endParaRPr lang="en-US" sz="2800" dirty="0">
              <a:solidFill>
                <a:prstClr val="black"/>
              </a:solidFill>
            </a:endParaRPr>
          </a:p>
          <a:p>
            <a:pPr algn="ctr"/>
            <a:r>
              <a:rPr lang="en-US" sz="2800" dirty="0">
                <a:solidFill>
                  <a:prstClr val="black"/>
                </a:solidFill>
              </a:rPr>
              <a:t>(907) 738-4494</a:t>
            </a:r>
          </a:p>
          <a:p>
            <a:pPr algn="ctr"/>
            <a:r>
              <a:rPr lang="en-US" sz="2800" dirty="0">
                <a:solidFill>
                  <a:prstClr val="black"/>
                </a:solidFill>
              </a:rPr>
              <a:t>seaswap03@gmail.com</a:t>
            </a:r>
          </a:p>
        </p:txBody>
      </p:sp>
      <p:sp>
        <p:nvSpPr>
          <p:cNvPr id="20" name="TextBox 19"/>
          <p:cNvSpPr txBox="1"/>
          <p:nvPr/>
        </p:nvSpPr>
        <p:spPr>
          <a:xfrm>
            <a:off x="6488424" y="5252818"/>
            <a:ext cx="2660936" cy="646331"/>
          </a:xfrm>
          <a:prstGeom prst="rect">
            <a:avLst/>
          </a:prstGeom>
          <a:noFill/>
        </p:spPr>
        <p:txBody>
          <a:bodyPr wrap="square" rtlCol="0">
            <a:spAutoFit/>
          </a:bodyPr>
          <a:lstStyle/>
          <a:p>
            <a:r>
              <a:rPr lang="en-US" dirty="0">
                <a:solidFill>
                  <a:prstClr val="black"/>
                </a:solidFill>
              </a:rPr>
              <a:t>© SEASWAP, NOAA permit # 14122</a:t>
            </a:r>
          </a:p>
        </p:txBody>
      </p:sp>
      <p:pic>
        <p:nvPicPr>
          <p:cNvPr id="1028" name="Picture 4" descr="http://www.uas.alaska.edu/pr/logo-stationery/images/logo/lg/vert-color.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75048" y="5631048"/>
            <a:ext cx="927447" cy="121504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itkasoundsciencecenter.org/images/SSSC_LogoWithTyp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13351" y="5631044"/>
            <a:ext cx="867922" cy="121504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asaa.org/wp-content/uploads/cbsfa-sponsor1.gif"/>
          <p:cNvPicPr>
            <a:picLocks noChangeAspect="1" noChangeArrowheads="1"/>
          </p:cNvPicPr>
          <p:nvPr/>
        </p:nvPicPr>
        <p:blipFill rotWithShape="1">
          <a:blip r:embed="rId9">
            <a:extLst>
              <a:ext uri="{28A0092B-C50C-407E-A947-70E740481C1C}">
                <a14:useLocalDpi xmlns:a14="http://schemas.microsoft.com/office/drawing/2010/main" val="0"/>
              </a:ext>
            </a:extLst>
          </a:blip>
          <a:srcRect l="19537" r="19847" b="6845"/>
          <a:stretch/>
        </p:blipFill>
        <p:spPr bwMode="auto">
          <a:xfrm>
            <a:off x="6679681" y="5625021"/>
            <a:ext cx="1139733" cy="12601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1" y="6379797"/>
            <a:ext cx="2613352" cy="815608"/>
          </a:xfrm>
          <a:prstGeom prst="rect">
            <a:avLst/>
          </a:prstGeom>
        </p:spPr>
        <p:txBody>
          <a:bodyPr wrap="square">
            <a:spAutoFit/>
          </a:bodyPr>
          <a:lstStyle/>
          <a:p>
            <a:r>
              <a:rPr lang="en-US" sz="700" i="1" dirty="0">
                <a:solidFill>
                  <a:srgbClr val="222222"/>
                </a:solidFill>
                <a:latin typeface="arial" panose="020B0604020202020204" pitchFamily="34" charset="0"/>
              </a:rPr>
              <a:t>This publication is supported in part by funds from NOAA Award # NA15NMF4270271. The statements, findings, conclusions and recommendations are those of the authors and do not necessarily reflect the views of NOAA or the Dept. of Commerce.</a:t>
            </a:r>
            <a:endParaRPr lang="en-US" sz="700" dirty="0">
              <a:solidFill>
                <a:srgbClr val="222222"/>
              </a:solidFill>
              <a:latin typeface="arial" panose="020B0604020202020204" pitchFamily="34" charset="0"/>
            </a:endParaRPr>
          </a:p>
          <a:p>
            <a:r>
              <a:rPr lang="en-US" sz="1200" dirty="0">
                <a:solidFill>
                  <a:srgbClr val="222222"/>
                </a:solidFill>
                <a:latin typeface="arial" panose="020B0604020202020204" pitchFamily="34" charset="0"/>
              </a:rPr>
              <a:t> </a:t>
            </a:r>
          </a:p>
        </p:txBody>
      </p:sp>
      <p:pic>
        <p:nvPicPr>
          <p:cNvPr id="1034" name="Picture 10" descr="http://communityfisheriesnetwork.net/images/alfa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8248" y="5688777"/>
            <a:ext cx="2344304" cy="6213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11" cstate="print">
            <a:extLst>
              <a:ext uri="{28A0092B-C50C-407E-A947-70E740481C1C}">
                <a14:useLocalDpi xmlns:a14="http://schemas.microsoft.com/office/drawing/2010/main" val="0"/>
              </a:ext>
            </a:extLst>
          </a:blip>
          <a:srcRect l="-988" t="11661" r="28908" b="54441"/>
          <a:stretch/>
        </p:blipFill>
        <p:spPr>
          <a:xfrm>
            <a:off x="-270452" y="3201068"/>
            <a:ext cx="9545893" cy="3994337"/>
          </a:xfrm>
          <a:prstGeom prst="rect">
            <a:avLst/>
          </a:prstGeom>
          <a:noFill/>
          <a:ln>
            <a:noFill/>
          </a:ln>
        </p:spPr>
      </p:pic>
    </p:spTree>
    <p:extLst>
      <p:ext uri="{BB962C8B-B14F-4D97-AF65-F5344CB8AC3E}">
        <p14:creationId xmlns:p14="http://schemas.microsoft.com/office/powerpoint/2010/main" val="1753440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446640" y="-776748"/>
            <a:ext cx="4715293" cy="8136193"/>
          </a:xfrm>
        </p:spPr>
      </p:pic>
      <p:sp>
        <p:nvSpPr>
          <p:cNvPr id="5" name="TextBox 4"/>
          <p:cNvSpPr txBox="1"/>
          <p:nvPr/>
        </p:nvSpPr>
        <p:spPr>
          <a:xfrm>
            <a:off x="3582592" y="843241"/>
            <a:ext cx="1978819" cy="646331"/>
          </a:xfrm>
          <a:prstGeom prst="rect">
            <a:avLst/>
          </a:prstGeom>
          <a:solidFill>
            <a:schemeClr val="bg1"/>
          </a:solidFill>
          <a:ln w="19050">
            <a:solidFill>
              <a:schemeClr val="tx1"/>
            </a:solidFill>
          </a:ln>
        </p:spPr>
        <p:txBody>
          <a:bodyPr wrap="square" rtlCol="0">
            <a:spAutoFit/>
          </a:bodyPr>
          <a:lstStyle/>
          <a:p>
            <a:pPr algn="ctr"/>
            <a:r>
              <a:rPr lang="en-US" dirty="0">
                <a:solidFill>
                  <a:prstClr val="black"/>
                </a:solidFill>
              </a:rPr>
              <a:t>2 whales in Chatham</a:t>
            </a: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10</a:t>
            </a:fld>
            <a:endParaRPr lang="en-US">
              <a:solidFill>
                <a:prstClr val="black"/>
              </a:solidFill>
            </a:endParaRPr>
          </a:p>
        </p:txBody>
      </p:sp>
      <p:pic>
        <p:nvPicPr>
          <p:cNvPr id="9" name="Picture 8"/>
          <p:cNvPicPr>
            <a:picLocks noChangeAspect="1"/>
          </p:cNvPicPr>
          <p:nvPr/>
        </p:nvPicPr>
        <p:blipFill>
          <a:blip r:embed="rId3"/>
          <a:stretch>
            <a:fillRect/>
          </a:stretch>
        </p:blipFill>
        <p:spPr>
          <a:xfrm>
            <a:off x="1" y="2105129"/>
            <a:ext cx="4623620" cy="4613379"/>
          </a:xfrm>
          <a:prstGeom prst="rect">
            <a:avLst/>
          </a:prstGeom>
        </p:spPr>
      </p:pic>
      <p:sp>
        <p:nvSpPr>
          <p:cNvPr id="10" name="TextBox 9"/>
          <p:cNvSpPr txBox="1"/>
          <p:nvPr/>
        </p:nvSpPr>
        <p:spPr>
          <a:xfrm>
            <a:off x="7250907" y="1959510"/>
            <a:ext cx="492919" cy="369332"/>
          </a:xfrm>
          <a:prstGeom prst="rect">
            <a:avLst/>
          </a:prstGeom>
          <a:noFill/>
        </p:spPr>
        <p:txBody>
          <a:bodyPr wrap="square" rtlCol="0">
            <a:spAutoFit/>
          </a:bodyPr>
          <a:lstStyle/>
          <a:p>
            <a:r>
              <a:rPr lang="en-US" sz="900" dirty="0">
                <a:solidFill>
                  <a:prstClr val="black"/>
                </a:solidFill>
              </a:rPr>
              <a:t>41,063 </a:t>
            </a:r>
            <a:r>
              <a:rPr lang="en-US" sz="900" dirty="0" err="1">
                <a:solidFill>
                  <a:prstClr val="black"/>
                </a:solidFill>
              </a:rPr>
              <a:t>lb</a:t>
            </a:r>
            <a:endParaRPr lang="en-US" sz="900" dirty="0">
              <a:solidFill>
                <a:prstClr val="black"/>
              </a:solidFill>
            </a:endParaRPr>
          </a:p>
        </p:txBody>
      </p:sp>
      <p:sp>
        <p:nvSpPr>
          <p:cNvPr id="11" name="TextBox 10"/>
          <p:cNvSpPr txBox="1"/>
          <p:nvPr/>
        </p:nvSpPr>
        <p:spPr>
          <a:xfrm>
            <a:off x="7546571" y="3291348"/>
            <a:ext cx="492919" cy="369332"/>
          </a:xfrm>
          <a:prstGeom prst="rect">
            <a:avLst/>
          </a:prstGeom>
          <a:noFill/>
        </p:spPr>
        <p:txBody>
          <a:bodyPr wrap="square" rtlCol="0">
            <a:spAutoFit/>
          </a:bodyPr>
          <a:lstStyle/>
          <a:p>
            <a:r>
              <a:rPr lang="en-US" sz="900" dirty="0">
                <a:solidFill>
                  <a:prstClr val="black"/>
                </a:solidFill>
              </a:rPr>
              <a:t>40,491 </a:t>
            </a:r>
            <a:r>
              <a:rPr lang="en-US" sz="900" dirty="0" err="1">
                <a:solidFill>
                  <a:prstClr val="black"/>
                </a:solidFill>
              </a:rPr>
              <a:t>lb</a:t>
            </a:r>
            <a:endParaRPr lang="en-US" sz="900" dirty="0">
              <a:solidFill>
                <a:prstClr val="black"/>
              </a:solidFill>
            </a:endParaRPr>
          </a:p>
        </p:txBody>
      </p:sp>
      <p:sp>
        <p:nvSpPr>
          <p:cNvPr id="12" name="TextBox 11"/>
          <p:cNvSpPr txBox="1"/>
          <p:nvPr/>
        </p:nvSpPr>
        <p:spPr>
          <a:xfrm>
            <a:off x="7803609" y="3822404"/>
            <a:ext cx="492919" cy="230832"/>
          </a:xfrm>
          <a:prstGeom prst="rect">
            <a:avLst/>
          </a:prstGeom>
          <a:noFill/>
        </p:spPr>
        <p:txBody>
          <a:bodyPr wrap="square" rtlCol="0">
            <a:spAutoFit/>
          </a:bodyPr>
          <a:lstStyle/>
          <a:p>
            <a:r>
              <a:rPr lang="en-US" sz="900" dirty="0">
                <a:solidFill>
                  <a:prstClr val="black"/>
                </a:solidFill>
              </a:rPr>
              <a:t>0 </a:t>
            </a:r>
            <a:r>
              <a:rPr lang="en-US" sz="900" dirty="0" err="1">
                <a:solidFill>
                  <a:prstClr val="black"/>
                </a:solidFill>
              </a:rPr>
              <a:t>lb</a:t>
            </a:r>
            <a:endParaRPr lang="en-US" sz="900" dirty="0">
              <a:solidFill>
                <a:prstClr val="black"/>
              </a:solidFill>
            </a:endParaRPr>
          </a:p>
        </p:txBody>
      </p:sp>
      <p:sp>
        <p:nvSpPr>
          <p:cNvPr id="13" name="TextBox 12"/>
          <p:cNvSpPr txBox="1"/>
          <p:nvPr/>
        </p:nvSpPr>
        <p:spPr>
          <a:xfrm>
            <a:off x="7679532" y="4790224"/>
            <a:ext cx="492919" cy="369332"/>
          </a:xfrm>
          <a:prstGeom prst="rect">
            <a:avLst/>
          </a:prstGeom>
          <a:noFill/>
        </p:spPr>
        <p:txBody>
          <a:bodyPr wrap="square" rtlCol="0">
            <a:spAutoFit/>
          </a:bodyPr>
          <a:lstStyle/>
          <a:p>
            <a:r>
              <a:rPr lang="en-US" sz="900" dirty="0">
                <a:solidFill>
                  <a:prstClr val="black"/>
                </a:solidFill>
              </a:rPr>
              <a:t>42,923 </a:t>
            </a:r>
            <a:r>
              <a:rPr lang="en-US" sz="900" dirty="0" err="1">
                <a:solidFill>
                  <a:prstClr val="black"/>
                </a:solidFill>
              </a:rPr>
              <a:t>lb</a:t>
            </a:r>
            <a:endParaRPr lang="en-US" sz="900" dirty="0">
              <a:solidFill>
                <a:prstClr val="black"/>
              </a:solidFill>
            </a:endParaRPr>
          </a:p>
        </p:txBody>
      </p:sp>
    </p:spTree>
    <p:extLst>
      <p:ext uri="{BB962C8B-B14F-4D97-AF65-F5344CB8AC3E}">
        <p14:creationId xmlns:p14="http://schemas.microsoft.com/office/powerpoint/2010/main" val="2985833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35578" y="-829623"/>
            <a:ext cx="4708422" cy="8124338"/>
          </a:xfrm>
        </p:spPr>
      </p:pic>
      <p:sp>
        <p:nvSpPr>
          <p:cNvPr id="5" name="TextBox 4"/>
          <p:cNvSpPr txBox="1"/>
          <p:nvPr/>
        </p:nvSpPr>
        <p:spPr>
          <a:xfrm>
            <a:off x="2899912" y="278071"/>
            <a:ext cx="2148578" cy="923330"/>
          </a:xfrm>
          <a:prstGeom prst="rect">
            <a:avLst/>
          </a:prstGeom>
          <a:solidFill>
            <a:schemeClr val="bg1"/>
          </a:solidFill>
          <a:ln w="19050">
            <a:solidFill>
              <a:schemeClr val="tx1"/>
            </a:solidFill>
          </a:ln>
        </p:spPr>
        <p:txBody>
          <a:bodyPr wrap="square" rtlCol="0">
            <a:spAutoFit/>
          </a:bodyPr>
          <a:lstStyle/>
          <a:p>
            <a:pPr algn="ctr"/>
            <a:r>
              <a:rPr lang="en-US" dirty="0">
                <a:solidFill>
                  <a:prstClr val="black"/>
                </a:solidFill>
              </a:rPr>
              <a:t>1 whale in Chatham</a:t>
            </a:r>
          </a:p>
          <a:p>
            <a:pPr algn="ctr"/>
            <a:r>
              <a:rPr lang="en-US" dirty="0">
                <a:solidFill>
                  <a:prstClr val="black"/>
                </a:solidFill>
              </a:rPr>
              <a:t>2 whales in Stephen’s Passage</a:t>
            </a: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11</a:t>
            </a:fld>
            <a:endParaRPr lang="en-US">
              <a:solidFill>
                <a:prstClr val="black"/>
              </a:solidFill>
            </a:endParaRPr>
          </a:p>
        </p:txBody>
      </p:sp>
      <p:pic>
        <p:nvPicPr>
          <p:cNvPr id="8" name="Picture 7"/>
          <p:cNvPicPr>
            <a:picLocks noChangeAspect="1"/>
          </p:cNvPicPr>
          <p:nvPr/>
        </p:nvPicPr>
        <p:blipFill>
          <a:blip r:embed="rId4"/>
          <a:stretch>
            <a:fillRect/>
          </a:stretch>
        </p:blipFill>
        <p:spPr>
          <a:xfrm>
            <a:off x="29189" y="2153268"/>
            <a:ext cx="4565346" cy="4550229"/>
          </a:xfrm>
          <a:prstGeom prst="rect">
            <a:avLst/>
          </a:prstGeom>
        </p:spPr>
      </p:pic>
      <p:sp>
        <p:nvSpPr>
          <p:cNvPr id="9" name="TextBox 8"/>
          <p:cNvSpPr txBox="1"/>
          <p:nvPr/>
        </p:nvSpPr>
        <p:spPr>
          <a:xfrm>
            <a:off x="6457951" y="1085985"/>
            <a:ext cx="492919" cy="369332"/>
          </a:xfrm>
          <a:prstGeom prst="rect">
            <a:avLst/>
          </a:prstGeom>
          <a:noFill/>
        </p:spPr>
        <p:txBody>
          <a:bodyPr wrap="square" rtlCol="0">
            <a:spAutoFit/>
          </a:bodyPr>
          <a:lstStyle/>
          <a:p>
            <a:r>
              <a:rPr lang="en-US" sz="900" dirty="0">
                <a:solidFill>
                  <a:prstClr val="black"/>
                </a:solidFill>
              </a:rPr>
              <a:t>18,251 </a:t>
            </a:r>
            <a:r>
              <a:rPr lang="en-US" sz="900" dirty="0" err="1">
                <a:solidFill>
                  <a:prstClr val="black"/>
                </a:solidFill>
              </a:rPr>
              <a:t>lb</a:t>
            </a:r>
            <a:endParaRPr lang="en-US" sz="900" dirty="0">
              <a:solidFill>
                <a:prstClr val="black"/>
              </a:solidFill>
            </a:endParaRPr>
          </a:p>
        </p:txBody>
      </p:sp>
      <p:sp>
        <p:nvSpPr>
          <p:cNvPr id="10" name="TextBox 9"/>
          <p:cNvSpPr txBox="1"/>
          <p:nvPr/>
        </p:nvSpPr>
        <p:spPr>
          <a:xfrm>
            <a:off x="6543331" y="1845669"/>
            <a:ext cx="492919" cy="369332"/>
          </a:xfrm>
          <a:prstGeom prst="rect">
            <a:avLst/>
          </a:prstGeom>
          <a:noFill/>
        </p:spPr>
        <p:txBody>
          <a:bodyPr wrap="square" rtlCol="0">
            <a:spAutoFit/>
          </a:bodyPr>
          <a:lstStyle/>
          <a:p>
            <a:r>
              <a:rPr lang="en-US" sz="900" dirty="0">
                <a:solidFill>
                  <a:prstClr val="black"/>
                </a:solidFill>
              </a:rPr>
              <a:t>54,568 b</a:t>
            </a:r>
          </a:p>
        </p:txBody>
      </p:sp>
      <p:sp>
        <p:nvSpPr>
          <p:cNvPr id="11" name="TextBox 10"/>
          <p:cNvSpPr txBox="1"/>
          <p:nvPr/>
        </p:nvSpPr>
        <p:spPr>
          <a:xfrm>
            <a:off x="6704410" y="2260829"/>
            <a:ext cx="492919" cy="246221"/>
          </a:xfrm>
          <a:prstGeom prst="rect">
            <a:avLst/>
          </a:prstGeom>
          <a:noFill/>
        </p:spPr>
        <p:txBody>
          <a:bodyPr wrap="square" rtlCol="0">
            <a:spAutoFit/>
          </a:bodyPr>
          <a:lstStyle/>
          <a:p>
            <a:r>
              <a:rPr lang="en-US" sz="1000" dirty="0">
                <a:solidFill>
                  <a:prstClr val="black"/>
                </a:solidFill>
              </a:rPr>
              <a:t>0 </a:t>
            </a:r>
            <a:r>
              <a:rPr lang="en-US" sz="1000" dirty="0" err="1">
                <a:solidFill>
                  <a:prstClr val="black"/>
                </a:solidFill>
              </a:rPr>
              <a:t>lb</a:t>
            </a:r>
            <a:endParaRPr lang="en-US" sz="1000" dirty="0">
              <a:solidFill>
                <a:prstClr val="black"/>
              </a:solidFill>
            </a:endParaRPr>
          </a:p>
        </p:txBody>
      </p:sp>
      <p:sp>
        <p:nvSpPr>
          <p:cNvPr id="12" name="TextBox 11"/>
          <p:cNvSpPr txBox="1"/>
          <p:nvPr/>
        </p:nvSpPr>
        <p:spPr>
          <a:xfrm>
            <a:off x="6622810" y="2968013"/>
            <a:ext cx="492919" cy="246221"/>
          </a:xfrm>
          <a:prstGeom prst="rect">
            <a:avLst/>
          </a:prstGeom>
          <a:noFill/>
        </p:spPr>
        <p:txBody>
          <a:bodyPr wrap="square" rtlCol="0">
            <a:spAutoFit/>
          </a:bodyPr>
          <a:lstStyle/>
          <a:p>
            <a:r>
              <a:rPr lang="en-US" sz="1000" dirty="0">
                <a:solidFill>
                  <a:prstClr val="black"/>
                </a:solidFill>
              </a:rPr>
              <a:t>0 </a:t>
            </a:r>
            <a:r>
              <a:rPr lang="en-US" sz="1000" dirty="0" err="1">
                <a:solidFill>
                  <a:prstClr val="black"/>
                </a:solidFill>
              </a:rPr>
              <a:t>lb</a:t>
            </a:r>
            <a:endParaRPr lang="en-US" sz="1000" dirty="0">
              <a:solidFill>
                <a:prstClr val="black"/>
              </a:solidFill>
            </a:endParaRPr>
          </a:p>
        </p:txBody>
      </p:sp>
    </p:spTree>
    <p:extLst>
      <p:ext uri="{BB962C8B-B14F-4D97-AF65-F5344CB8AC3E}">
        <p14:creationId xmlns:p14="http://schemas.microsoft.com/office/powerpoint/2010/main" val="2202170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pic>
        <p:nvPicPr>
          <p:cNvPr id="4" name="Picture 2" descr="C:\Users\Humpback\Downloads\IMG_5912 (3).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2858"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112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99"/>
            </a:gs>
            <a:gs pos="100000">
              <a:srgbClr val="3333FF"/>
            </a:gs>
          </a:gsLst>
          <a:lin ang="5400000" scaled="1"/>
        </a:gradFill>
        <a:effectLst/>
      </p:bgPr>
    </p:bg>
    <p:spTree>
      <p:nvGrpSpPr>
        <p:cNvPr id="1" name=""/>
        <p:cNvGrpSpPr/>
        <p:nvPr/>
      </p:nvGrpSpPr>
      <p:grpSpPr>
        <a:xfrm>
          <a:off x="0" y="0"/>
          <a:ext cx="0" cy="0"/>
          <a:chOff x="0" y="0"/>
          <a:chExt cx="0" cy="0"/>
        </a:xfrm>
      </p:grpSpPr>
      <p:sp>
        <p:nvSpPr>
          <p:cNvPr id="10" name="TextBox 9"/>
          <p:cNvSpPr txBox="1"/>
          <p:nvPr/>
        </p:nvSpPr>
        <p:spPr>
          <a:xfrm>
            <a:off x="381000" y="134793"/>
            <a:ext cx="8458200" cy="523220"/>
          </a:xfrm>
          <a:prstGeom prst="rect">
            <a:avLst/>
          </a:prstGeom>
          <a:noFill/>
        </p:spPr>
        <p:txBody>
          <a:bodyPr wrap="square" rtlCol="0">
            <a:spAutoFit/>
          </a:bodyPr>
          <a:lstStyle/>
          <a:p>
            <a:pPr defTabSz="457200"/>
            <a:r>
              <a:rPr lang="en-US" sz="2800" dirty="0">
                <a:solidFill>
                  <a:srgbClr val="FFFFFF"/>
                </a:solidFill>
                <a:latin typeface="Meiryo" pitchFamily="34" charset="-128"/>
              </a:rPr>
              <a:t>Serial Depredators: Most “</a:t>
            </a:r>
            <a:r>
              <a:rPr lang="en-US" sz="2800" dirty="0" err="1">
                <a:solidFill>
                  <a:srgbClr val="FFFFFF"/>
                </a:solidFill>
                <a:latin typeface="Meiryo" pitchFamily="34" charset="-128"/>
              </a:rPr>
              <a:t>Un”Wanted</a:t>
            </a:r>
            <a:r>
              <a:rPr lang="en-US" sz="2800" dirty="0">
                <a:solidFill>
                  <a:srgbClr val="FFFFFF"/>
                </a:solidFill>
                <a:latin typeface="Meiryo" pitchFamily="34" charset="-128"/>
              </a:rPr>
              <a:t> Whales</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4898" y="1025216"/>
            <a:ext cx="4022548" cy="5531005"/>
          </a:xfrm>
          <a:prstGeom prst="rect">
            <a:avLst/>
          </a:prstGeom>
        </p:spPr>
      </p:pic>
      <p:grpSp>
        <p:nvGrpSpPr>
          <p:cNvPr id="2" name="Group 1"/>
          <p:cNvGrpSpPr/>
          <p:nvPr/>
        </p:nvGrpSpPr>
        <p:grpSpPr>
          <a:xfrm>
            <a:off x="4684425" y="1231493"/>
            <a:ext cx="4339622" cy="5494498"/>
            <a:chOff x="4684424" y="1231493"/>
            <a:chExt cx="4339622" cy="5494498"/>
          </a:xfrm>
        </p:grpSpPr>
        <p:pic>
          <p:nvPicPr>
            <p:cNvPr id="9" name="Picture 8" descr="GOA026_allSightings.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84424" y="1754713"/>
              <a:ext cx="4339622" cy="4324948"/>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68161" y="3993387"/>
              <a:ext cx="1855885" cy="1238351"/>
            </a:xfrm>
            <a:prstGeom prst="rect">
              <a:avLst/>
            </a:prstGeom>
            <a:ln>
              <a:solidFill>
                <a:schemeClr val="bg1"/>
              </a:solidFill>
            </a:ln>
          </p:spPr>
        </p:pic>
        <p:sp>
          <p:nvSpPr>
            <p:cNvPr id="13" name="TextBox 12"/>
            <p:cNvSpPr txBox="1"/>
            <p:nvPr/>
          </p:nvSpPr>
          <p:spPr>
            <a:xfrm>
              <a:off x="5352617" y="1231493"/>
              <a:ext cx="3357974" cy="523220"/>
            </a:xfrm>
            <a:prstGeom prst="rect">
              <a:avLst/>
            </a:prstGeom>
            <a:noFill/>
          </p:spPr>
          <p:txBody>
            <a:bodyPr wrap="square" rtlCol="0">
              <a:spAutoFit/>
            </a:bodyPr>
            <a:lstStyle/>
            <a:p>
              <a:pPr defTabSz="457200"/>
              <a:r>
                <a:rPr lang="en-US" sz="2800" dirty="0">
                  <a:solidFill>
                    <a:srgbClr val="FFFFFF"/>
                  </a:solidFill>
                  <a:latin typeface="Meiryo" pitchFamily="34" charset="-128"/>
                </a:rPr>
                <a:t>Jack the Stripper</a:t>
              </a:r>
            </a:p>
          </p:txBody>
        </p:sp>
        <p:sp>
          <p:nvSpPr>
            <p:cNvPr id="14" name="TextBox 13"/>
            <p:cNvSpPr txBox="1"/>
            <p:nvPr/>
          </p:nvSpPr>
          <p:spPr>
            <a:xfrm>
              <a:off x="5029200" y="6079660"/>
              <a:ext cx="3659481" cy="646331"/>
            </a:xfrm>
            <a:prstGeom prst="rect">
              <a:avLst/>
            </a:prstGeom>
            <a:noFill/>
          </p:spPr>
          <p:txBody>
            <a:bodyPr wrap="square" rtlCol="0">
              <a:spAutoFit/>
            </a:bodyPr>
            <a:lstStyle/>
            <a:p>
              <a:pPr defTabSz="457200"/>
              <a:r>
                <a:rPr lang="en-US" dirty="0">
                  <a:solidFill>
                    <a:srgbClr val="FFFFFF"/>
                  </a:solidFill>
                  <a:latin typeface="Meiryo" pitchFamily="34" charset="-128"/>
                </a:rPr>
                <a:t>Seen 9 out of the last 10 years – always close to Sitka</a:t>
              </a:r>
            </a:p>
          </p:txBody>
        </p:sp>
      </p:grpSp>
    </p:spTree>
    <p:extLst>
      <p:ext uri="{BB962C8B-B14F-4D97-AF65-F5344CB8AC3E}">
        <p14:creationId xmlns:p14="http://schemas.microsoft.com/office/powerpoint/2010/main" val="222303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469" y="45810"/>
            <a:ext cx="7886700" cy="1325563"/>
          </a:xfrm>
        </p:spPr>
        <p:txBody>
          <a:bodyPr/>
          <a:lstStyle/>
          <a:p>
            <a:r>
              <a:rPr lang="en-US" dirty="0"/>
              <a:t>Plans for the future</a:t>
            </a:r>
          </a:p>
        </p:txBody>
      </p:sp>
      <p:sp>
        <p:nvSpPr>
          <p:cNvPr id="3" name="Content Placeholder 2"/>
          <p:cNvSpPr>
            <a:spLocks noGrp="1"/>
          </p:cNvSpPr>
          <p:nvPr>
            <p:ph idx="1"/>
          </p:nvPr>
        </p:nvSpPr>
        <p:spPr>
          <a:xfrm>
            <a:off x="50008" y="1473202"/>
            <a:ext cx="4458157" cy="3692187"/>
          </a:xfrm>
        </p:spPr>
        <p:txBody>
          <a:bodyPr>
            <a:normAutofit fontScale="70000" lnSpcReduction="20000"/>
          </a:bodyPr>
          <a:lstStyle/>
          <a:p>
            <a:pPr marL="514350" indent="-514350">
              <a:buFont typeface="+mj-lt"/>
              <a:buAutoNum type="arabicPeriod"/>
            </a:pPr>
            <a:r>
              <a:rPr lang="en-US" dirty="0"/>
              <a:t>Satellite tagging of sperm whales before/during the 2016 Chatham opening; continuing with the Sperm Whale Avoidance Network</a:t>
            </a:r>
          </a:p>
          <a:p>
            <a:pPr marL="514350" indent="-514350">
              <a:buFont typeface="+mj-lt"/>
              <a:buAutoNum type="arabicPeriod"/>
            </a:pPr>
            <a:endParaRPr lang="en-US" dirty="0"/>
          </a:p>
          <a:p>
            <a:pPr marL="514350" indent="-514350">
              <a:buFont typeface="+mj-lt"/>
              <a:buAutoNum type="arabicPeriod"/>
            </a:pPr>
            <a:r>
              <a:rPr lang="en-US" dirty="0"/>
              <a:t>Expanding the communication network to offshore </a:t>
            </a:r>
          </a:p>
          <a:p>
            <a:pPr lvl="1"/>
            <a:r>
              <a:rPr lang="en-US" dirty="0"/>
              <a:t>ALFA has 10 In-reach devices to check out; we can also reimburse part of the cost of your own In-reach</a:t>
            </a:r>
          </a:p>
          <a:p>
            <a:pPr lvl="1"/>
            <a:endParaRPr lang="en-US" dirty="0"/>
          </a:p>
          <a:p>
            <a:pPr marL="457200" indent="-457200">
              <a:buFont typeface="+mj-lt"/>
              <a:buAutoNum type="arabicPeriod"/>
            </a:pPr>
            <a:r>
              <a:rPr lang="en-US" dirty="0"/>
              <a:t>Towed-array sonar project</a:t>
            </a:r>
          </a:p>
          <a:p>
            <a:pPr marL="457200" indent="-457200">
              <a:buFont typeface="+mj-lt"/>
              <a:buAutoNum type="arabicPeriod"/>
            </a:pPr>
            <a:endParaRPr lang="en-US" dirty="0"/>
          </a:p>
          <a:p>
            <a:pPr marL="457200" indent="-457200">
              <a:buFont typeface="+mj-lt"/>
              <a:buAutoNum type="arabicPeriod"/>
            </a:pPr>
            <a:endParaRPr lang="en-US" dirty="0"/>
          </a:p>
          <a:p>
            <a:pPr lvl="1"/>
            <a:endParaRPr lang="en-US" dirty="0"/>
          </a:p>
        </p:txBody>
      </p:sp>
      <p:sp>
        <p:nvSpPr>
          <p:cNvPr id="4" name="TextBox 3"/>
          <p:cNvSpPr txBox="1"/>
          <p:nvPr/>
        </p:nvSpPr>
        <p:spPr>
          <a:xfrm>
            <a:off x="1068717" y="5503673"/>
            <a:ext cx="2420737" cy="1938992"/>
          </a:xfrm>
          <a:prstGeom prst="rect">
            <a:avLst/>
          </a:prstGeom>
          <a:solidFill>
            <a:schemeClr val="bg1"/>
          </a:solidFill>
          <a:ln w="38100">
            <a:solidFill>
              <a:schemeClr val="tx1"/>
            </a:solidFill>
          </a:ln>
        </p:spPr>
        <p:txBody>
          <a:bodyPr wrap="square" rtlCol="0">
            <a:spAutoFit/>
          </a:bodyPr>
          <a:lstStyle/>
          <a:p>
            <a:pPr algn="ctr"/>
            <a:r>
              <a:rPr lang="en-US" sz="2400" dirty="0">
                <a:solidFill>
                  <a:prstClr val="black"/>
                </a:solidFill>
                <a:hlinkClick r:id="rId3"/>
              </a:rPr>
              <a:t>www.SEASWAP.info</a:t>
            </a:r>
            <a:endParaRPr lang="en-US" sz="2400" dirty="0">
              <a:solidFill>
                <a:prstClr val="black"/>
              </a:solidFill>
            </a:endParaRPr>
          </a:p>
          <a:p>
            <a:pPr algn="ctr"/>
            <a:r>
              <a:rPr lang="en-US" sz="2400" dirty="0">
                <a:solidFill>
                  <a:prstClr val="black"/>
                </a:solidFill>
              </a:rPr>
              <a:t>(907) 738-4494</a:t>
            </a:r>
          </a:p>
          <a:p>
            <a:pPr algn="ctr"/>
            <a:r>
              <a:rPr lang="en-US" sz="2400" dirty="0">
                <a:solidFill>
                  <a:prstClr val="black"/>
                </a:solidFill>
              </a:rPr>
              <a:t>seaswap03@gmail.com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2938" y="2752480"/>
            <a:ext cx="4586288" cy="4076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4900" y="-142491"/>
            <a:ext cx="4229100" cy="3759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Slide Number Placeholder 6"/>
          <p:cNvSpPr>
            <a:spLocks noGrp="1"/>
          </p:cNvSpPr>
          <p:nvPr>
            <p:ph type="sldNum" sz="quarter" idx="12"/>
          </p:nvPr>
        </p:nvSpPr>
        <p:spPr/>
        <p:txBody>
          <a:bodyPr/>
          <a:lstStyle/>
          <a:p>
            <a:fld id="{B05F9204-E217-4B9B-8CA3-5B4A7A607F3A}" type="slidenum">
              <a:rPr lang="en-US" smtClean="0">
                <a:solidFill>
                  <a:prstClr val="black"/>
                </a:solidFill>
              </a:rPr>
              <a:pPr/>
              <a:t>14</a:t>
            </a:fld>
            <a:endParaRPr lang="en-US">
              <a:solidFill>
                <a:prstClr val="black"/>
              </a:solidFill>
            </a:endParaRPr>
          </a:p>
        </p:txBody>
      </p:sp>
      <p:sp>
        <p:nvSpPr>
          <p:cNvPr id="8" name="TextBox 7"/>
          <p:cNvSpPr txBox="1"/>
          <p:nvPr/>
        </p:nvSpPr>
        <p:spPr>
          <a:xfrm>
            <a:off x="7446652" y="3319292"/>
            <a:ext cx="2660936" cy="261610"/>
          </a:xfrm>
          <a:prstGeom prst="rect">
            <a:avLst/>
          </a:prstGeom>
          <a:noFill/>
        </p:spPr>
        <p:txBody>
          <a:bodyPr wrap="square" rtlCol="0">
            <a:spAutoFit/>
          </a:bodyPr>
          <a:lstStyle/>
          <a:p>
            <a:r>
              <a:rPr lang="en-US" sz="1100" dirty="0">
                <a:solidFill>
                  <a:prstClr val="white"/>
                </a:solidFill>
              </a:rPr>
              <a:t>© SEASWAP, NOAA permit # 14122</a:t>
            </a:r>
          </a:p>
        </p:txBody>
      </p:sp>
      <p:sp>
        <p:nvSpPr>
          <p:cNvPr id="9" name="TextBox 8"/>
          <p:cNvSpPr txBox="1"/>
          <p:nvPr/>
        </p:nvSpPr>
        <p:spPr>
          <a:xfrm>
            <a:off x="7501776" y="6511680"/>
            <a:ext cx="2660936" cy="261610"/>
          </a:xfrm>
          <a:prstGeom prst="rect">
            <a:avLst/>
          </a:prstGeom>
          <a:noFill/>
        </p:spPr>
        <p:txBody>
          <a:bodyPr wrap="square" rtlCol="0">
            <a:spAutoFit/>
          </a:bodyPr>
          <a:lstStyle/>
          <a:p>
            <a:r>
              <a:rPr lang="en-US" sz="1100" dirty="0">
                <a:solidFill>
                  <a:prstClr val="white"/>
                </a:solidFill>
              </a:rPr>
              <a:t>© SEASWAP, NOAA permit # 14122</a:t>
            </a:r>
          </a:p>
        </p:txBody>
      </p:sp>
    </p:spTree>
    <p:extLst>
      <p:ext uri="{BB962C8B-B14F-4D97-AF65-F5344CB8AC3E}">
        <p14:creationId xmlns:p14="http://schemas.microsoft.com/office/powerpoint/2010/main" val="2070684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une 2004 Yakutat 044.JPG"/>
          <p:cNvPicPr>
            <a:picLocks noChangeAspect="1"/>
          </p:cNvPicPr>
          <p:nvPr/>
        </p:nvPicPr>
        <p:blipFill rotWithShape="1">
          <a:blip r:embed="rId2" cstate="print">
            <a:extLst>
              <a:ext uri="{28A0092B-C50C-407E-A947-70E740481C1C}">
                <a14:useLocalDpi xmlns:a14="http://schemas.microsoft.com/office/drawing/2010/main" val="0"/>
              </a:ext>
            </a:extLst>
          </a:blip>
          <a:srcRect r="7500"/>
          <a:stretch/>
        </p:blipFill>
        <p:spPr>
          <a:xfrm>
            <a:off x="0" y="-796414"/>
            <a:ext cx="9144000" cy="9141691"/>
          </a:xfrm>
          <a:prstGeom prst="rect">
            <a:avLst/>
          </a:prstGeom>
        </p:spPr>
      </p:pic>
      <p:sp>
        <p:nvSpPr>
          <p:cNvPr id="2" name="Title 1"/>
          <p:cNvSpPr>
            <a:spLocks noGrp="1"/>
          </p:cNvSpPr>
          <p:nvPr>
            <p:ph type="title"/>
          </p:nvPr>
        </p:nvSpPr>
        <p:spPr>
          <a:xfrm>
            <a:off x="152789" y="-75148"/>
            <a:ext cx="7886700" cy="1325563"/>
          </a:xfrm>
        </p:spPr>
        <p:txBody>
          <a:bodyPr/>
          <a:lstStyle/>
          <a:p>
            <a:pPr algn="ctr"/>
            <a:r>
              <a:rPr lang="en-US" dirty="0">
                <a:solidFill>
                  <a:schemeClr val="bg1"/>
                </a:solidFill>
              </a:rPr>
              <a:t>What we learned</a:t>
            </a:r>
          </a:p>
        </p:txBody>
      </p:sp>
      <p:sp>
        <p:nvSpPr>
          <p:cNvPr id="3" name="Content Placeholder 2"/>
          <p:cNvSpPr>
            <a:spLocks noGrp="1"/>
          </p:cNvSpPr>
          <p:nvPr>
            <p:ph idx="1"/>
          </p:nvPr>
        </p:nvSpPr>
        <p:spPr>
          <a:xfrm>
            <a:off x="2739289" y="1294072"/>
            <a:ext cx="6010193" cy="4351338"/>
          </a:xfrm>
        </p:spPr>
        <p:txBody>
          <a:bodyPr/>
          <a:lstStyle/>
          <a:p>
            <a:r>
              <a:rPr lang="en-US" dirty="0">
                <a:solidFill>
                  <a:schemeClr val="bg1"/>
                </a:solidFill>
              </a:rPr>
              <a:t>Whales travel freely in and out of Chatham Strait</a:t>
            </a:r>
          </a:p>
          <a:p>
            <a:endParaRPr lang="en-US" dirty="0">
              <a:solidFill>
                <a:schemeClr val="bg1"/>
              </a:solidFill>
            </a:endParaRPr>
          </a:p>
          <a:p>
            <a:r>
              <a:rPr lang="en-US" dirty="0">
                <a:solidFill>
                  <a:schemeClr val="bg1"/>
                </a:solidFill>
              </a:rPr>
              <a:t>The number of whales in Chatham varies over the season</a:t>
            </a:r>
          </a:p>
          <a:p>
            <a:endParaRPr lang="en-US" dirty="0">
              <a:solidFill>
                <a:schemeClr val="bg1"/>
              </a:solidFill>
            </a:endParaRPr>
          </a:p>
          <a:p>
            <a:r>
              <a:rPr lang="en-US" dirty="0">
                <a:solidFill>
                  <a:schemeClr val="bg1"/>
                </a:solidFill>
              </a:rPr>
              <a:t>Whales in Chatham are not always depredating vessels, may be natural foraging</a:t>
            </a:r>
          </a:p>
          <a:p>
            <a:endParaRPr lang="en-US" dirty="0">
              <a:solidFill>
                <a:schemeClr val="bg1"/>
              </a:solidFill>
            </a:endParaRPr>
          </a:p>
          <a:p>
            <a:r>
              <a:rPr lang="en-US" dirty="0">
                <a:solidFill>
                  <a:schemeClr val="bg1"/>
                </a:solidFill>
              </a:rPr>
              <a:t>Whales may spend more time in shallow areas and inside waters than previously thought</a:t>
            </a: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B05F9204-E217-4B9B-8CA3-5B4A7A607F3A}" type="slidenum">
              <a:rPr lang="en-US" smtClean="0">
                <a:solidFill>
                  <a:prstClr val="black"/>
                </a:solidFill>
              </a:rPr>
              <a:pPr/>
              <a:t>15</a:t>
            </a:fld>
            <a:endParaRPr lang="en-US">
              <a:solidFill>
                <a:prstClr val="black"/>
              </a:solidFill>
            </a:endParaRPr>
          </a:p>
        </p:txBody>
      </p:sp>
      <p:sp>
        <p:nvSpPr>
          <p:cNvPr id="6" name="TextBox 5"/>
          <p:cNvSpPr txBox="1"/>
          <p:nvPr/>
        </p:nvSpPr>
        <p:spPr>
          <a:xfrm>
            <a:off x="120255" y="6485795"/>
            <a:ext cx="2660936" cy="261610"/>
          </a:xfrm>
          <a:prstGeom prst="rect">
            <a:avLst/>
          </a:prstGeom>
          <a:noFill/>
        </p:spPr>
        <p:txBody>
          <a:bodyPr wrap="square" rtlCol="0">
            <a:spAutoFit/>
          </a:bodyPr>
          <a:lstStyle/>
          <a:p>
            <a:r>
              <a:rPr lang="en-US" sz="1100" dirty="0">
                <a:solidFill>
                  <a:prstClr val="white"/>
                </a:solidFill>
              </a:rPr>
              <a:t>© SEASWAP, NOAA permit # 14122</a:t>
            </a:r>
          </a:p>
        </p:txBody>
      </p:sp>
    </p:spTree>
    <p:extLst>
      <p:ext uri="{BB962C8B-B14F-4D97-AF65-F5344CB8AC3E}">
        <p14:creationId xmlns:p14="http://schemas.microsoft.com/office/powerpoint/2010/main" val="383546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p:cNvSpPr txBox="1"/>
          <p:nvPr/>
        </p:nvSpPr>
        <p:spPr>
          <a:xfrm>
            <a:off x="1" y="6519446"/>
            <a:ext cx="7417095" cy="338554"/>
          </a:xfrm>
          <a:prstGeom prst="rect">
            <a:avLst/>
          </a:prstGeom>
          <a:noFill/>
        </p:spPr>
        <p:txBody>
          <a:bodyPr wrap="none" rtlCol="0">
            <a:spAutoFit/>
          </a:bodyPr>
          <a:lstStyle/>
          <a:p>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Footage courtesy of BBC Two: Alaska: Earth’s Frozen Kingdom, Spring; </a:t>
            </a:r>
          </a:p>
        </p:txBody>
      </p:sp>
    </p:spTree>
    <p:extLst>
      <p:ext uri="{BB962C8B-B14F-4D97-AF65-F5344CB8AC3E}">
        <p14:creationId xmlns:p14="http://schemas.microsoft.com/office/powerpoint/2010/main" val="150549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4731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55000">
              <a:srgbClr val="013853"/>
            </a:gs>
            <a:gs pos="100000">
              <a:srgbClr val="00008A"/>
            </a:gs>
          </a:gsLst>
          <a:lin ang="5400000" scaled="1"/>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5400"/>
            <a:ext cx="9144000" cy="3789045"/>
          </a:xfrm>
          <a:prstGeom prst="rect">
            <a:avLst/>
          </a:prstGeom>
        </p:spPr>
      </p:pic>
      <p:sp>
        <p:nvSpPr>
          <p:cNvPr id="12" name="Rectangle 2"/>
          <p:cNvSpPr txBox="1">
            <a:spLocks noChangeArrowheads="1"/>
          </p:cNvSpPr>
          <p:nvPr/>
        </p:nvSpPr>
        <p:spPr>
          <a:xfrm>
            <a:off x="690563" y="152400"/>
            <a:ext cx="7762875" cy="2286000"/>
          </a:xfrm>
          <a:prstGeom prst="rect">
            <a:avLst/>
          </a:prstGeom>
        </p:spPr>
        <p:txBody>
          <a:bodyPr/>
          <a:lstStyle/>
          <a:p>
            <a:pPr algn="ctr">
              <a:spcBef>
                <a:spcPct val="0"/>
              </a:spcBef>
              <a:defRPr/>
            </a:pPr>
            <a:r>
              <a:rPr lang="en-US" sz="4000" b="1" dirty="0">
                <a:solidFill>
                  <a:srgbClr val="FFFF00"/>
                </a:solidFill>
                <a:latin typeface="Meiryo" panose="020B0604030504040204" pitchFamily="34" charset="-128"/>
                <a:ea typeface="Meiryo" panose="020B0604030504040204" pitchFamily="34" charset="-128"/>
                <a:cs typeface="Meiryo" panose="020B0604030504040204" pitchFamily="34" charset="-128"/>
              </a:rPr>
              <a:t>A Whale of a Problem</a:t>
            </a:r>
            <a:endParaRPr lang="en-US" sz="2000" b="1" dirty="0">
              <a:solidFill>
                <a:srgbClr val="FFFF00"/>
              </a:solidFill>
              <a:latin typeface="Meiryo" panose="020B0604030504040204" pitchFamily="34" charset="-128"/>
              <a:ea typeface="Meiryo" panose="020B0604030504040204" pitchFamily="34" charset="-128"/>
              <a:cs typeface="Meiryo" panose="020B0604030504040204" pitchFamily="34" charset="-128"/>
            </a:endParaRPr>
          </a:p>
        </p:txBody>
      </p:sp>
      <p:sp>
        <p:nvSpPr>
          <p:cNvPr id="4" name="Rectangle 3"/>
          <p:cNvSpPr/>
          <p:nvPr/>
        </p:nvSpPr>
        <p:spPr>
          <a:xfrm>
            <a:off x="342900" y="3403600"/>
            <a:ext cx="8458200" cy="1785104"/>
          </a:xfrm>
          <a:prstGeom prst="rect">
            <a:avLst/>
          </a:prstGeom>
        </p:spPr>
        <p:txBody>
          <a:bodyPr wrap="square">
            <a:spAutoFit/>
          </a:bodyPr>
          <a:lstStyle/>
          <a:p>
            <a:pPr algn="ctr">
              <a:spcBef>
                <a:spcPct val="50000"/>
              </a:spcBef>
            </a:pPr>
            <a:r>
              <a:rPr lang="en-US" sz="3200" dirty="0">
                <a:solidFill>
                  <a:srgbClr val="FFFF00"/>
                </a:solidFill>
                <a:latin typeface="Meiryo UI" panose="020B0604030504040204" pitchFamily="34" charset="-128"/>
                <a:ea typeface="Meiryo UI" panose="020B0604030504040204" pitchFamily="34" charset="-128"/>
                <a:cs typeface="Meiryo UI" panose="020B0604030504040204" pitchFamily="34" charset="-128"/>
              </a:rPr>
              <a:t>SEASWAP:</a:t>
            </a:r>
          </a:p>
          <a:p>
            <a:pPr algn="ctr">
              <a:spcBef>
                <a:spcPct val="50000"/>
              </a:spcBef>
            </a:pPr>
            <a:r>
              <a:rPr lang="en-US" sz="2000" dirty="0">
                <a:solidFill>
                  <a:srgbClr val="FFFF00"/>
                </a:solidFill>
                <a:latin typeface="Meiryo UI" panose="020B0604030504040204" pitchFamily="34" charset="-128"/>
                <a:ea typeface="Meiryo UI" panose="020B0604030504040204" pitchFamily="34" charset="-128"/>
                <a:cs typeface="Meiryo UI" panose="020B0604030504040204" pitchFamily="34" charset="-128"/>
              </a:rPr>
              <a:t>Southeast Alaska Sperm Whale Avoidance Project</a:t>
            </a:r>
            <a:endParaRPr lang="en-US" sz="3200" dirty="0">
              <a:solidFill>
                <a:srgbClr val="FFFF00"/>
              </a:solidFill>
              <a:latin typeface="Meiryo UI" panose="020B0604030504040204" pitchFamily="34" charset="-128"/>
              <a:ea typeface="Meiryo UI" panose="020B0604030504040204" pitchFamily="34" charset="-128"/>
              <a:cs typeface="Meiryo UI" panose="020B0604030504040204" pitchFamily="34" charset="-128"/>
            </a:endParaRPr>
          </a:p>
          <a:p>
            <a:pPr algn="ctr">
              <a:spcBef>
                <a:spcPct val="50000"/>
              </a:spcBef>
            </a:pPr>
            <a:r>
              <a:rPr lang="en-US" sz="3200" dirty="0">
                <a:solidFill>
                  <a:srgbClr val="FFFF00"/>
                </a:solidFill>
                <a:latin typeface="Meiryo UI" panose="020B0604030504040204" pitchFamily="34" charset="-128"/>
                <a:ea typeface="Meiryo UI" panose="020B0604030504040204" pitchFamily="34" charset="-128"/>
                <a:cs typeface="Meiryo UI" panose="020B0604030504040204" pitchFamily="34" charset="-128"/>
              </a:rPr>
              <a:t>Goals &amp; Objectives</a:t>
            </a:r>
          </a:p>
        </p:txBody>
      </p:sp>
      <p:sp>
        <p:nvSpPr>
          <p:cNvPr id="5" name="Content Placeholder 11"/>
          <p:cNvSpPr txBox="1">
            <a:spLocks/>
          </p:cNvSpPr>
          <p:nvPr/>
        </p:nvSpPr>
        <p:spPr>
          <a:xfrm>
            <a:off x="152400" y="5232400"/>
            <a:ext cx="9220200" cy="18288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ct val="50000"/>
              </a:spcBef>
            </a:pPr>
            <a:r>
              <a:rPr lang="en-US" sz="18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Biology of sperm whales in the GOA</a:t>
            </a:r>
          </a:p>
          <a:p>
            <a:pPr>
              <a:spcBef>
                <a:spcPct val="50000"/>
              </a:spcBef>
            </a:pPr>
            <a:r>
              <a:rPr lang="en-US" sz="18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Spatial and temporal patterns of whales and fishing behavior (interactions) </a:t>
            </a:r>
          </a:p>
          <a:p>
            <a:pPr>
              <a:spcBef>
                <a:spcPct val="50000"/>
              </a:spcBef>
            </a:pPr>
            <a:r>
              <a:rPr lang="en-US" sz="18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Determine cues whales are using to find vessels</a:t>
            </a:r>
          </a:p>
          <a:p>
            <a:pPr>
              <a:spcBef>
                <a:spcPct val="50000"/>
              </a:spcBef>
            </a:pPr>
            <a:r>
              <a:rPr lang="en-US" sz="18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Cooperatively work to reduce depredation</a:t>
            </a:r>
          </a:p>
        </p:txBody>
      </p:sp>
    </p:spTree>
    <p:extLst>
      <p:ext uri="{BB962C8B-B14F-4D97-AF65-F5344CB8AC3E}">
        <p14:creationId xmlns:p14="http://schemas.microsoft.com/office/powerpoint/2010/main" val="274055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14500" y="801689"/>
            <a:ext cx="5715000" cy="3476625"/>
          </a:xfrm>
          <a:prstGeom prst="rect">
            <a:avLst/>
          </a:prstGeom>
        </p:spPr>
      </p:pic>
      <p:sp>
        <p:nvSpPr>
          <p:cNvPr id="3" name="TextBox 2"/>
          <p:cNvSpPr txBox="1"/>
          <p:nvPr/>
        </p:nvSpPr>
        <p:spPr>
          <a:xfrm>
            <a:off x="881744" y="6183088"/>
            <a:ext cx="6749142" cy="584775"/>
          </a:xfrm>
          <a:prstGeom prst="rect">
            <a:avLst/>
          </a:prstGeom>
          <a:noFill/>
        </p:spPr>
        <p:txBody>
          <a:bodyPr wrap="square" rtlCol="0">
            <a:spAutoFit/>
          </a:bodyPr>
          <a:lstStyle/>
          <a:p>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O’Connell, </a:t>
            </a:r>
            <a:r>
              <a:rPr lang="en-US" sz="1600"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Straley</a:t>
            </a:r>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 Liddle, Wild, </a:t>
            </a:r>
            <a:r>
              <a:rPr lang="en-US" sz="1600"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Behnken</a:t>
            </a:r>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 </a:t>
            </a:r>
            <a:r>
              <a:rPr lang="en-US" sz="1600"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Falvey</a:t>
            </a:r>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 </a:t>
            </a:r>
            <a:r>
              <a:rPr lang="en-US" sz="1600"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Thode</a:t>
            </a:r>
            <a:r>
              <a:rPr lang="en-US" sz="1600"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 (2015). ICES J. Mar. Sci. 72:1667-1672</a:t>
            </a:r>
          </a:p>
        </p:txBody>
      </p:sp>
    </p:spTree>
    <p:extLst>
      <p:ext uri="{BB962C8B-B14F-4D97-AF65-F5344CB8AC3E}">
        <p14:creationId xmlns:p14="http://schemas.microsoft.com/office/powerpoint/2010/main" val="2550934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96413" y="2252662"/>
            <a:ext cx="6243638" cy="4605338"/>
          </a:xfrm>
          <a:prstGeom prst="rect">
            <a:avLst/>
          </a:prstGeom>
        </p:spPr>
      </p:pic>
      <p:sp>
        <p:nvSpPr>
          <p:cNvPr id="2" name="Title 1"/>
          <p:cNvSpPr>
            <a:spLocks noGrp="1"/>
          </p:cNvSpPr>
          <p:nvPr>
            <p:ph type="title"/>
          </p:nvPr>
        </p:nvSpPr>
        <p:spPr/>
        <p:txBody>
          <a:bodyPr/>
          <a:lstStyle/>
          <a:p>
            <a:r>
              <a:rPr lang="en-US" dirty="0"/>
              <a:t>SEASWAP Overview</a:t>
            </a:r>
          </a:p>
        </p:txBody>
      </p:sp>
      <p:sp>
        <p:nvSpPr>
          <p:cNvPr id="3" name="Content Placeholder 2"/>
          <p:cNvSpPr>
            <a:spLocks noGrp="1"/>
          </p:cNvSpPr>
          <p:nvPr>
            <p:ph idx="1"/>
          </p:nvPr>
        </p:nvSpPr>
        <p:spPr>
          <a:xfrm>
            <a:off x="5447226" y="619124"/>
            <a:ext cx="3694931" cy="6238875"/>
          </a:xfrm>
        </p:spPr>
        <p:txBody>
          <a:bodyPr>
            <a:normAutofit fontScale="85000" lnSpcReduction="20000"/>
          </a:bodyPr>
          <a:lstStyle/>
          <a:p>
            <a:r>
              <a:rPr lang="en-US" dirty="0"/>
              <a:t>Formed in 2003 to address the issue of sperm whale depredation on commercial fishing gear in the Gulf of Alaska</a:t>
            </a:r>
          </a:p>
          <a:p>
            <a:endParaRPr lang="en-US" dirty="0"/>
          </a:p>
          <a:p>
            <a:r>
              <a:rPr lang="en-US" dirty="0"/>
              <a:t>GOAL: Collaboration between scientists, fishermen, and managers to understand and reduce removal of catch from fishing gear</a:t>
            </a:r>
          </a:p>
          <a:p>
            <a:endParaRPr lang="en-US" dirty="0"/>
          </a:p>
          <a:p>
            <a:r>
              <a:rPr lang="en-US" dirty="0"/>
              <a:t>Ongoing – we always welcome feedback and suggestions!</a:t>
            </a:r>
          </a:p>
          <a:p>
            <a:pPr lvl="1"/>
            <a:endParaRPr lang="en-US" dirty="0"/>
          </a:p>
          <a:p>
            <a:pPr lvl="1"/>
            <a:endParaRPr lang="en-US" dirty="0"/>
          </a:p>
          <a:p>
            <a:pPr marL="457200" lvl="1" indent="0">
              <a:buNone/>
            </a:pPr>
            <a:r>
              <a:rPr lang="en-US" sz="3000" b="1" dirty="0"/>
              <a:t>WWW.SEASWAP.info</a:t>
            </a:r>
            <a:endParaRPr lang="en-US" sz="3500" b="1" dirty="0"/>
          </a:p>
        </p:txBody>
      </p:sp>
      <p:sp>
        <p:nvSpPr>
          <p:cNvPr id="5" name="Slide Number Placeholder 4"/>
          <p:cNvSpPr>
            <a:spLocks noGrp="1"/>
          </p:cNvSpPr>
          <p:nvPr>
            <p:ph type="sldNum" sz="quarter" idx="12"/>
          </p:nvPr>
        </p:nvSpPr>
        <p:spPr/>
        <p:txBody>
          <a:bodyPr/>
          <a:lstStyle/>
          <a:p>
            <a:fld id="{B05F9204-E217-4B9B-8CA3-5B4A7A607F3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25623754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diymag.com/media/img/Film/I/In-The-Heart-Of-The-Sea/_1200x675_crop_center-center_75/In-the-Heart-of-the-Sea-poster.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55172" y="4386093"/>
            <a:ext cx="3736975" cy="21020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m SEAK sat tagging.jpg"/>
          <p:cNvPicPr>
            <a:picLocks noChangeAspect="1"/>
          </p:cNvPicPr>
          <p:nvPr/>
        </p:nvPicPr>
        <p:blipFill>
          <a:blip r:embed="rId3" cstate="print"/>
          <a:stretch>
            <a:fillRect/>
          </a:stretch>
        </p:blipFill>
        <p:spPr>
          <a:xfrm>
            <a:off x="137657" y="223412"/>
            <a:ext cx="4762500" cy="15621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68474" y="501000"/>
            <a:ext cx="3988441" cy="5987143"/>
          </a:xfrm>
          <a:prstGeom prst="rect">
            <a:avLst/>
          </a:prstGeom>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53156" y="2117342"/>
            <a:ext cx="1131502" cy="17478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629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524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27446"/>
            <a:ext cx="9144000" cy="5533108"/>
          </a:xfrm>
          <a:prstGeom prst="rect">
            <a:avLst/>
          </a:prstGeom>
        </p:spPr>
      </p:pic>
      <p:sp>
        <p:nvSpPr>
          <p:cNvPr id="3" name="TextBox 2"/>
          <p:cNvSpPr txBox="1"/>
          <p:nvPr/>
        </p:nvSpPr>
        <p:spPr>
          <a:xfrm>
            <a:off x="228601" y="2971800"/>
            <a:ext cx="4539343" cy="707886"/>
          </a:xfrm>
          <a:prstGeom prst="rect">
            <a:avLst/>
          </a:prstGeom>
          <a:noFill/>
        </p:spPr>
        <p:txBody>
          <a:bodyPr wrap="square" rtlCol="0">
            <a:spAutoFit/>
          </a:bodyPr>
          <a:lstStyle/>
          <a:p>
            <a:r>
              <a:rPr lang="en-US" sz="2000" dirty="0">
                <a:solidFill>
                  <a:prstClr val="white"/>
                </a:solidFill>
                <a:latin typeface="Meiryo" pitchFamily="34" charset="-128"/>
              </a:rPr>
              <a:t>70 to 100% of  each whale’s locations were over the slope</a:t>
            </a:r>
          </a:p>
        </p:txBody>
      </p:sp>
    </p:spTree>
    <p:extLst>
      <p:ext uri="{BB962C8B-B14F-4D97-AF65-F5344CB8AC3E}">
        <p14:creationId xmlns:p14="http://schemas.microsoft.com/office/powerpoint/2010/main" val="41424992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Wsat13_3D dive track from sky.jpg"/>
          <p:cNvPicPr>
            <a:picLocks noChangeAspect="1"/>
          </p:cNvPicPr>
          <p:nvPr/>
        </p:nvPicPr>
        <p:blipFill>
          <a:blip r:embed="rId3" cstate="screen"/>
          <a:stretch>
            <a:fillRect/>
          </a:stretch>
        </p:blipFill>
        <p:spPr>
          <a:xfrm>
            <a:off x="0" y="2"/>
            <a:ext cx="9144000" cy="4543425"/>
          </a:xfrm>
          <a:prstGeom prst="rect">
            <a:avLst/>
          </a:prstGeom>
        </p:spPr>
      </p:pic>
      <p:grpSp>
        <p:nvGrpSpPr>
          <p:cNvPr id="5" name="Group 4"/>
          <p:cNvGrpSpPr/>
          <p:nvPr/>
        </p:nvGrpSpPr>
        <p:grpSpPr>
          <a:xfrm>
            <a:off x="0" y="1676400"/>
            <a:ext cx="9144000" cy="4543425"/>
            <a:chOff x="0" y="1676400"/>
            <a:chExt cx="9144000" cy="4543425"/>
          </a:xfrm>
        </p:grpSpPr>
        <p:pic>
          <p:nvPicPr>
            <p:cNvPr id="2" name="Picture 1" descr="SWsat13_3D dives_looking towards Yakutat.jpg"/>
            <p:cNvPicPr>
              <a:picLocks noChangeAspect="1"/>
            </p:cNvPicPr>
            <p:nvPr/>
          </p:nvPicPr>
          <p:blipFill>
            <a:blip r:embed="rId4" cstate="screen"/>
            <a:stretch>
              <a:fillRect/>
            </a:stretch>
          </p:blipFill>
          <p:spPr>
            <a:xfrm>
              <a:off x="0" y="1676400"/>
              <a:ext cx="9144000" cy="4543425"/>
            </a:xfrm>
            <a:prstGeom prst="rect">
              <a:avLst/>
            </a:prstGeom>
          </p:spPr>
        </p:pic>
        <p:pic>
          <p:nvPicPr>
            <p:cNvPr id="4" name="Picture 3" descr="SWsat13 depth color legend.JPG"/>
            <p:cNvPicPr>
              <a:picLocks noChangeAspect="1"/>
            </p:cNvPicPr>
            <p:nvPr/>
          </p:nvPicPr>
          <p:blipFill>
            <a:blip r:embed="rId5" cstate="screen"/>
            <a:stretch>
              <a:fillRect/>
            </a:stretch>
          </p:blipFill>
          <p:spPr>
            <a:xfrm>
              <a:off x="8153400" y="3810000"/>
              <a:ext cx="800100" cy="708660"/>
            </a:xfrm>
            <a:prstGeom prst="rect">
              <a:avLst/>
            </a:prstGeom>
          </p:spPr>
        </p:pic>
      </p:grpSp>
      <p:grpSp>
        <p:nvGrpSpPr>
          <p:cNvPr id="8" name="Group 7"/>
          <p:cNvGrpSpPr/>
          <p:nvPr/>
        </p:nvGrpSpPr>
        <p:grpSpPr>
          <a:xfrm>
            <a:off x="97971" y="1804989"/>
            <a:ext cx="9144000" cy="4010025"/>
            <a:chOff x="838200" y="4191000"/>
            <a:chExt cx="9144000" cy="4010025"/>
          </a:xfrm>
        </p:grpSpPr>
        <p:pic>
          <p:nvPicPr>
            <p:cNvPr id="6" name="Picture 5" descr="SWsat13_3D dives_underwater surface_deep dives.jpg"/>
            <p:cNvPicPr>
              <a:picLocks noChangeAspect="1"/>
            </p:cNvPicPr>
            <p:nvPr/>
          </p:nvPicPr>
          <p:blipFill>
            <a:blip r:embed="rId6" cstate="screen"/>
            <a:srcRect/>
            <a:stretch>
              <a:fillRect/>
            </a:stretch>
          </p:blipFill>
          <p:spPr>
            <a:xfrm>
              <a:off x="838200" y="4191000"/>
              <a:ext cx="9144000" cy="4010025"/>
            </a:xfrm>
            <a:prstGeom prst="rect">
              <a:avLst/>
            </a:prstGeom>
          </p:spPr>
        </p:pic>
        <p:pic>
          <p:nvPicPr>
            <p:cNvPr id="7" name="Picture 6" descr="SWsat13 depth color legend.JPG"/>
            <p:cNvPicPr>
              <a:picLocks noChangeAspect="1"/>
            </p:cNvPicPr>
            <p:nvPr/>
          </p:nvPicPr>
          <p:blipFill>
            <a:blip r:embed="rId5" cstate="screen"/>
            <a:stretch>
              <a:fillRect/>
            </a:stretch>
          </p:blipFill>
          <p:spPr>
            <a:xfrm>
              <a:off x="9144000" y="6149340"/>
              <a:ext cx="800100" cy="708660"/>
            </a:xfrm>
            <a:prstGeom prst="rect">
              <a:avLst/>
            </a:prstGeom>
          </p:spPr>
        </p:pic>
      </p:grpSp>
    </p:spTree>
    <p:extLst>
      <p:ext uri="{BB962C8B-B14F-4D97-AF65-F5344CB8AC3E}">
        <p14:creationId xmlns:p14="http://schemas.microsoft.com/office/powerpoint/2010/main" val="141554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Wsat13 SWsat15_Chatha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250"/>
            <a:ext cx="9144000" cy="5143500"/>
          </a:xfrm>
          <a:prstGeom prst="rect">
            <a:avLst/>
          </a:prstGeom>
        </p:spPr>
      </p:pic>
    </p:spTree>
    <p:extLst>
      <p:ext uri="{BB962C8B-B14F-4D97-AF65-F5344CB8AC3E}">
        <p14:creationId xmlns:p14="http://schemas.microsoft.com/office/powerpoint/2010/main" val="90508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5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706" y="1248692"/>
            <a:ext cx="9144000" cy="5533108"/>
          </a:xfrm>
          <a:prstGeom prst="rect">
            <a:avLst/>
          </a:prstGeom>
        </p:spPr>
      </p:pic>
      <p:sp>
        <p:nvSpPr>
          <p:cNvPr id="4" name="Rectangle 3"/>
          <p:cNvSpPr/>
          <p:nvPr/>
        </p:nvSpPr>
        <p:spPr>
          <a:xfrm>
            <a:off x="2081734" y="348584"/>
            <a:ext cx="5012911" cy="584775"/>
          </a:xfrm>
          <a:prstGeom prst="rect">
            <a:avLst/>
          </a:prstGeom>
        </p:spPr>
        <p:txBody>
          <a:bodyPr wrap="non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GOA-091 and GOA-023 </a:t>
            </a:r>
            <a:endParaRPr lang="en-US" sz="3200" dirty="0">
              <a:solidFill>
                <a:prstClr val="black"/>
              </a:solidFill>
              <a:latin typeface="Meiryo UI" panose="020B0604030504040204" pitchFamily="34" charset="-128"/>
              <a:ea typeface="Meiryo UI" panose="020B0604030504040204" pitchFamily="34" charset="-128"/>
              <a:cs typeface="Meiryo UI" panose="020B0604030504040204" pitchFamily="34" charset="-128"/>
            </a:endParaRPr>
          </a:p>
        </p:txBody>
      </p:sp>
      <p:sp>
        <p:nvSpPr>
          <p:cNvPr id="6" name="Rectangle 5"/>
          <p:cNvSpPr/>
          <p:nvPr/>
        </p:nvSpPr>
        <p:spPr>
          <a:xfrm>
            <a:off x="102032" y="1273316"/>
            <a:ext cx="1421969" cy="584775"/>
          </a:xfrm>
          <a:prstGeom prst="rect">
            <a:avLst/>
          </a:prstGeom>
          <a:solidFill>
            <a:schemeClr val="tx2"/>
          </a:solidFill>
        </p:spPr>
        <p:txBody>
          <a:bodyPr wrap="squar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2010</a:t>
            </a:r>
          </a:p>
        </p:txBody>
      </p:sp>
    </p:spTree>
    <p:extLst>
      <p:ext uri="{BB962C8B-B14F-4D97-AF65-F5344CB8AC3E}">
        <p14:creationId xmlns:p14="http://schemas.microsoft.com/office/powerpoint/2010/main" val="923329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9239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51396"/>
            <a:ext cx="9144000" cy="5533108"/>
          </a:xfrm>
          <a:prstGeom prst="rect">
            <a:avLst/>
          </a:prstGeom>
        </p:spPr>
      </p:pic>
      <p:sp>
        <p:nvSpPr>
          <p:cNvPr id="3" name="TextBox 2"/>
          <p:cNvSpPr txBox="1"/>
          <p:nvPr/>
        </p:nvSpPr>
        <p:spPr>
          <a:xfrm>
            <a:off x="4844144" y="1401092"/>
            <a:ext cx="4282619" cy="2862322"/>
          </a:xfrm>
          <a:prstGeom prst="rect">
            <a:avLst/>
          </a:prstGeom>
          <a:solidFill>
            <a:schemeClr val="bg1">
              <a:lumMod val="85000"/>
            </a:schemeClr>
          </a:solidFill>
          <a:ln>
            <a:solidFill>
              <a:schemeClr val="tx2"/>
            </a:solidFill>
          </a:ln>
        </p:spPr>
        <p:txBody>
          <a:bodyPr wrap="square" rtlCol="0">
            <a:spAutoFit/>
          </a:bodyPr>
          <a:lstStyle/>
          <a:p>
            <a:r>
              <a:rPr lang="en-US" sz="2000" b="1" dirty="0">
                <a:solidFill>
                  <a:srgbClr val="1F497D">
                    <a:lumMod val="75000"/>
                  </a:srgbClr>
                </a:solidFill>
                <a:latin typeface="Meiryo UI" panose="020B0604030504040204" pitchFamily="34" charset="-128"/>
                <a:ea typeface="Meiryo UI" panose="020B0604030504040204" pitchFamily="34" charset="-128"/>
                <a:cs typeface="Meiryo UI" panose="020B0604030504040204" pitchFamily="34" charset="-128"/>
              </a:rPr>
              <a:t>Whales tagged 16Sep2014			</a:t>
            </a:r>
          </a:p>
          <a:p>
            <a:r>
              <a:rPr lang="en-US" sz="2000" b="1" dirty="0">
                <a:solidFill>
                  <a:srgbClr val="CC00FF"/>
                </a:solidFill>
                <a:latin typeface="Meiryo UI" panose="020B0604030504040204" pitchFamily="34" charset="-128"/>
                <a:ea typeface="Meiryo UI" panose="020B0604030504040204" pitchFamily="34" charset="-128"/>
                <a:cs typeface="Meiryo UI" panose="020B0604030504040204" pitchFamily="34" charset="-128"/>
              </a:rPr>
              <a:t>―</a:t>
            </a:r>
            <a:r>
              <a:rPr lang="en-US" sz="2000" b="1" dirty="0">
                <a:solidFill>
                  <a:srgbClr val="66FF33"/>
                </a:solidFill>
                <a:latin typeface="Meiryo UI" panose="020B0604030504040204" pitchFamily="34" charset="-128"/>
                <a:ea typeface="Meiryo UI" panose="020B0604030504040204" pitchFamily="34" charset="-128"/>
                <a:cs typeface="Meiryo UI" panose="020B0604030504040204" pitchFamily="34" charset="-128"/>
              </a:rPr>
              <a:t> </a:t>
            </a:r>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GOA-091 (duration	6 d)</a:t>
            </a:r>
          </a:p>
          <a:p>
            <a:r>
              <a:rPr lang="en-US" sz="2000" b="1" dirty="0">
                <a:solidFill>
                  <a:srgbClr val="FF9900"/>
                </a:solidFill>
                <a:latin typeface="Meiryo UI" panose="020B0604030504040204" pitchFamily="34" charset="-128"/>
                <a:ea typeface="Meiryo UI" panose="020B0604030504040204" pitchFamily="34" charset="-128"/>
                <a:cs typeface="Meiryo UI" panose="020B0604030504040204" pitchFamily="34" charset="-128"/>
              </a:rPr>
              <a:t>―</a:t>
            </a:r>
            <a:r>
              <a:rPr lang="en-US" sz="2000" b="1" dirty="0">
                <a:solidFill>
                  <a:srgbClr val="66FF33"/>
                </a:solidFill>
                <a:latin typeface="Meiryo UI" panose="020B0604030504040204" pitchFamily="34" charset="-128"/>
                <a:ea typeface="Meiryo UI" panose="020B0604030504040204" pitchFamily="34" charset="-128"/>
                <a:cs typeface="Meiryo UI" panose="020B0604030504040204" pitchFamily="34" charset="-128"/>
              </a:rPr>
              <a:t> </a:t>
            </a:r>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GOA-086 (duration 4 months)	</a:t>
            </a:r>
          </a:p>
          <a:p>
            <a:endPar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endParaRPr>
          </a:p>
          <a:p>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GOA-023 Not tagged but observed with others until late October  (30+ days)</a:t>
            </a:r>
          </a:p>
        </p:txBody>
      </p:sp>
      <p:sp>
        <p:nvSpPr>
          <p:cNvPr id="2" name="Rectangle 1"/>
          <p:cNvSpPr/>
          <p:nvPr/>
        </p:nvSpPr>
        <p:spPr>
          <a:xfrm>
            <a:off x="0" y="1284108"/>
            <a:ext cx="1600200" cy="584775"/>
          </a:xfrm>
          <a:prstGeom prst="rect">
            <a:avLst/>
          </a:prstGeom>
          <a:solidFill>
            <a:schemeClr val="tx2"/>
          </a:solidFill>
        </p:spPr>
        <p:txBody>
          <a:bodyPr wrap="squar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2014</a:t>
            </a:r>
          </a:p>
        </p:txBody>
      </p:sp>
      <p:sp>
        <p:nvSpPr>
          <p:cNvPr id="6" name="Rectangle 5"/>
          <p:cNvSpPr/>
          <p:nvPr/>
        </p:nvSpPr>
        <p:spPr>
          <a:xfrm>
            <a:off x="533400" y="304802"/>
            <a:ext cx="8305800" cy="584775"/>
          </a:xfrm>
          <a:prstGeom prst="rect">
            <a:avLst/>
          </a:prstGeom>
        </p:spPr>
        <p:txBody>
          <a:bodyPr wrap="squar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GOA-091 and GOA-086 and GOA-023</a:t>
            </a:r>
            <a:endParaRPr lang="en-US" sz="3200" dirty="0">
              <a:solidFill>
                <a:prstClr val="black"/>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21572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0049" y="38102"/>
            <a:ext cx="7623903" cy="6643687"/>
          </a:xfrm>
          <a:prstGeom prst="rect">
            <a:avLst/>
          </a:prstGeom>
        </p:spPr>
      </p:pic>
    </p:spTree>
    <p:extLst>
      <p:ext uri="{BB962C8B-B14F-4D97-AF65-F5344CB8AC3E}">
        <p14:creationId xmlns:p14="http://schemas.microsoft.com/office/powerpoint/2010/main" val="3267680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90602"/>
            <a:ext cx="9144000" cy="4687019"/>
          </a:xfrm>
          <a:prstGeom prst="rect">
            <a:avLst/>
          </a:prstGeom>
        </p:spPr>
      </p:pic>
      <p:sp>
        <p:nvSpPr>
          <p:cNvPr id="3" name="TextBox 2"/>
          <p:cNvSpPr txBox="1"/>
          <p:nvPr/>
        </p:nvSpPr>
        <p:spPr>
          <a:xfrm>
            <a:off x="2466072" y="341088"/>
            <a:ext cx="4211859" cy="461665"/>
          </a:xfrm>
          <a:prstGeom prst="rect">
            <a:avLst/>
          </a:prstGeom>
          <a:noFill/>
        </p:spPr>
        <p:txBody>
          <a:bodyPr wrap="none" rtlCol="0">
            <a:spAutoFit/>
          </a:bodyPr>
          <a:lstStyle/>
          <a:p>
            <a:r>
              <a:rPr lang="en-US" sz="2400" dirty="0">
                <a:solidFill>
                  <a:srgbClr val="FFFFFF"/>
                </a:solidFill>
                <a:latin typeface="Meiryo UI" panose="020B0604030504040204" pitchFamily="34" charset="-128"/>
                <a:ea typeface="Meiryo UI" panose="020B0604030504040204" pitchFamily="34" charset="-128"/>
                <a:cs typeface="Meiryo UI" panose="020B0604030504040204" pitchFamily="34" charset="-128"/>
              </a:rPr>
              <a:t>seaswap.info/</a:t>
            </a:r>
            <a:r>
              <a:rPr lang="en-US" sz="2400" dirty="0" err="1">
                <a:solidFill>
                  <a:srgbClr val="FFFFFF"/>
                </a:solidFill>
                <a:latin typeface="Meiryo UI" panose="020B0604030504040204" pitchFamily="34" charset="-128"/>
                <a:ea typeface="Meiryo UI" panose="020B0604030504040204" pitchFamily="34" charset="-128"/>
                <a:cs typeface="Meiryo UI" panose="020B0604030504040204" pitchFamily="34" charset="-128"/>
              </a:rPr>
              <a:t>whaletracker</a:t>
            </a:r>
            <a:endParaRPr lang="en-US" sz="2400" dirty="0">
              <a:solidFill>
                <a:srgbClr val="FFFFFF"/>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152665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98442" y="-188670"/>
            <a:ext cx="6898822" cy="1287623"/>
          </a:xfrm>
        </p:spPr>
        <p:txBody>
          <a:bodyPr>
            <a:normAutofit/>
          </a:bodyPr>
          <a:lstStyle/>
          <a:p>
            <a:pPr lvl="1" algn="ctr"/>
            <a:r>
              <a:rPr lang="en-US" altLang="en-US" sz="3600" dirty="0">
                <a:solidFill>
                  <a:srgbClr val="000000"/>
                </a:solidFill>
                <a:latin typeface="Candara" pitchFamily="34" charset="0"/>
              </a:rPr>
              <a:t>Repeat Depredators</a:t>
            </a:r>
            <a:endParaRPr lang="en-US" altLang="en-US" sz="5400" dirty="0">
              <a:solidFill>
                <a:srgbClr val="000000"/>
              </a:solidFill>
              <a:latin typeface="Candara" pitchFamily="34" charset="0"/>
            </a:endParaRPr>
          </a:p>
        </p:txBody>
      </p:sp>
      <p:pic>
        <p:nvPicPr>
          <p:cNvPr id="20483" name="Picture 3"/>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a:xfrm>
            <a:off x="1160862" y="2043117"/>
            <a:ext cx="2274094" cy="2041525"/>
          </a:xfrm>
          <a:noFill/>
        </p:spPr>
      </p:pic>
      <p:pic>
        <p:nvPicPr>
          <p:cNvPr id="2048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423048" y="2043117"/>
            <a:ext cx="2331244"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709048" y="2043117"/>
            <a:ext cx="2274094" cy="204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3423047" y="4551367"/>
            <a:ext cx="2276475" cy="2046287"/>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5674519" y="4546604"/>
            <a:ext cx="2296716" cy="2036763"/>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8" name="Picture 8" descr="SEASWAP-JMS-040514-036 grayscale"/>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160862" y="4560888"/>
            <a:ext cx="2274094" cy="2036762"/>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803059"/>
            <a:ext cx="9144000" cy="120032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Individual whales are identifiable by cuts and nicks on flukes and dorsal fins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120 individual sperm whales in our photo ID catalog (GOA), but 11-12 individuals account for most sightings due to prevalence near vessels and depredation</a:t>
            </a:r>
          </a:p>
        </p:txBody>
      </p:sp>
      <p:sp>
        <p:nvSpPr>
          <p:cNvPr id="2" name="Slide Number Placeholder 1"/>
          <p:cNvSpPr>
            <a:spLocks noGrp="1"/>
          </p:cNvSpPr>
          <p:nvPr>
            <p:ph type="sldNum" sz="quarter" idx="12"/>
          </p:nvPr>
        </p:nvSpPr>
        <p:spPr/>
        <p:txBody>
          <a:bodyPr/>
          <a:lstStyle/>
          <a:p>
            <a:fld id="{B05F9204-E217-4B9B-8CA3-5B4A7A607F3A}" type="slidenum">
              <a:rPr lang="en-US" smtClean="0">
                <a:solidFill>
                  <a:prstClr val="black"/>
                </a:solidFill>
              </a:rPr>
              <a:pPr/>
              <a:t>3</a:t>
            </a:fld>
            <a:endParaRPr lang="en-US">
              <a:solidFill>
                <a:prstClr val="black"/>
              </a:solidFill>
            </a:endParaRPr>
          </a:p>
        </p:txBody>
      </p:sp>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94199" y="2073809"/>
            <a:ext cx="2228849" cy="1981199"/>
          </a:xfrm>
          <a:prstGeom prst="rect">
            <a:avLst/>
          </a:prstGeom>
        </p:spPr>
      </p:pic>
      <p:sp>
        <p:nvSpPr>
          <p:cNvPr id="12" name="TextBox 11"/>
          <p:cNvSpPr txBox="1"/>
          <p:nvPr/>
        </p:nvSpPr>
        <p:spPr>
          <a:xfrm>
            <a:off x="1148953" y="3853721"/>
            <a:ext cx="2660936" cy="261610"/>
          </a:xfrm>
          <a:prstGeom prst="rect">
            <a:avLst/>
          </a:prstGeom>
          <a:noFill/>
        </p:spPr>
        <p:txBody>
          <a:bodyPr wrap="square" rtlCol="0">
            <a:spAutoFit/>
          </a:bodyPr>
          <a:lstStyle/>
          <a:p>
            <a:r>
              <a:rPr lang="en-US" sz="1100" dirty="0">
                <a:solidFill>
                  <a:prstClr val="black"/>
                </a:solidFill>
              </a:rPr>
              <a:t>© SEASWAP, NOAA permit # 14122</a:t>
            </a:r>
          </a:p>
        </p:txBody>
      </p:sp>
      <p:sp>
        <p:nvSpPr>
          <p:cNvPr id="13" name="TextBox 12"/>
          <p:cNvSpPr txBox="1"/>
          <p:nvPr/>
        </p:nvSpPr>
        <p:spPr>
          <a:xfrm>
            <a:off x="3423046" y="3862758"/>
            <a:ext cx="2660936" cy="261610"/>
          </a:xfrm>
          <a:prstGeom prst="rect">
            <a:avLst/>
          </a:prstGeom>
          <a:noFill/>
        </p:spPr>
        <p:txBody>
          <a:bodyPr wrap="square" rtlCol="0">
            <a:spAutoFit/>
          </a:bodyPr>
          <a:lstStyle/>
          <a:p>
            <a:r>
              <a:rPr lang="en-US" sz="1100" dirty="0">
                <a:solidFill>
                  <a:prstClr val="black"/>
                </a:solidFill>
              </a:rPr>
              <a:t>© SEASWAP, NOAA permit # 14122</a:t>
            </a:r>
          </a:p>
        </p:txBody>
      </p:sp>
      <p:sp>
        <p:nvSpPr>
          <p:cNvPr id="15" name="TextBox 14"/>
          <p:cNvSpPr txBox="1"/>
          <p:nvPr/>
        </p:nvSpPr>
        <p:spPr>
          <a:xfrm>
            <a:off x="5601892" y="6370743"/>
            <a:ext cx="2660936" cy="261610"/>
          </a:xfrm>
          <a:prstGeom prst="rect">
            <a:avLst/>
          </a:prstGeom>
          <a:noFill/>
        </p:spPr>
        <p:txBody>
          <a:bodyPr wrap="square" rtlCol="0">
            <a:spAutoFit/>
          </a:bodyPr>
          <a:lstStyle/>
          <a:p>
            <a:r>
              <a:rPr lang="en-US" sz="1100" dirty="0">
                <a:solidFill>
                  <a:prstClr val="black"/>
                </a:solidFill>
              </a:rPr>
              <a:t>© SEASWAP, NOAA permit # 14122</a:t>
            </a:r>
          </a:p>
        </p:txBody>
      </p:sp>
      <p:sp>
        <p:nvSpPr>
          <p:cNvPr id="16" name="TextBox 15"/>
          <p:cNvSpPr txBox="1"/>
          <p:nvPr/>
        </p:nvSpPr>
        <p:spPr>
          <a:xfrm>
            <a:off x="3434954" y="6370743"/>
            <a:ext cx="2660936" cy="261610"/>
          </a:xfrm>
          <a:prstGeom prst="rect">
            <a:avLst/>
          </a:prstGeom>
          <a:noFill/>
        </p:spPr>
        <p:txBody>
          <a:bodyPr wrap="square" rtlCol="0">
            <a:spAutoFit/>
          </a:bodyPr>
          <a:lstStyle/>
          <a:p>
            <a:r>
              <a:rPr lang="en-US" sz="1100" dirty="0">
                <a:solidFill>
                  <a:prstClr val="black"/>
                </a:solidFill>
              </a:rPr>
              <a:t>© SEASWAP, NOAA permit # 14122</a:t>
            </a:r>
          </a:p>
        </p:txBody>
      </p:sp>
      <p:sp>
        <p:nvSpPr>
          <p:cNvPr id="17" name="TextBox 16"/>
          <p:cNvSpPr txBox="1"/>
          <p:nvPr/>
        </p:nvSpPr>
        <p:spPr>
          <a:xfrm>
            <a:off x="1148953" y="6388311"/>
            <a:ext cx="2660936" cy="261610"/>
          </a:xfrm>
          <a:prstGeom prst="rect">
            <a:avLst/>
          </a:prstGeom>
          <a:noFill/>
        </p:spPr>
        <p:txBody>
          <a:bodyPr wrap="square" rtlCol="0">
            <a:spAutoFit/>
          </a:bodyPr>
          <a:lstStyle/>
          <a:p>
            <a:r>
              <a:rPr lang="en-US" sz="1100" dirty="0">
                <a:solidFill>
                  <a:prstClr val="white"/>
                </a:solidFill>
              </a:rPr>
              <a:t>© SEASWAP, NOAA permit # 14122</a:t>
            </a:r>
          </a:p>
        </p:txBody>
      </p:sp>
      <p:sp>
        <p:nvSpPr>
          <p:cNvPr id="18" name="TextBox 17"/>
          <p:cNvSpPr txBox="1"/>
          <p:nvPr/>
        </p:nvSpPr>
        <p:spPr>
          <a:xfrm>
            <a:off x="5663154" y="3869902"/>
            <a:ext cx="2660936" cy="261610"/>
          </a:xfrm>
          <a:prstGeom prst="rect">
            <a:avLst/>
          </a:prstGeom>
          <a:noFill/>
        </p:spPr>
        <p:txBody>
          <a:bodyPr wrap="square" rtlCol="0">
            <a:spAutoFit/>
          </a:bodyPr>
          <a:lstStyle/>
          <a:p>
            <a:r>
              <a:rPr lang="en-US" sz="1100" dirty="0">
                <a:solidFill>
                  <a:prstClr val="black"/>
                </a:solidFill>
              </a:rPr>
              <a:t>© SEASWAP, NOAA permit # 14122</a:t>
            </a:r>
          </a:p>
        </p:txBody>
      </p:sp>
    </p:spTree>
    <p:extLst>
      <p:ext uri="{BB962C8B-B14F-4D97-AF65-F5344CB8AC3E}">
        <p14:creationId xmlns:p14="http://schemas.microsoft.com/office/powerpoint/2010/main" val="2081765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www.adorama.com/images/Large/dliseparm.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12415" y="2961428"/>
            <a:ext cx="2188029" cy="32564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1887" y="228601"/>
            <a:ext cx="8501743" cy="2308324"/>
          </a:xfrm>
          <a:prstGeom prst="rect">
            <a:avLst/>
          </a:prstGeom>
          <a:noFill/>
        </p:spPr>
        <p:txBody>
          <a:bodyPr wrap="square" rtlCol="0">
            <a:spAutoFit/>
          </a:bodyPr>
          <a:lstStyle/>
          <a:p>
            <a:r>
              <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Reducing sperm whale – longline fisheries interactions: enabling fishermen to use avoidance through real-time updates from satellite tags and fishermen reports.</a:t>
            </a:r>
          </a:p>
          <a:p>
            <a:endPar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endParaRPr>
          </a:p>
          <a:p>
            <a:r>
              <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PIs: Tory O’Connell (SSSC), Jan </a:t>
            </a:r>
            <a:r>
              <a:rPr lang="en-US"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Straley</a:t>
            </a:r>
            <a:r>
              <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 (UAS), and Russ Andrews (UAF &amp; ASLC).</a:t>
            </a:r>
          </a:p>
          <a:p>
            <a:endPar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endParaRPr>
          </a:p>
          <a:p>
            <a:r>
              <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Funding: NOAA </a:t>
            </a:r>
            <a:r>
              <a:rPr lang="en-US" dirty="0" err="1">
                <a:solidFill>
                  <a:prstClr val="white"/>
                </a:solidFill>
                <a:latin typeface="Meiryo UI" panose="020B0604030504040204" pitchFamily="34" charset="-128"/>
                <a:ea typeface="Meiryo UI" panose="020B0604030504040204" pitchFamily="34" charset="-128"/>
                <a:cs typeface="Meiryo UI" panose="020B0604030504040204" pitchFamily="34" charset="-128"/>
              </a:rPr>
              <a:t>Saltonstall</a:t>
            </a:r>
            <a:r>
              <a:rPr lang="en-US" dirty="0">
                <a:solidFill>
                  <a:prstClr val="white"/>
                </a:solidFill>
                <a:latin typeface="Meiryo UI" panose="020B0604030504040204" pitchFamily="34" charset="-128"/>
                <a:ea typeface="Meiryo UI" panose="020B0604030504040204" pitchFamily="34" charset="-128"/>
                <a:cs typeface="Meiryo UI" panose="020B0604030504040204" pitchFamily="34" charset="-128"/>
              </a:rPr>
              <a:t>-Kennedy Grant Program</a:t>
            </a: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81818" y="3123434"/>
            <a:ext cx="3198898" cy="3019939"/>
          </a:xfrm>
          <a:prstGeom prst="rect">
            <a:avLst/>
          </a:prstGeom>
        </p:spPr>
      </p:pic>
      <p:pic>
        <p:nvPicPr>
          <p:cNvPr id="5" name="Picture 4" descr="GOA-090_Cobra[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686" y="3555717"/>
            <a:ext cx="3231043" cy="2155371"/>
          </a:xfrm>
          <a:prstGeom prst="rect">
            <a:avLst/>
          </a:prstGeom>
        </p:spPr>
      </p:pic>
    </p:spTree>
    <p:extLst>
      <p:ext uri="{BB962C8B-B14F-4D97-AF65-F5344CB8AC3E}">
        <p14:creationId xmlns:p14="http://schemas.microsoft.com/office/powerpoint/2010/main" val="23928888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98714" y="497865"/>
            <a:ext cx="7979229" cy="5434849"/>
          </a:xfrm>
          <a:prstGeom prst="rect">
            <a:avLst/>
          </a:prstGeom>
        </p:spPr>
      </p:pic>
    </p:spTree>
    <p:extLst>
      <p:ext uri="{BB962C8B-B14F-4D97-AF65-F5344CB8AC3E}">
        <p14:creationId xmlns:p14="http://schemas.microsoft.com/office/powerpoint/2010/main" val="418959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7570" y="432917"/>
            <a:ext cx="5232381" cy="348594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91743" y="3508830"/>
            <a:ext cx="4452257" cy="2968171"/>
          </a:xfrm>
          <a:prstGeom prst="rect">
            <a:avLst/>
          </a:prstGeom>
        </p:spPr>
      </p:pic>
    </p:spTree>
    <p:extLst>
      <p:ext uri="{BB962C8B-B14F-4D97-AF65-F5344CB8AC3E}">
        <p14:creationId xmlns:p14="http://schemas.microsoft.com/office/powerpoint/2010/main" val="10807556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SWsat2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5250"/>
            <a:ext cx="9144000" cy="5143500"/>
          </a:xfrm>
          <a:prstGeom prst="rect">
            <a:avLst/>
          </a:prstGeom>
        </p:spPr>
      </p:pic>
    </p:spTree>
    <p:extLst>
      <p:ext uri="{BB962C8B-B14F-4D97-AF65-F5344CB8AC3E}">
        <p14:creationId xmlns:p14="http://schemas.microsoft.com/office/powerpoint/2010/main" val="328365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0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51" y="1330147"/>
            <a:ext cx="9144000" cy="5533108"/>
          </a:xfrm>
          <a:prstGeom prst="rect">
            <a:avLst/>
          </a:prstGeom>
        </p:spPr>
      </p:pic>
      <p:sp>
        <p:nvSpPr>
          <p:cNvPr id="3" name="TextBox 2"/>
          <p:cNvSpPr txBox="1"/>
          <p:nvPr/>
        </p:nvSpPr>
        <p:spPr>
          <a:xfrm>
            <a:off x="6297406" y="1165086"/>
            <a:ext cx="2846595" cy="2677656"/>
          </a:xfrm>
          <a:prstGeom prst="rect">
            <a:avLst/>
          </a:prstGeom>
          <a:solidFill>
            <a:schemeClr val="bg1">
              <a:lumMod val="85000"/>
            </a:schemeClr>
          </a:solidFill>
        </p:spPr>
        <p:txBody>
          <a:bodyPr wrap="square" rtlCol="0">
            <a:spAutoFit/>
          </a:bodyPr>
          <a:lstStyle/>
          <a:p>
            <a:r>
              <a:rPr lang="en-US" sz="2800" b="1" dirty="0">
                <a:solidFill>
                  <a:srgbClr val="FF0000"/>
                </a:solidFill>
              </a:rPr>
              <a:t>―</a:t>
            </a:r>
            <a:r>
              <a:rPr lang="en-US" sz="2800" b="1" dirty="0">
                <a:solidFill>
                  <a:srgbClr val="66FF33"/>
                </a:solidFill>
              </a:rPr>
              <a:t> </a:t>
            </a:r>
            <a:r>
              <a:rPr lang="en-US" sz="14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GOA-091 in 2015 </a:t>
            </a:r>
          </a:p>
          <a:p>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-GOA-091 in area </a:t>
            </a:r>
          </a:p>
          <a:p>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 30+ days</a:t>
            </a:r>
          </a:p>
          <a:p>
            <a:endPar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endParaRPr>
          </a:p>
          <a:p>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GOA-023 not tagged but observed with GOA-091 for at least  </a:t>
            </a:r>
          </a:p>
          <a:p>
            <a:r>
              <a:rPr lang="en-US" sz="2000"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14 days</a:t>
            </a:r>
          </a:p>
        </p:txBody>
      </p:sp>
      <p:sp>
        <p:nvSpPr>
          <p:cNvPr id="2" name="Rectangle 1"/>
          <p:cNvSpPr/>
          <p:nvPr/>
        </p:nvSpPr>
        <p:spPr>
          <a:xfrm>
            <a:off x="-10698" y="1197116"/>
            <a:ext cx="2144297" cy="584775"/>
          </a:xfrm>
          <a:prstGeom prst="rect">
            <a:avLst/>
          </a:prstGeom>
          <a:solidFill>
            <a:schemeClr val="tx2">
              <a:lumMod val="75000"/>
            </a:schemeClr>
          </a:solidFill>
        </p:spPr>
        <p:txBody>
          <a:bodyPr wrap="squar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2015</a:t>
            </a:r>
          </a:p>
        </p:txBody>
      </p:sp>
      <p:sp>
        <p:nvSpPr>
          <p:cNvPr id="7" name="Rectangle 6"/>
          <p:cNvSpPr/>
          <p:nvPr/>
        </p:nvSpPr>
        <p:spPr>
          <a:xfrm>
            <a:off x="1600200" y="457202"/>
            <a:ext cx="6400800" cy="584775"/>
          </a:xfrm>
          <a:prstGeom prst="rect">
            <a:avLst/>
          </a:prstGeom>
        </p:spPr>
        <p:txBody>
          <a:bodyPr wrap="square">
            <a:spAutoFit/>
          </a:bodyPr>
          <a:lstStyle/>
          <a:p>
            <a:r>
              <a:rPr lang="en-US" sz="3200" dirty="0">
                <a:solidFill>
                  <a:srgbClr val="1F497D">
                    <a:lumMod val="20000"/>
                    <a:lumOff val="80000"/>
                  </a:srgbClr>
                </a:solidFill>
                <a:latin typeface="Meiryo UI" panose="020B0604030504040204" pitchFamily="34" charset="-128"/>
                <a:ea typeface="Meiryo UI" panose="020B0604030504040204" pitchFamily="34" charset="-128"/>
                <a:cs typeface="Meiryo UI" panose="020B0604030504040204" pitchFamily="34" charset="-128"/>
              </a:rPr>
              <a:t>GOA-091 and GOA-023</a:t>
            </a:r>
            <a:endParaRPr lang="en-US" sz="3200" dirty="0">
              <a:solidFill>
                <a:prstClr val="black"/>
              </a:solidFill>
              <a:latin typeface="Meiryo UI" panose="020B0604030504040204" pitchFamily="34" charset="-128"/>
              <a:ea typeface="Meiryo UI" panose="020B0604030504040204" pitchFamily="34" charset="-128"/>
              <a:cs typeface="Meiryo UI" panose="020B0604030504040204" pitchFamily="34" charset="-128"/>
            </a:endParaRPr>
          </a:p>
        </p:txBody>
      </p:sp>
    </p:spTree>
    <p:extLst>
      <p:ext uri="{BB962C8B-B14F-4D97-AF65-F5344CB8AC3E}">
        <p14:creationId xmlns:p14="http://schemas.microsoft.com/office/powerpoint/2010/main" val="708406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377372"/>
            <a:ext cx="9144000" cy="3940629"/>
          </a:xfrm>
          <a:prstGeom prst="rect">
            <a:avLst/>
          </a:prstGeom>
        </p:spPr>
      </p:pic>
      <p:sp>
        <p:nvSpPr>
          <p:cNvPr id="3" name="TextBox 2"/>
          <p:cNvSpPr txBox="1"/>
          <p:nvPr/>
        </p:nvSpPr>
        <p:spPr>
          <a:xfrm>
            <a:off x="6792686" y="1371600"/>
            <a:ext cx="1886542" cy="369332"/>
          </a:xfrm>
          <a:prstGeom prst="rect">
            <a:avLst/>
          </a:prstGeom>
          <a:noFill/>
        </p:spPr>
        <p:txBody>
          <a:bodyPr wrap="none" rtlCol="0">
            <a:spAutoFit/>
          </a:bodyPr>
          <a:lstStyle/>
          <a:p>
            <a:r>
              <a:rPr lang="en-US"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My puny brain:</a:t>
            </a:r>
          </a:p>
        </p:txBody>
      </p:sp>
      <p:sp>
        <p:nvSpPr>
          <p:cNvPr id="5" name="TextBox 4"/>
          <p:cNvSpPr txBox="1"/>
          <p:nvPr/>
        </p:nvSpPr>
        <p:spPr>
          <a:xfrm>
            <a:off x="4572001" y="377370"/>
            <a:ext cx="2407967" cy="369332"/>
          </a:xfrm>
          <a:prstGeom prst="rect">
            <a:avLst/>
          </a:prstGeom>
          <a:noFill/>
        </p:spPr>
        <p:txBody>
          <a:bodyPr wrap="none" rtlCol="0">
            <a:spAutoFit/>
          </a:bodyPr>
          <a:lstStyle/>
          <a:p>
            <a:r>
              <a:rPr lang="en-US" dirty="0">
                <a:solidFill>
                  <a:prstClr val="black"/>
                </a:solidFill>
                <a:latin typeface="Meiryo UI" panose="020B0604030504040204" pitchFamily="34" charset="-128"/>
                <a:ea typeface="Meiryo UI" panose="020B0604030504040204" pitchFamily="34" charset="-128"/>
                <a:cs typeface="Meiryo UI" panose="020B0604030504040204" pitchFamily="34" charset="-128"/>
              </a:rPr>
              <a:t>Sperm whale brain:</a:t>
            </a:r>
          </a:p>
        </p:txBody>
      </p:sp>
    </p:spTree>
    <p:extLst>
      <p:ext uri="{BB962C8B-B14F-4D97-AF65-F5344CB8AC3E}">
        <p14:creationId xmlns:p14="http://schemas.microsoft.com/office/powerpoint/2010/main" val="15433940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2401" y="-152400"/>
            <a:ext cx="8978900" cy="6884187"/>
          </a:xfrm>
          <a:prstGeom prst="rect">
            <a:avLst/>
          </a:prstGeom>
        </p:spPr>
      </p:pic>
    </p:spTree>
    <p:extLst>
      <p:ext uri="{BB962C8B-B14F-4D97-AF65-F5344CB8AC3E}">
        <p14:creationId xmlns:p14="http://schemas.microsoft.com/office/powerpoint/2010/main" val="8757387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533108"/>
          </a:xfrm>
          <a:prstGeom prst="rect">
            <a:avLst/>
          </a:prstGeom>
        </p:spPr>
      </p:pic>
    </p:spTree>
    <p:extLst>
      <p:ext uri="{BB962C8B-B14F-4D97-AF65-F5344CB8AC3E}">
        <p14:creationId xmlns:p14="http://schemas.microsoft.com/office/powerpoint/2010/main" val="3985463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533108"/>
          </a:xfrm>
          <a:prstGeom prst="rect">
            <a:avLst/>
          </a:prstGeom>
        </p:spPr>
      </p:pic>
    </p:spTree>
    <p:extLst>
      <p:ext uri="{BB962C8B-B14F-4D97-AF65-F5344CB8AC3E}">
        <p14:creationId xmlns:p14="http://schemas.microsoft.com/office/powerpoint/2010/main" val="1614300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2" name="Content Placeholder 4"/>
          <p:cNvSpPr txBox="1">
            <a:spLocks/>
          </p:cNvSpPr>
          <p:nvPr/>
        </p:nvSpPr>
        <p:spPr>
          <a:xfrm>
            <a:off x="-152400" y="-76200"/>
            <a:ext cx="9296400" cy="6858000"/>
          </a:xfrm>
          <a:prstGeom prst="rect">
            <a:avLst/>
          </a:prstGeom>
        </p:spPr>
        <p:txBody>
          <a:bodyPr vert="horz" lIns="425882" tIns="212941" rIns="425882" bIns="212941" rtlCol="0">
            <a:normAutofit/>
          </a:bodyPr>
          <a:lstStyle/>
          <a:p>
            <a:pPr marL="2389188" lvl="1" indent="-2389188" algn="ctr" defTabSz="4258818">
              <a:spcAft>
                <a:spcPts val="1200"/>
              </a:spcAft>
              <a:buFont typeface="Arial" pitchFamily="34" charset="0"/>
              <a:buNone/>
              <a:defRPr/>
            </a:pPr>
            <a:r>
              <a:rPr lang="en-US" sz="3200" dirty="0">
                <a:solidFill>
                  <a:srgbClr val="FFFF00"/>
                </a:solidFill>
                <a:latin typeface="Meiryo" pitchFamily="34" charset="-128"/>
              </a:rPr>
              <a:t>Acknowledgements:</a:t>
            </a:r>
          </a:p>
          <a:p>
            <a:pPr marL="174625" indent="-174625">
              <a:lnSpc>
                <a:spcPct val="110000"/>
              </a:lnSpc>
              <a:spcAft>
                <a:spcPts val="1200"/>
              </a:spcAft>
              <a:buFont typeface="Arial" pitchFamily="34" charset="0"/>
              <a:buChar char="•"/>
            </a:pPr>
            <a:r>
              <a:rPr lang="en-US" sz="1400" dirty="0">
                <a:solidFill>
                  <a:srgbClr val="FFFFFF"/>
                </a:solidFill>
                <a:latin typeface="Meiryo" pitchFamily="34" charset="-128"/>
              </a:rPr>
              <a:t>Neve Baker, Lauren Bell, John Calambokidis, Jen Cedarleaf, Kendall </a:t>
            </a:r>
            <a:r>
              <a:rPr lang="en-US" sz="1400" dirty="0" err="1">
                <a:solidFill>
                  <a:srgbClr val="FFFFFF"/>
                </a:solidFill>
                <a:latin typeface="Meiryo" pitchFamily="34" charset="-128"/>
              </a:rPr>
              <a:t>Folkert</a:t>
            </a:r>
            <a:r>
              <a:rPr lang="en-US" sz="1400" dirty="0">
                <a:solidFill>
                  <a:srgbClr val="FFFFFF"/>
                </a:solidFill>
                <a:latin typeface="Meiryo" pitchFamily="34" charset="-128"/>
              </a:rPr>
              <a:t>, Madison </a:t>
            </a:r>
            <a:r>
              <a:rPr lang="en-US" sz="1400" dirty="0" err="1">
                <a:solidFill>
                  <a:srgbClr val="FFFFFF"/>
                </a:solidFill>
                <a:latin typeface="Meiryo" pitchFamily="34" charset="-128"/>
              </a:rPr>
              <a:t>Kosma</a:t>
            </a:r>
            <a:r>
              <a:rPr lang="en-US" sz="1400" dirty="0">
                <a:solidFill>
                  <a:srgbClr val="FFFFFF"/>
                </a:solidFill>
                <a:latin typeface="Meiryo" pitchFamily="34" charset="-128"/>
              </a:rPr>
              <a:t>, Kyle </a:t>
            </a:r>
            <a:r>
              <a:rPr lang="en-US" sz="1400" dirty="0" err="1">
                <a:solidFill>
                  <a:srgbClr val="FFFFFF"/>
                </a:solidFill>
                <a:latin typeface="Meiryo" pitchFamily="34" charset="-128"/>
              </a:rPr>
              <a:t>Kosma</a:t>
            </a:r>
            <a:r>
              <a:rPr lang="en-US" sz="1400" dirty="0">
                <a:solidFill>
                  <a:srgbClr val="FFFFFF"/>
                </a:solidFill>
                <a:latin typeface="Meiryo" pitchFamily="34" charset="-128"/>
              </a:rPr>
              <a:t>, Delphine Mathias, Sarah </a:t>
            </a:r>
            <a:r>
              <a:rPr lang="en-US" sz="1400" dirty="0" err="1">
                <a:solidFill>
                  <a:srgbClr val="FFFFFF"/>
                </a:solidFill>
                <a:latin typeface="Meiryo" pitchFamily="34" charset="-128"/>
              </a:rPr>
              <a:t>Mesnick</a:t>
            </a:r>
            <a:r>
              <a:rPr lang="en-US" sz="1400" dirty="0">
                <a:solidFill>
                  <a:srgbClr val="FFFFFF"/>
                </a:solidFill>
                <a:latin typeface="Meiryo" pitchFamily="34" charset="-128"/>
              </a:rPr>
              <a:t>, John Moran, Paul Norwood, Stephen Rhoads, Zachary </a:t>
            </a:r>
            <a:r>
              <a:rPr lang="en-US" sz="1400" dirty="0" err="1">
                <a:solidFill>
                  <a:srgbClr val="FFFFFF"/>
                </a:solidFill>
                <a:latin typeface="Meiryo" pitchFamily="34" charset="-128"/>
              </a:rPr>
              <a:t>Schakner</a:t>
            </a:r>
            <a:r>
              <a:rPr lang="en-US" sz="1400" dirty="0">
                <a:solidFill>
                  <a:srgbClr val="FFFFFF"/>
                </a:solidFill>
                <a:latin typeface="Meiryo" pitchFamily="34" charset="-128"/>
              </a:rPr>
              <a:t>, Greg Schorr, Fred Sharpe, J.J. </a:t>
            </a:r>
            <a:r>
              <a:rPr lang="en-US" sz="1400" dirty="0" err="1">
                <a:solidFill>
                  <a:srgbClr val="FFFFFF"/>
                </a:solidFill>
                <a:latin typeface="Meiryo" pitchFamily="34" charset="-128"/>
              </a:rPr>
              <a:t>Vollenweider</a:t>
            </a:r>
            <a:r>
              <a:rPr lang="en-US" sz="1400" dirty="0">
                <a:solidFill>
                  <a:srgbClr val="FFFFFF"/>
                </a:solidFill>
                <a:latin typeface="Meiryo" pitchFamily="34" charset="-128"/>
              </a:rPr>
              <a:t>, Nellie Warner &amp; crews of F/V </a:t>
            </a:r>
            <a:r>
              <a:rPr lang="en-US" sz="1400" dirty="0" err="1">
                <a:solidFill>
                  <a:srgbClr val="FFFFFF"/>
                </a:solidFill>
                <a:latin typeface="Meiryo" pitchFamily="34" charset="-128"/>
              </a:rPr>
              <a:t>Magia</a:t>
            </a:r>
            <a:r>
              <a:rPr lang="en-US" sz="1400" dirty="0">
                <a:solidFill>
                  <a:srgbClr val="FFFFFF"/>
                </a:solidFill>
                <a:latin typeface="Meiryo" pitchFamily="34" charset="-128"/>
              </a:rPr>
              <a:t>, F/V Cobra, F/V Ocean Prowler, F/V Alaskan Leader, F/V Northwest Explorer, F/V Shearwater, M/V Surveyor and </a:t>
            </a:r>
            <a:r>
              <a:rPr lang="en-US" sz="1400">
                <a:solidFill>
                  <a:srgbClr val="FFFFFF"/>
                </a:solidFill>
                <a:latin typeface="Meiryo" pitchFamily="34" charset="-128"/>
              </a:rPr>
              <a:t>M/V Nepenthe</a:t>
            </a:r>
            <a:endParaRPr lang="en-US" sz="1400" dirty="0">
              <a:solidFill>
                <a:srgbClr val="FFFFFF"/>
              </a:solidFill>
              <a:latin typeface="Meiryo" pitchFamily="34" charset="-128"/>
            </a:endParaRPr>
          </a:p>
          <a:p>
            <a:pPr marL="174625" indent="-174625">
              <a:lnSpc>
                <a:spcPct val="110000"/>
              </a:lnSpc>
              <a:spcAft>
                <a:spcPts val="600"/>
              </a:spcAft>
              <a:buFont typeface="Arial" pitchFamily="34" charset="0"/>
              <a:buChar char="•"/>
            </a:pPr>
            <a:r>
              <a:rPr lang="en-US" sz="1600" dirty="0">
                <a:solidFill>
                  <a:srgbClr val="FFFF00"/>
                </a:solidFill>
                <a:latin typeface="Meiryo" pitchFamily="34" charset="-128"/>
              </a:rPr>
              <a:t>Funding</a:t>
            </a:r>
            <a:r>
              <a:rPr lang="en-US" sz="1600" dirty="0">
                <a:solidFill>
                  <a:srgbClr val="FFFFFF"/>
                </a:solidFill>
                <a:latin typeface="Meiryo" pitchFamily="34" charset="-128"/>
              </a:rPr>
              <a:t>:</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NOAA grants (to AFSC, SSSC, UAS and ASLC)</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North Pacific Research Board (to UAS, Scripps, ALFA)</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NOAA Fisheries TSMRI </a:t>
            </a:r>
            <a:r>
              <a:rPr lang="en-US" sz="1600" dirty="0" err="1">
                <a:solidFill>
                  <a:srgbClr val="FFFFFF"/>
                </a:solidFill>
                <a:latin typeface="Meiryo" pitchFamily="34" charset="-128"/>
              </a:rPr>
              <a:t>Auke</a:t>
            </a:r>
            <a:r>
              <a:rPr lang="en-US" sz="1600" dirty="0">
                <a:solidFill>
                  <a:srgbClr val="FFFFFF"/>
                </a:solidFill>
                <a:latin typeface="Meiryo" pitchFamily="34" charset="-128"/>
              </a:rPr>
              <a:t> Bay Lab sablefish assessment program (UAS, ASLC)</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E&amp;P Sound and Marine Life Program JIP (SIO)</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Office of Naval Research (improvements to tagging methods; ASLC)</a:t>
            </a:r>
          </a:p>
          <a:p>
            <a:pPr marL="271463" lvl="1" indent="-174625">
              <a:lnSpc>
                <a:spcPct val="110000"/>
              </a:lnSpc>
              <a:spcAft>
                <a:spcPts val="600"/>
              </a:spcAft>
              <a:buFont typeface="Arial" pitchFamily="34" charset="0"/>
              <a:buChar char="•"/>
            </a:pPr>
            <a:r>
              <a:rPr lang="en-US" sz="1600" dirty="0">
                <a:solidFill>
                  <a:srgbClr val="FFFFFF"/>
                </a:solidFill>
                <a:latin typeface="Meiryo" pitchFamily="34" charset="-128"/>
              </a:rPr>
              <a:t>Central Bering Sea Fishermen’s Association &amp; Alaska </a:t>
            </a:r>
            <a:r>
              <a:rPr lang="en-US" sz="1600" dirty="0" err="1">
                <a:solidFill>
                  <a:srgbClr val="FFFFFF"/>
                </a:solidFill>
                <a:latin typeface="Meiryo" pitchFamily="34" charset="-128"/>
              </a:rPr>
              <a:t>Longline</a:t>
            </a:r>
            <a:r>
              <a:rPr lang="en-US" sz="1600" dirty="0">
                <a:solidFill>
                  <a:srgbClr val="FFFFFF"/>
                </a:solidFill>
                <a:latin typeface="Meiryo" pitchFamily="34" charset="-128"/>
              </a:rPr>
              <a:t> Fishermen’s Assoc.</a:t>
            </a:r>
          </a:p>
          <a:p>
            <a:pPr marL="527050" indent="-527050">
              <a:lnSpc>
                <a:spcPct val="110000"/>
              </a:lnSpc>
              <a:spcAft>
                <a:spcPts val="1200"/>
              </a:spcAft>
              <a:buFont typeface="Arial" pitchFamily="34" charset="0"/>
              <a:buChar char="•"/>
            </a:pPr>
            <a:endParaRPr lang="en-US" dirty="0">
              <a:solidFill>
                <a:srgbClr val="FFFFFF"/>
              </a:solidFill>
              <a:latin typeface="Meiryo" pitchFamily="34" charset="-128"/>
            </a:endParaRPr>
          </a:p>
          <a:p>
            <a:pPr marL="527050" indent="-527050">
              <a:lnSpc>
                <a:spcPct val="110000"/>
              </a:lnSpc>
              <a:spcAft>
                <a:spcPts val="1200"/>
              </a:spcAft>
              <a:buFont typeface="Arial" pitchFamily="34" charset="0"/>
              <a:buChar char="•"/>
            </a:pPr>
            <a:endParaRPr lang="en-US" dirty="0">
              <a:solidFill>
                <a:srgbClr val="FFFFFF"/>
              </a:solidFill>
              <a:latin typeface="Meiryo" pitchFamily="34" charset="-128"/>
            </a:endParaRPr>
          </a:p>
        </p:txBody>
      </p:sp>
      <p:grpSp>
        <p:nvGrpSpPr>
          <p:cNvPr id="5" name="Group 4"/>
          <p:cNvGrpSpPr/>
          <p:nvPr/>
        </p:nvGrpSpPr>
        <p:grpSpPr>
          <a:xfrm>
            <a:off x="228600" y="4495802"/>
            <a:ext cx="8915400" cy="2277547"/>
            <a:chOff x="228600" y="3505200"/>
            <a:chExt cx="8915400" cy="2277547"/>
          </a:xfrm>
        </p:grpSpPr>
        <p:sp>
          <p:nvSpPr>
            <p:cNvPr id="3" name="Text Box 2"/>
            <p:cNvSpPr txBox="1">
              <a:spLocks noChangeArrowheads="1"/>
            </p:cNvSpPr>
            <p:nvPr/>
          </p:nvSpPr>
          <p:spPr bwMode="auto">
            <a:xfrm>
              <a:off x="228600" y="3505200"/>
              <a:ext cx="5943600" cy="2277547"/>
            </a:xfrm>
            <a:prstGeom prst="rect">
              <a:avLst/>
            </a:prstGeom>
            <a:noFill/>
            <a:ln w="9525">
              <a:noFill/>
              <a:miter lim="800000"/>
              <a:headEnd/>
              <a:tailEnd/>
            </a:ln>
            <a:effectLst/>
          </p:spPr>
          <p:txBody>
            <a:bodyPr wrap="square">
              <a:spAutoFit/>
            </a:bodyPr>
            <a:lstStyle/>
            <a:p>
              <a:r>
                <a:rPr lang="en-US" sz="1600" dirty="0">
                  <a:solidFill>
                    <a:srgbClr val="FFFFFF"/>
                  </a:solidFill>
                  <a:latin typeface="Meiryo" pitchFamily="34" charset="-128"/>
                </a:rPr>
                <a:t>Some of the organizations participating in SEASWAP:</a:t>
              </a:r>
            </a:p>
            <a:p>
              <a:pPr>
                <a:buFontTx/>
                <a:buChar char="•"/>
              </a:pPr>
              <a:r>
                <a:rPr lang="en-US" sz="1400" dirty="0">
                  <a:solidFill>
                    <a:srgbClr val="FFFFFF"/>
                  </a:solidFill>
                  <a:latin typeface="Meiryo" pitchFamily="34" charset="-128"/>
                </a:rPr>
                <a:t>Alaska Longline Fishermen’s Association</a:t>
              </a:r>
            </a:p>
            <a:p>
              <a:pPr>
                <a:buFontTx/>
                <a:buChar char="•"/>
              </a:pPr>
              <a:r>
                <a:rPr lang="en-US" sz="1400" dirty="0">
                  <a:solidFill>
                    <a:srgbClr val="FFFFFF"/>
                  </a:solidFill>
                  <a:latin typeface="Meiryo" pitchFamily="34" charset="-128"/>
                </a:rPr>
                <a:t>Petersburg Vessel Owner’s Association</a:t>
              </a:r>
            </a:p>
            <a:p>
              <a:pPr>
                <a:buFontTx/>
                <a:buChar char="•"/>
              </a:pPr>
              <a:r>
                <a:rPr lang="en-US" sz="1400" dirty="0">
                  <a:solidFill>
                    <a:srgbClr val="FFFFFF"/>
                  </a:solidFill>
                  <a:latin typeface="Meiryo" pitchFamily="34" charset="-128"/>
                </a:rPr>
                <a:t>University of Alaska Southeast</a:t>
              </a:r>
            </a:p>
            <a:p>
              <a:pPr>
                <a:buFontTx/>
                <a:buChar char="•"/>
              </a:pPr>
              <a:r>
                <a:rPr lang="en-US" sz="1400" dirty="0">
                  <a:solidFill>
                    <a:srgbClr val="FFFFFF"/>
                  </a:solidFill>
                  <a:latin typeface="Meiryo" pitchFamily="34" charset="-128"/>
                </a:rPr>
                <a:t>University of Alaska Fairbanks</a:t>
              </a:r>
            </a:p>
            <a:p>
              <a:pPr>
                <a:buFontTx/>
                <a:buChar char="•"/>
              </a:pPr>
              <a:r>
                <a:rPr lang="en-US" sz="1400" dirty="0">
                  <a:solidFill>
                    <a:srgbClr val="FFFFFF"/>
                  </a:solidFill>
                  <a:latin typeface="Meiryo" pitchFamily="34" charset="-128"/>
                </a:rPr>
                <a:t>Alaska SeaLife Center</a:t>
              </a:r>
            </a:p>
            <a:p>
              <a:pPr>
                <a:buFontTx/>
                <a:buChar char="•"/>
              </a:pPr>
              <a:r>
                <a:rPr lang="en-US" sz="1400" dirty="0">
                  <a:solidFill>
                    <a:srgbClr val="FFFFFF"/>
                  </a:solidFill>
                  <a:latin typeface="Meiryo" pitchFamily="34" charset="-128"/>
                </a:rPr>
                <a:t>Alaska Department of Fish and Game</a:t>
              </a:r>
            </a:p>
            <a:p>
              <a:pPr>
                <a:buFontTx/>
                <a:buChar char="•"/>
              </a:pPr>
              <a:r>
                <a:rPr lang="en-US" sz="1400" dirty="0">
                  <a:solidFill>
                    <a:srgbClr val="FFFFFF"/>
                  </a:solidFill>
                  <a:latin typeface="Meiryo" pitchFamily="34" charset="-128"/>
                </a:rPr>
                <a:t>NOAA Fisheries</a:t>
              </a:r>
            </a:p>
            <a:p>
              <a:pPr>
                <a:buFontTx/>
                <a:buChar char="•"/>
              </a:pPr>
              <a:r>
                <a:rPr lang="en-US" sz="1400" dirty="0">
                  <a:solidFill>
                    <a:srgbClr val="FFFFFF"/>
                  </a:solidFill>
                  <a:latin typeface="Meiryo" pitchFamily="34" charset="-128"/>
                </a:rPr>
                <a:t>International Pacific Halibut Commission</a:t>
              </a:r>
            </a:p>
            <a:p>
              <a:pPr>
                <a:buFontTx/>
                <a:buChar char="•"/>
              </a:pPr>
              <a:r>
                <a:rPr lang="en-US" sz="1400" dirty="0" err="1">
                  <a:solidFill>
                    <a:srgbClr val="FFFFFF"/>
                  </a:solidFill>
                  <a:latin typeface="Meiryo" pitchFamily="34" charset="-128"/>
                </a:rPr>
                <a:t>Cascadia</a:t>
              </a:r>
              <a:r>
                <a:rPr lang="en-US" sz="1400" dirty="0">
                  <a:solidFill>
                    <a:srgbClr val="FFFFFF"/>
                  </a:solidFill>
                  <a:latin typeface="Meiryo" pitchFamily="34" charset="-128"/>
                </a:rPr>
                <a:t> Research Collective</a:t>
              </a:r>
            </a:p>
          </p:txBody>
        </p:sp>
        <p:sp>
          <p:nvSpPr>
            <p:cNvPr id="4" name="Text Box 2"/>
            <p:cNvSpPr txBox="1">
              <a:spLocks noChangeArrowheads="1"/>
            </p:cNvSpPr>
            <p:nvPr/>
          </p:nvSpPr>
          <p:spPr bwMode="auto">
            <a:xfrm>
              <a:off x="4521200" y="3505200"/>
              <a:ext cx="4622800" cy="2031325"/>
            </a:xfrm>
            <a:prstGeom prst="rect">
              <a:avLst/>
            </a:prstGeom>
            <a:noFill/>
            <a:ln w="9525">
              <a:noFill/>
              <a:miter lim="800000"/>
              <a:headEnd/>
              <a:tailEnd/>
            </a:ln>
            <a:effectLst/>
          </p:spPr>
          <p:txBody>
            <a:bodyPr wrap="square">
              <a:spAutoFit/>
            </a:bodyPr>
            <a:lstStyle/>
            <a:p>
              <a:endParaRPr lang="en-US" sz="1400" b="1" dirty="0">
                <a:solidFill>
                  <a:srgbClr val="FFFFFF"/>
                </a:solidFill>
                <a:latin typeface="Meiryo" pitchFamily="34" charset="-128"/>
              </a:endParaRPr>
            </a:p>
            <a:p>
              <a:pPr>
                <a:buFontTx/>
                <a:buChar char="•"/>
              </a:pPr>
              <a:r>
                <a:rPr lang="en-US" sz="1400" dirty="0">
                  <a:solidFill>
                    <a:srgbClr val="FFFFFF"/>
                  </a:solidFill>
                  <a:latin typeface="Meiryo" pitchFamily="34" charset="-128"/>
                </a:rPr>
                <a:t>Sitka Sound Science Center</a:t>
              </a:r>
            </a:p>
            <a:p>
              <a:pPr>
                <a:buFontTx/>
                <a:buChar char="•"/>
              </a:pPr>
              <a:r>
                <a:rPr lang="en-US" sz="1400" dirty="0">
                  <a:solidFill>
                    <a:srgbClr val="FFFFFF"/>
                  </a:solidFill>
                  <a:latin typeface="Meiryo" pitchFamily="34" charset="-128"/>
                </a:rPr>
                <a:t>North Pacific Fishery Management Council</a:t>
              </a:r>
            </a:p>
            <a:p>
              <a:pPr>
                <a:buFontTx/>
                <a:buChar char="•"/>
              </a:pPr>
              <a:r>
                <a:rPr lang="en-US" sz="1400" dirty="0">
                  <a:solidFill>
                    <a:srgbClr val="FFFFFF"/>
                  </a:solidFill>
                  <a:latin typeface="Meiryo" pitchFamily="34" charset="-128"/>
                </a:rPr>
                <a:t>Scripps Institution of Oceanography</a:t>
              </a:r>
            </a:p>
            <a:p>
              <a:pPr>
                <a:buFontTx/>
                <a:buChar char="•"/>
              </a:pPr>
              <a:r>
                <a:rPr lang="en-US" sz="1400" dirty="0">
                  <a:solidFill>
                    <a:srgbClr val="FFFFFF"/>
                  </a:solidFill>
                  <a:latin typeface="Meiryo" pitchFamily="34" charset="-128"/>
                </a:rPr>
                <a:t>North Pacific Research Board</a:t>
              </a:r>
            </a:p>
            <a:p>
              <a:pPr>
                <a:buFontTx/>
                <a:buChar char="•"/>
              </a:pPr>
              <a:r>
                <a:rPr lang="en-US" sz="1400" dirty="0">
                  <a:solidFill>
                    <a:srgbClr val="FFFFFF"/>
                  </a:solidFill>
                  <a:latin typeface="Meiryo" pitchFamily="34" charset="-128"/>
                </a:rPr>
                <a:t>Fishing Vessel Owner’s Association</a:t>
              </a:r>
            </a:p>
            <a:p>
              <a:pPr>
                <a:buFontTx/>
                <a:buChar char="•"/>
              </a:pPr>
              <a:r>
                <a:rPr lang="en-US" sz="1400" dirty="0">
                  <a:solidFill>
                    <a:srgbClr val="FFFFFF"/>
                  </a:solidFill>
                  <a:latin typeface="Meiryo" pitchFamily="34" charset="-128"/>
                </a:rPr>
                <a:t>National Geographic Society</a:t>
              </a:r>
            </a:p>
            <a:p>
              <a:pPr>
                <a:buFontTx/>
                <a:buChar char="•"/>
              </a:pPr>
              <a:r>
                <a:rPr lang="en-US" sz="1400" dirty="0">
                  <a:solidFill>
                    <a:srgbClr val="FFFFFF"/>
                  </a:solidFill>
                  <a:latin typeface="Meiryo" pitchFamily="34" charset="-128"/>
                </a:rPr>
                <a:t>Alaska Sea Grant</a:t>
              </a:r>
            </a:p>
            <a:p>
              <a:pPr>
                <a:buFontTx/>
                <a:buChar char="•"/>
              </a:pPr>
              <a:r>
                <a:rPr lang="en-US" sz="1400" dirty="0">
                  <a:solidFill>
                    <a:srgbClr val="FFFFFF"/>
                  </a:solidFill>
                  <a:latin typeface="Meiryo" pitchFamily="34" charset="-128"/>
                </a:rPr>
                <a:t>Marine Conservation Alliance</a:t>
              </a:r>
            </a:p>
          </p:txBody>
        </p:sp>
      </p:grpSp>
    </p:spTree>
    <p:extLst>
      <p:ext uri="{BB962C8B-B14F-4D97-AF65-F5344CB8AC3E}">
        <p14:creationId xmlns:p14="http://schemas.microsoft.com/office/powerpoint/2010/main" val="2397894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9099" y="-127000"/>
            <a:ext cx="7886700" cy="1325563"/>
          </a:xfrm>
        </p:spPr>
        <p:txBody>
          <a:bodyPr/>
          <a:lstStyle/>
          <a:p>
            <a:r>
              <a:rPr lang="en-US" dirty="0"/>
              <a:t>Tagging results</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6666" r="30752"/>
          <a:stretch/>
        </p:blipFill>
        <p:spPr>
          <a:xfrm>
            <a:off x="4349834" y="0"/>
            <a:ext cx="4794167" cy="6858000"/>
          </a:xfrm>
        </p:spPr>
      </p:pic>
      <p:sp>
        <p:nvSpPr>
          <p:cNvPr id="5" name="TextBox 4"/>
          <p:cNvSpPr txBox="1"/>
          <p:nvPr/>
        </p:nvSpPr>
        <p:spPr>
          <a:xfrm>
            <a:off x="1" y="1053741"/>
            <a:ext cx="4349834"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prstClr val="black"/>
                </a:solidFill>
              </a:rPr>
              <a:t>One whale (ID: GOA-091) tagged on September 13</a:t>
            </a:r>
            <a:r>
              <a:rPr lang="en-US" baseline="30000" dirty="0">
                <a:solidFill>
                  <a:prstClr val="black"/>
                </a:solidFill>
              </a:rPr>
              <a:t>th</a:t>
            </a:r>
            <a:r>
              <a:rPr lang="en-US" dirty="0">
                <a:solidFill>
                  <a:prstClr val="black"/>
                </a:solidFill>
              </a:rPr>
              <a:t> near </a:t>
            </a:r>
            <a:r>
              <a:rPr lang="en-US" dirty="0" err="1">
                <a:solidFill>
                  <a:prstClr val="black"/>
                </a:solidFill>
              </a:rPr>
              <a:t>Takatz</a:t>
            </a:r>
            <a:r>
              <a:rPr lang="en-US" dirty="0">
                <a:solidFill>
                  <a:prstClr val="black"/>
                </a:solidFill>
              </a:rPr>
              <a:t> Bay</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GOA-091 is a repeat depredator – has been tagged in 2010 and 2014, and has ben seen repeatedly in Chatham</a:t>
            </a:r>
          </a:p>
          <a:p>
            <a:pPr marL="285750" indent="-285750">
              <a:buFont typeface="Arial" panose="020B0604020202020204" pitchFamily="34" charset="0"/>
              <a:buChar char="•"/>
            </a:pPr>
            <a:r>
              <a:rPr lang="en-US" dirty="0">
                <a:solidFill>
                  <a:prstClr val="black"/>
                </a:solidFill>
              </a:rPr>
              <a:t> </a:t>
            </a:r>
          </a:p>
          <a:p>
            <a:pPr marL="285750" indent="-285750">
              <a:buFont typeface="Arial" panose="020B0604020202020204" pitchFamily="34" charset="0"/>
              <a:buChar char="•"/>
            </a:pPr>
            <a:r>
              <a:rPr lang="en-US" dirty="0">
                <a:solidFill>
                  <a:prstClr val="black"/>
                </a:solidFill>
              </a:rPr>
              <a:t>Tag transmitted until October 30</a:t>
            </a:r>
            <a:r>
              <a:rPr lang="en-US" baseline="30000" dirty="0">
                <a:solidFill>
                  <a:prstClr val="black"/>
                </a:solidFill>
              </a:rPr>
              <a:t>th</a:t>
            </a:r>
            <a:r>
              <a:rPr lang="en-US" dirty="0">
                <a:solidFill>
                  <a:prstClr val="black"/>
                </a:solidFill>
              </a:rPr>
              <a:t> (46 days)</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GOA-091 travelled 1918 miles, an average of 42 miles a day</a:t>
            </a:r>
          </a:p>
          <a:p>
            <a:pPr marL="285750" indent="-285750">
              <a:buFont typeface="Arial" panose="020B0604020202020204" pitchFamily="34" charset="0"/>
              <a:buChar char="•"/>
            </a:pPr>
            <a:endParaRPr lang="en-US" dirty="0">
              <a:solidFill>
                <a:prstClr val="black"/>
              </a:solidFill>
            </a:endParaRPr>
          </a:p>
          <a:p>
            <a:pPr marL="285750" indent="-285750">
              <a:buFont typeface="Arial" panose="020B0604020202020204" pitchFamily="34" charset="0"/>
              <a:buChar char="•"/>
            </a:pPr>
            <a:r>
              <a:rPr lang="en-US" dirty="0">
                <a:solidFill>
                  <a:prstClr val="black"/>
                </a:solidFill>
              </a:rPr>
              <a:t>Minimum of 4 whales (including GOA-091) in Chatham over longlining season</a:t>
            </a: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33298" t="40860" r="4540" b="24301"/>
          <a:stretch/>
        </p:blipFill>
        <p:spPr>
          <a:xfrm>
            <a:off x="-536453" y="4747057"/>
            <a:ext cx="4789539" cy="2389238"/>
          </a:xfrm>
          <a:prstGeom prst="rect">
            <a:avLst/>
          </a:prstGeom>
        </p:spPr>
      </p:pic>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4</a:t>
            </a:fld>
            <a:endParaRPr lang="en-US">
              <a:solidFill>
                <a:prstClr val="black"/>
              </a:solidFill>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62465" y="4577487"/>
            <a:ext cx="2460058" cy="21867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p:cNvSpPr txBox="1"/>
          <p:nvPr/>
        </p:nvSpPr>
        <p:spPr>
          <a:xfrm>
            <a:off x="-10005" y="6600195"/>
            <a:ext cx="2660936" cy="261610"/>
          </a:xfrm>
          <a:prstGeom prst="rect">
            <a:avLst/>
          </a:prstGeom>
          <a:noFill/>
        </p:spPr>
        <p:txBody>
          <a:bodyPr wrap="square" rtlCol="0">
            <a:spAutoFit/>
          </a:bodyPr>
          <a:lstStyle/>
          <a:p>
            <a:r>
              <a:rPr lang="en-US" sz="1100" dirty="0">
                <a:solidFill>
                  <a:prstClr val="white"/>
                </a:solidFill>
              </a:rPr>
              <a:t>© SEASWAP, NOAA permit # 14122</a:t>
            </a:r>
          </a:p>
        </p:txBody>
      </p:sp>
      <p:sp>
        <p:nvSpPr>
          <p:cNvPr id="9" name="TextBox 8"/>
          <p:cNvSpPr txBox="1"/>
          <p:nvPr/>
        </p:nvSpPr>
        <p:spPr>
          <a:xfrm>
            <a:off x="3705238" y="6512483"/>
            <a:ext cx="2660936" cy="261610"/>
          </a:xfrm>
          <a:prstGeom prst="rect">
            <a:avLst/>
          </a:prstGeom>
          <a:noFill/>
        </p:spPr>
        <p:txBody>
          <a:bodyPr wrap="square" rtlCol="0">
            <a:spAutoFit/>
          </a:bodyPr>
          <a:lstStyle/>
          <a:p>
            <a:r>
              <a:rPr lang="en-US" sz="1050" dirty="0">
                <a:solidFill>
                  <a:prstClr val="black"/>
                </a:solidFill>
              </a:rPr>
              <a:t>© SEASWAP, NOAA permit # 14122</a:t>
            </a:r>
          </a:p>
        </p:txBody>
      </p:sp>
    </p:spTree>
    <p:extLst>
      <p:ext uri="{BB962C8B-B14F-4D97-AF65-F5344CB8AC3E}">
        <p14:creationId xmlns:p14="http://schemas.microsoft.com/office/powerpoint/2010/main" val="28381103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57" y="-202148"/>
            <a:ext cx="7886700" cy="1325563"/>
          </a:xfrm>
        </p:spPr>
        <p:txBody>
          <a:bodyPr/>
          <a:lstStyle/>
          <a:p>
            <a:pPr algn="ctr"/>
            <a:r>
              <a:rPr lang="en-US" dirty="0"/>
              <a:t>Sperm Whale Avoidance Network</a:t>
            </a:r>
          </a:p>
        </p:txBody>
      </p:sp>
      <p:sp>
        <p:nvSpPr>
          <p:cNvPr id="3" name="Content Placeholder 2"/>
          <p:cNvSpPr>
            <a:spLocks noGrp="1"/>
          </p:cNvSpPr>
          <p:nvPr>
            <p:ph idx="1"/>
          </p:nvPr>
        </p:nvSpPr>
        <p:spPr>
          <a:xfrm>
            <a:off x="-18377" y="796928"/>
            <a:ext cx="4095385" cy="5934075"/>
          </a:xfrm>
        </p:spPr>
        <p:txBody>
          <a:bodyPr>
            <a:normAutofit/>
          </a:bodyPr>
          <a:lstStyle/>
          <a:p>
            <a:r>
              <a:rPr lang="en-US" sz="2000" dirty="0" err="1"/>
              <a:t>Inreach</a:t>
            </a:r>
            <a:r>
              <a:rPr lang="en-US" sz="2000" dirty="0"/>
              <a:t> devices, cell phones, and satellite phones</a:t>
            </a:r>
          </a:p>
          <a:p>
            <a:pPr lvl="1"/>
            <a:r>
              <a:rPr lang="en-US" sz="1800" dirty="0"/>
              <a:t>ALFA provided 10 </a:t>
            </a:r>
            <a:r>
              <a:rPr lang="en-US" sz="1800" dirty="0" err="1"/>
              <a:t>Inreaches</a:t>
            </a:r>
            <a:r>
              <a:rPr lang="en-US" sz="1800" dirty="0"/>
              <a:t> to check out</a:t>
            </a:r>
          </a:p>
          <a:p>
            <a:pPr lvl="1"/>
            <a:endParaRPr lang="en-US" sz="1800" dirty="0"/>
          </a:p>
          <a:p>
            <a:r>
              <a:rPr lang="en-US" sz="2000" dirty="0"/>
              <a:t>Participants reported their location and presence or absence of whales twice daily to the shore-based coordinator</a:t>
            </a:r>
          </a:p>
          <a:p>
            <a:pPr lvl="1"/>
            <a:r>
              <a:rPr lang="en-US" sz="1800" dirty="0"/>
              <a:t>Fishermen also reported all whale sightings as soon as they occurred</a:t>
            </a:r>
          </a:p>
          <a:p>
            <a:pPr lvl="1"/>
            <a:endParaRPr lang="en-US" sz="1800" dirty="0"/>
          </a:p>
          <a:p>
            <a:r>
              <a:rPr lang="en-US" sz="2000" dirty="0"/>
              <a:t>Participants then received twice daily reports of whale activity </a:t>
            </a:r>
          </a:p>
          <a:p>
            <a:pPr lvl="1"/>
            <a:r>
              <a:rPr lang="en-US" sz="1800" dirty="0"/>
              <a:t>Tagged whale locations were given as exact locations, participant reports were anonymous and generalized by region to protect confidentiality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7007" y="888556"/>
            <a:ext cx="5343218" cy="4572447"/>
          </a:xfrm>
          <a:prstGeom prst="rect">
            <a:avLst/>
          </a:prstGeom>
        </p:spPr>
      </p:pic>
      <p:sp>
        <p:nvSpPr>
          <p:cNvPr id="7" name="Slide Number Placeholder 6"/>
          <p:cNvSpPr>
            <a:spLocks noGrp="1"/>
          </p:cNvSpPr>
          <p:nvPr>
            <p:ph type="sldNum" sz="quarter" idx="12"/>
          </p:nvPr>
        </p:nvSpPr>
        <p:spPr/>
        <p:txBody>
          <a:bodyPr/>
          <a:lstStyle/>
          <a:p>
            <a:fld id="{B05F9204-E217-4B9B-8CA3-5B4A7A607F3A}" type="slidenum">
              <a:rPr lang="en-US" smtClean="0">
                <a:solidFill>
                  <a:prstClr val="black"/>
                </a:solidFill>
              </a:rPr>
              <a:pPr/>
              <a:t>5</a:t>
            </a:fld>
            <a:endParaRPr lang="en-US">
              <a:solidFill>
                <a:prstClr val="black"/>
              </a:solidFill>
            </a:endParaRPr>
          </a:p>
        </p:txBody>
      </p:sp>
      <p:sp>
        <p:nvSpPr>
          <p:cNvPr id="6" name="AutoShape 4" descr="Displaying photo.PNG"/>
          <p:cNvSpPr>
            <a:spLocks noChangeAspect="1" noChangeArrowheads="1"/>
          </p:cNvSpPr>
          <p:nvPr/>
        </p:nvSpPr>
        <p:spPr bwMode="auto">
          <a:xfrm>
            <a:off x="116681" y="-144463"/>
            <a:ext cx="2286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0538" t="33549" r="3011" b="31613"/>
          <a:stretch/>
        </p:blipFill>
        <p:spPr>
          <a:xfrm>
            <a:off x="3095932" y="4928014"/>
            <a:ext cx="2117624" cy="1929986"/>
          </a:xfrm>
          <a:prstGeom prst="rect">
            <a:avLst/>
          </a:prstGeom>
          <a:ln>
            <a:noFill/>
          </a:ln>
          <a:effectLst>
            <a:softEdge rad="112500"/>
          </a:effectLst>
        </p:spPr>
      </p:pic>
    </p:spTree>
    <p:extLst>
      <p:ext uri="{BB962C8B-B14F-4D97-AF65-F5344CB8AC3E}">
        <p14:creationId xmlns:p14="http://schemas.microsoft.com/office/powerpoint/2010/main" val="3708128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4804" t="-11469" r="45770" b="11469"/>
          <a:stretch/>
        </p:blipFill>
        <p:spPr>
          <a:xfrm>
            <a:off x="5867400" y="-847436"/>
            <a:ext cx="3429000" cy="7730836"/>
          </a:xfrm>
          <a:prstGeom prst="rect">
            <a:avLst/>
          </a:prstGeom>
        </p:spPr>
      </p:pic>
      <p:sp>
        <p:nvSpPr>
          <p:cNvPr id="2" name="Title 1"/>
          <p:cNvSpPr>
            <a:spLocks noGrp="1"/>
          </p:cNvSpPr>
          <p:nvPr>
            <p:ph type="title"/>
          </p:nvPr>
        </p:nvSpPr>
        <p:spPr>
          <a:xfrm>
            <a:off x="5638800" y="152400"/>
            <a:ext cx="3926144" cy="1325563"/>
          </a:xfrm>
        </p:spPr>
        <p:txBody>
          <a:bodyPr>
            <a:normAutofit fontScale="90000"/>
          </a:bodyPr>
          <a:lstStyle/>
          <a:p>
            <a:pPr algn="ctr"/>
            <a:br>
              <a:rPr lang="en-US" dirty="0">
                <a:solidFill>
                  <a:schemeClr val="bg2"/>
                </a:solidFill>
              </a:rPr>
            </a:br>
            <a:r>
              <a:rPr lang="en-US" dirty="0">
                <a:solidFill>
                  <a:schemeClr val="bg2"/>
                </a:solidFill>
              </a:rPr>
              <a:t>Communication Network</a:t>
            </a:r>
            <a:br>
              <a:rPr lang="en-US" dirty="0">
                <a:solidFill>
                  <a:schemeClr val="bg2"/>
                </a:solidFill>
              </a:rPr>
            </a:br>
            <a:r>
              <a:rPr lang="en-US" dirty="0">
                <a:solidFill>
                  <a:schemeClr val="bg2"/>
                </a:solidFill>
              </a:rPr>
              <a:t> Results </a:t>
            </a:r>
          </a:p>
        </p:txBody>
      </p:sp>
      <p:sp>
        <p:nvSpPr>
          <p:cNvPr id="3" name="Content Placeholder 2"/>
          <p:cNvSpPr>
            <a:spLocks noGrp="1"/>
          </p:cNvSpPr>
          <p:nvPr>
            <p:ph idx="1"/>
          </p:nvPr>
        </p:nvSpPr>
        <p:spPr>
          <a:xfrm>
            <a:off x="95250" y="76200"/>
            <a:ext cx="6050526" cy="5548312"/>
          </a:xfrm>
        </p:spPr>
        <p:txBody>
          <a:bodyPr/>
          <a:lstStyle/>
          <a:p>
            <a:r>
              <a:rPr lang="en-US" dirty="0"/>
              <a:t>48 permit holders representing 34 vessels participated to some degree</a:t>
            </a:r>
          </a:p>
          <a:p>
            <a:pPr lvl="1"/>
            <a:r>
              <a:rPr lang="en-US" sz="2800" dirty="0"/>
              <a:t>63% of the active fleet!</a:t>
            </a:r>
          </a:p>
          <a:p>
            <a:pPr lvl="1"/>
            <a:endParaRPr lang="en-US" sz="2800" dirty="0"/>
          </a:p>
          <a:p>
            <a:r>
              <a:rPr lang="en-US" dirty="0"/>
              <a:t>117 field reports from 28 vessels over the season</a:t>
            </a:r>
          </a:p>
          <a:p>
            <a:endParaRPr lang="en-US" dirty="0"/>
          </a:p>
          <a:p>
            <a:r>
              <a:rPr lang="en-US" dirty="0"/>
              <a:t>13 visual reports of sperm whales in Chatham from 10 vessels</a:t>
            </a:r>
          </a:p>
          <a:p>
            <a:endParaRPr lang="en-US" dirty="0"/>
          </a:p>
          <a:p>
            <a:r>
              <a:rPr lang="en-US" dirty="0"/>
              <a:t>Only 3 participating vessels had catch removed from gear by sperm whales</a:t>
            </a:r>
          </a:p>
          <a:p>
            <a:endParaRPr lang="en-US" dirty="0"/>
          </a:p>
          <a:p>
            <a:r>
              <a:rPr lang="en-US" b="1" dirty="0"/>
              <a:t>91% of participating vessels successfully avoided depredation</a:t>
            </a:r>
          </a:p>
          <a:p>
            <a:endParaRPr lang="en-US" b="1" dirty="0"/>
          </a:p>
        </p:txBody>
      </p:sp>
      <p:sp>
        <p:nvSpPr>
          <p:cNvPr id="7" name="TextBox 6"/>
          <p:cNvSpPr txBox="1"/>
          <p:nvPr/>
        </p:nvSpPr>
        <p:spPr>
          <a:xfrm>
            <a:off x="5867400" y="6463065"/>
            <a:ext cx="2660936" cy="261610"/>
          </a:xfrm>
          <a:prstGeom prst="rect">
            <a:avLst/>
          </a:prstGeom>
          <a:noFill/>
        </p:spPr>
        <p:txBody>
          <a:bodyPr wrap="square" rtlCol="0">
            <a:spAutoFit/>
          </a:bodyPr>
          <a:lstStyle/>
          <a:p>
            <a:r>
              <a:rPr lang="en-US" sz="1100" dirty="0">
                <a:solidFill>
                  <a:prstClr val="black"/>
                </a:solidFill>
              </a:rPr>
              <a:t>© SEASWAP, NOAA permit # 14122</a:t>
            </a:r>
          </a:p>
        </p:txBody>
      </p:sp>
    </p:spTree>
    <p:extLst>
      <p:ext uri="{BB962C8B-B14F-4D97-AF65-F5344CB8AC3E}">
        <p14:creationId xmlns:p14="http://schemas.microsoft.com/office/powerpoint/2010/main" val="14907939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402395" y="-1186036"/>
            <a:ext cx="4932107" cy="8510301"/>
          </a:xfrm>
        </p:spPr>
      </p:pic>
      <p:sp>
        <p:nvSpPr>
          <p:cNvPr id="2" name="Title 1"/>
          <p:cNvSpPr>
            <a:spLocks noGrp="1"/>
          </p:cNvSpPr>
          <p:nvPr>
            <p:ph type="title"/>
          </p:nvPr>
        </p:nvSpPr>
        <p:spPr>
          <a:xfrm>
            <a:off x="58367" y="-40820"/>
            <a:ext cx="2983488" cy="1325563"/>
          </a:xfrm>
        </p:spPr>
        <p:txBody>
          <a:bodyPr>
            <a:normAutofit fontScale="90000"/>
          </a:bodyPr>
          <a:lstStyle/>
          <a:p>
            <a:pPr algn="ctr"/>
            <a:r>
              <a:rPr lang="en-US" dirty="0"/>
              <a:t>Full fleet catch and whale activity</a:t>
            </a:r>
          </a:p>
        </p:txBody>
      </p:sp>
      <p:sp>
        <p:nvSpPr>
          <p:cNvPr id="5" name="TextBox 4"/>
          <p:cNvSpPr txBox="1"/>
          <p:nvPr/>
        </p:nvSpPr>
        <p:spPr>
          <a:xfrm>
            <a:off x="23189" y="1284744"/>
            <a:ext cx="4611493" cy="4401205"/>
          </a:xfrm>
          <a:prstGeom prst="rect">
            <a:avLst/>
          </a:prstGeom>
          <a:noFill/>
        </p:spPr>
        <p:txBody>
          <a:bodyPr wrap="square" rtlCol="0">
            <a:spAutoFit/>
          </a:bodyPr>
          <a:lstStyle/>
          <a:p>
            <a:r>
              <a:rPr lang="en-US" sz="2000" dirty="0">
                <a:solidFill>
                  <a:prstClr val="black"/>
                </a:solidFill>
              </a:rPr>
              <a:t>Chatham Strait divided into 4 regions to represent pounds of sablefish landed:</a:t>
            </a:r>
          </a:p>
          <a:p>
            <a:pPr marL="285750" indent="-285750">
              <a:buFont typeface="Arial" panose="020B0604020202020204" pitchFamily="34" charset="0"/>
              <a:buChar char="•"/>
            </a:pPr>
            <a:r>
              <a:rPr lang="en-US" sz="2000" dirty="0">
                <a:solidFill>
                  <a:prstClr val="black"/>
                </a:solidFill>
              </a:rPr>
              <a:t>Northern</a:t>
            </a:r>
          </a:p>
          <a:p>
            <a:pPr marL="285750" indent="-285750">
              <a:buFont typeface="Arial" panose="020B0604020202020204" pitchFamily="34" charset="0"/>
              <a:buChar char="•"/>
            </a:pPr>
            <a:r>
              <a:rPr lang="en-US" sz="2000" dirty="0">
                <a:solidFill>
                  <a:prstClr val="black"/>
                </a:solidFill>
              </a:rPr>
              <a:t>Central </a:t>
            </a:r>
          </a:p>
          <a:p>
            <a:pPr marL="285750" indent="-285750">
              <a:buFont typeface="Arial" panose="020B0604020202020204" pitchFamily="34" charset="0"/>
              <a:buChar char="•"/>
            </a:pPr>
            <a:r>
              <a:rPr lang="en-US" sz="2000" dirty="0">
                <a:solidFill>
                  <a:prstClr val="black"/>
                </a:solidFill>
              </a:rPr>
              <a:t>Southern</a:t>
            </a:r>
          </a:p>
          <a:p>
            <a:pPr marL="285750" indent="-285750">
              <a:buFont typeface="Arial" panose="020B0604020202020204" pitchFamily="34" charset="0"/>
              <a:buChar char="•"/>
            </a:pPr>
            <a:r>
              <a:rPr lang="en-US" sz="2000" dirty="0">
                <a:solidFill>
                  <a:prstClr val="black"/>
                </a:solidFill>
              </a:rPr>
              <a:t>Frederick Sound</a:t>
            </a:r>
          </a:p>
          <a:p>
            <a:pPr marL="285750" indent="-285750">
              <a:buFont typeface="Arial" panose="020B0604020202020204" pitchFamily="34" charset="0"/>
              <a:buChar char="•"/>
            </a:pPr>
            <a:endParaRPr lang="en-US" sz="2000" dirty="0">
              <a:solidFill>
                <a:prstClr val="black"/>
              </a:solidFill>
            </a:endParaRPr>
          </a:p>
          <a:p>
            <a:r>
              <a:rPr lang="en-US" sz="2000" dirty="0">
                <a:solidFill>
                  <a:prstClr val="black"/>
                </a:solidFill>
              </a:rPr>
              <a:t>Whale locations from:</a:t>
            </a:r>
          </a:p>
          <a:p>
            <a:pPr marL="285750" indent="-285750">
              <a:buFont typeface="Arial" panose="020B0604020202020204" pitchFamily="34" charset="0"/>
              <a:buChar char="•"/>
            </a:pPr>
            <a:r>
              <a:rPr lang="en-US" sz="2000" dirty="0">
                <a:solidFill>
                  <a:prstClr val="black"/>
                </a:solidFill>
              </a:rPr>
              <a:t>Researchers tagging and monitoring with acoustics</a:t>
            </a:r>
          </a:p>
          <a:p>
            <a:pPr marL="285750" indent="-285750">
              <a:buFont typeface="Arial" panose="020B0604020202020204" pitchFamily="34" charset="0"/>
              <a:buChar char="•"/>
            </a:pPr>
            <a:r>
              <a:rPr lang="en-US" sz="2000" dirty="0">
                <a:solidFill>
                  <a:prstClr val="black"/>
                </a:solidFill>
              </a:rPr>
              <a:t>Reports from fishermen</a:t>
            </a:r>
          </a:p>
          <a:p>
            <a:pPr marL="285750" indent="-285750">
              <a:buFont typeface="Arial" panose="020B0604020202020204" pitchFamily="34" charset="0"/>
              <a:buChar char="•"/>
            </a:pPr>
            <a:r>
              <a:rPr lang="en-US" sz="2000" dirty="0">
                <a:solidFill>
                  <a:prstClr val="black"/>
                </a:solidFill>
              </a:rPr>
              <a:t>Satellite tag locations</a:t>
            </a:r>
          </a:p>
          <a:p>
            <a:endParaRPr lang="en-US" sz="2000" dirty="0">
              <a:solidFill>
                <a:prstClr val="black"/>
              </a:solidFill>
            </a:endParaRPr>
          </a:p>
          <a:p>
            <a:pPr marL="285750" indent="-285750">
              <a:buFont typeface="Arial" panose="020B0604020202020204" pitchFamily="34" charset="0"/>
              <a:buChar char="•"/>
            </a:pPr>
            <a:endParaRPr lang="en-US" sz="2000" dirty="0">
              <a:solidFill>
                <a:prstClr val="black"/>
              </a:solidFill>
            </a:endParaRPr>
          </a:p>
        </p:txBody>
      </p:sp>
      <p:sp>
        <p:nvSpPr>
          <p:cNvPr id="6" name="TextBox 5"/>
          <p:cNvSpPr txBox="1"/>
          <p:nvPr/>
        </p:nvSpPr>
        <p:spPr>
          <a:xfrm>
            <a:off x="7339935" y="4570615"/>
            <a:ext cx="514350" cy="369332"/>
          </a:xfrm>
          <a:prstGeom prst="rect">
            <a:avLst/>
          </a:prstGeom>
          <a:noFill/>
        </p:spPr>
        <p:txBody>
          <a:bodyPr wrap="square" rtlCol="0">
            <a:spAutoFit/>
          </a:bodyPr>
          <a:lstStyle/>
          <a:p>
            <a:r>
              <a:rPr lang="en-US" sz="900" dirty="0">
                <a:solidFill>
                  <a:prstClr val="black"/>
                </a:solidFill>
              </a:rPr>
              <a:t>5,2899 </a:t>
            </a:r>
            <a:r>
              <a:rPr lang="en-US" sz="900" dirty="0" err="1">
                <a:solidFill>
                  <a:prstClr val="black"/>
                </a:solidFill>
              </a:rPr>
              <a:t>lb</a:t>
            </a:r>
            <a:endParaRPr lang="en-US" sz="900" dirty="0">
              <a:solidFill>
                <a:prstClr val="black"/>
              </a:solidFill>
            </a:endParaRPr>
          </a:p>
        </p:txBody>
      </p:sp>
      <p:sp>
        <p:nvSpPr>
          <p:cNvPr id="7" name="TextBox 6"/>
          <p:cNvSpPr txBox="1"/>
          <p:nvPr/>
        </p:nvSpPr>
        <p:spPr>
          <a:xfrm>
            <a:off x="7010790" y="2767652"/>
            <a:ext cx="664369" cy="430887"/>
          </a:xfrm>
          <a:prstGeom prst="rect">
            <a:avLst/>
          </a:prstGeom>
          <a:noFill/>
        </p:spPr>
        <p:txBody>
          <a:bodyPr wrap="square" rtlCol="0">
            <a:spAutoFit/>
          </a:bodyPr>
          <a:lstStyle/>
          <a:p>
            <a:r>
              <a:rPr lang="en-US" sz="1100" dirty="0">
                <a:solidFill>
                  <a:prstClr val="black"/>
                </a:solidFill>
              </a:rPr>
              <a:t>76,393 </a:t>
            </a:r>
            <a:r>
              <a:rPr lang="en-US" sz="1100" dirty="0" err="1">
                <a:solidFill>
                  <a:prstClr val="black"/>
                </a:solidFill>
              </a:rPr>
              <a:t>lb</a:t>
            </a:r>
            <a:endParaRPr lang="en-US" sz="1100" dirty="0">
              <a:solidFill>
                <a:prstClr val="black"/>
              </a:solidFill>
            </a:endParaRPr>
          </a:p>
        </p:txBody>
      </p:sp>
      <p:sp>
        <p:nvSpPr>
          <p:cNvPr id="8" name="TextBox 7"/>
          <p:cNvSpPr txBox="1"/>
          <p:nvPr/>
        </p:nvSpPr>
        <p:spPr>
          <a:xfrm>
            <a:off x="6868447" y="1382591"/>
            <a:ext cx="942975" cy="261610"/>
          </a:xfrm>
          <a:prstGeom prst="rect">
            <a:avLst/>
          </a:prstGeom>
          <a:noFill/>
        </p:spPr>
        <p:txBody>
          <a:bodyPr wrap="square" rtlCol="0">
            <a:spAutoFit/>
          </a:bodyPr>
          <a:lstStyle/>
          <a:p>
            <a:r>
              <a:rPr lang="en-US" sz="1050" dirty="0">
                <a:solidFill>
                  <a:prstClr val="black"/>
                </a:solidFill>
              </a:rPr>
              <a:t>36, 475 </a:t>
            </a:r>
            <a:r>
              <a:rPr lang="en-US" sz="1050" dirty="0" err="1">
                <a:solidFill>
                  <a:prstClr val="black"/>
                </a:solidFill>
              </a:rPr>
              <a:t>lb</a:t>
            </a:r>
            <a:endParaRPr lang="en-US" sz="1050" dirty="0">
              <a:solidFill>
                <a:prstClr val="black"/>
              </a:solidFill>
            </a:endParaRPr>
          </a:p>
        </p:txBody>
      </p:sp>
      <p:sp>
        <p:nvSpPr>
          <p:cNvPr id="9" name="TextBox 8"/>
          <p:cNvSpPr txBox="1"/>
          <p:nvPr/>
        </p:nvSpPr>
        <p:spPr>
          <a:xfrm>
            <a:off x="7661734" y="3464135"/>
            <a:ext cx="457200" cy="584775"/>
          </a:xfrm>
          <a:prstGeom prst="rect">
            <a:avLst/>
          </a:prstGeom>
          <a:noFill/>
        </p:spPr>
        <p:txBody>
          <a:bodyPr wrap="square" rtlCol="0">
            <a:spAutoFit/>
          </a:bodyPr>
          <a:lstStyle/>
          <a:p>
            <a:r>
              <a:rPr lang="en-US" sz="1600" dirty="0">
                <a:solidFill>
                  <a:prstClr val="black"/>
                </a:solidFill>
              </a:rPr>
              <a:t>0 </a:t>
            </a:r>
            <a:r>
              <a:rPr lang="en-US" sz="1600" dirty="0" err="1">
                <a:solidFill>
                  <a:prstClr val="black"/>
                </a:solidFill>
              </a:rPr>
              <a:t>lb</a:t>
            </a:r>
            <a:endParaRPr lang="en-US" sz="1600" dirty="0">
              <a:solidFill>
                <a:prstClr val="black"/>
              </a:solidFill>
            </a:endParaRPr>
          </a:p>
        </p:txBody>
      </p:sp>
      <p:cxnSp>
        <p:nvCxnSpPr>
          <p:cNvPr id="11" name="Straight Connector 10"/>
          <p:cNvCxnSpPr/>
          <p:nvPr/>
        </p:nvCxnSpPr>
        <p:spPr>
          <a:xfrm flipH="1">
            <a:off x="7182772" y="2370796"/>
            <a:ext cx="314325" cy="5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7183703" y="3659167"/>
            <a:ext cx="314325" cy="5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709027" y="621961"/>
            <a:ext cx="1978819" cy="646331"/>
          </a:xfrm>
          <a:prstGeom prst="rect">
            <a:avLst/>
          </a:prstGeom>
          <a:solidFill>
            <a:schemeClr val="bg1"/>
          </a:solidFill>
          <a:ln w="19050">
            <a:solidFill>
              <a:schemeClr val="tx1"/>
            </a:solidFill>
          </a:ln>
        </p:spPr>
        <p:txBody>
          <a:bodyPr wrap="square" rtlCol="0">
            <a:spAutoFit/>
          </a:bodyPr>
          <a:lstStyle/>
          <a:p>
            <a:pPr algn="ctr"/>
            <a:r>
              <a:rPr lang="en-US" dirty="0">
                <a:solidFill>
                  <a:prstClr val="black"/>
                </a:solidFill>
              </a:rPr>
              <a:t>2 whales in Chatham</a:t>
            </a:r>
          </a:p>
        </p:txBody>
      </p:sp>
      <p:sp>
        <p:nvSpPr>
          <p:cNvPr id="18" name="Slide Number Placeholder 17"/>
          <p:cNvSpPr>
            <a:spLocks noGrp="1"/>
          </p:cNvSpPr>
          <p:nvPr>
            <p:ph type="sldNum" sz="quarter" idx="12"/>
          </p:nvPr>
        </p:nvSpPr>
        <p:spPr/>
        <p:txBody>
          <a:bodyPr/>
          <a:lstStyle/>
          <a:p>
            <a:fld id="{B05F9204-E217-4B9B-8CA3-5B4A7A607F3A}" type="slidenum">
              <a:rPr lang="en-US" smtClean="0">
                <a:solidFill>
                  <a:prstClr val="black"/>
                </a:solidFill>
              </a:rPr>
              <a:pPr/>
              <a:t>7</a:t>
            </a:fld>
            <a:endParaRPr lang="en-US">
              <a:solidFill>
                <a:prstClr val="black"/>
              </a:solidFill>
            </a:endParaRPr>
          </a:p>
        </p:txBody>
      </p:sp>
      <p:cxnSp>
        <p:nvCxnSpPr>
          <p:cNvPr id="15" name="Straight Connector 14"/>
          <p:cNvCxnSpPr/>
          <p:nvPr/>
        </p:nvCxnSpPr>
        <p:spPr>
          <a:xfrm flipH="1" flipV="1">
            <a:off x="7530983" y="3601406"/>
            <a:ext cx="116922" cy="4547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2204372" y="4172976"/>
            <a:ext cx="2629413" cy="2624321"/>
          </a:xfrm>
          <a:prstGeom prst="rect">
            <a:avLst/>
          </a:prstGeom>
        </p:spPr>
      </p:pic>
    </p:spTree>
    <p:extLst>
      <p:ext uri="{BB962C8B-B14F-4D97-AF65-F5344CB8AC3E}">
        <p14:creationId xmlns:p14="http://schemas.microsoft.com/office/powerpoint/2010/main" val="2939744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794024" y="-1767545"/>
            <a:ext cx="5349977" cy="9231334"/>
          </a:xfrm>
        </p:spPr>
      </p:pic>
      <p:sp>
        <p:nvSpPr>
          <p:cNvPr id="5" name="TextBox 4"/>
          <p:cNvSpPr txBox="1"/>
          <p:nvPr/>
        </p:nvSpPr>
        <p:spPr>
          <a:xfrm>
            <a:off x="2804614" y="647663"/>
            <a:ext cx="1978819" cy="646331"/>
          </a:xfrm>
          <a:prstGeom prst="rect">
            <a:avLst/>
          </a:prstGeom>
          <a:solidFill>
            <a:schemeClr val="bg1"/>
          </a:solidFill>
          <a:ln w="19050">
            <a:solidFill>
              <a:schemeClr val="tx1"/>
            </a:solidFill>
          </a:ln>
        </p:spPr>
        <p:txBody>
          <a:bodyPr wrap="square" rtlCol="0">
            <a:spAutoFit/>
          </a:bodyPr>
          <a:lstStyle/>
          <a:p>
            <a:pPr algn="ctr"/>
            <a:r>
              <a:rPr lang="en-US" dirty="0">
                <a:solidFill>
                  <a:prstClr val="black"/>
                </a:solidFill>
              </a:rPr>
              <a:t>2 whales in Chatham</a:t>
            </a: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8</a:t>
            </a:fld>
            <a:endParaRPr lang="en-US">
              <a:solidFill>
                <a:prstClr val="black"/>
              </a:solidFill>
            </a:endParaRPr>
          </a:p>
        </p:txBody>
      </p:sp>
      <p:pic>
        <p:nvPicPr>
          <p:cNvPr id="9" name="Picture 8"/>
          <p:cNvPicPr>
            <a:picLocks noChangeAspect="1"/>
          </p:cNvPicPr>
          <p:nvPr/>
        </p:nvPicPr>
        <p:blipFill>
          <a:blip r:embed="rId3"/>
          <a:stretch>
            <a:fillRect/>
          </a:stretch>
        </p:blipFill>
        <p:spPr>
          <a:xfrm>
            <a:off x="1" y="2462984"/>
            <a:ext cx="4155431" cy="4141625"/>
          </a:xfrm>
          <a:prstGeom prst="rect">
            <a:avLst/>
          </a:prstGeom>
        </p:spPr>
      </p:pic>
      <p:sp>
        <p:nvSpPr>
          <p:cNvPr id="10" name="TextBox 9"/>
          <p:cNvSpPr txBox="1"/>
          <p:nvPr/>
        </p:nvSpPr>
        <p:spPr>
          <a:xfrm>
            <a:off x="6700838" y="1016994"/>
            <a:ext cx="492919" cy="369332"/>
          </a:xfrm>
          <a:prstGeom prst="rect">
            <a:avLst/>
          </a:prstGeom>
          <a:noFill/>
        </p:spPr>
        <p:txBody>
          <a:bodyPr wrap="square" rtlCol="0">
            <a:spAutoFit/>
          </a:bodyPr>
          <a:lstStyle/>
          <a:p>
            <a:r>
              <a:rPr lang="en-US" sz="900" dirty="0">
                <a:solidFill>
                  <a:prstClr val="black"/>
                </a:solidFill>
              </a:rPr>
              <a:t>24,952 </a:t>
            </a:r>
            <a:r>
              <a:rPr lang="en-US" sz="900" dirty="0" err="1">
                <a:solidFill>
                  <a:prstClr val="black"/>
                </a:solidFill>
              </a:rPr>
              <a:t>lb</a:t>
            </a:r>
            <a:endParaRPr lang="en-US" sz="900" dirty="0">
              <a:solidFill>
                <a:prstClr val="black"/>
              </a:solidFill>
            </a:endParaRPr>
          </a:p>
        </p:txBody>
      </p:sp>
      <p:sp>
        <p:nvSpPr>
          <p:cNvPr id="11" name="TextBox 10"/>
          <p:cNvSpPr txBox="1"/>
          <p:nvPr/>
        </p:nvSpPr>
        <p:spPr>
          <a:xfrm>
            <a:off x="6700837" y="2617290"/>
            <a:ext cx="492919" cy="369332"/>
          </a:xfrm>
          <a:prstGeom prst="rect">
            <a:avLst/>
          </a:prstGeom>
          <a:noFill/>
        </p:spPr>
        <p:txBody>
          <a:bodyPr wrap="square" rtlCol="0">
            <a:spAutoFit/>
          </a:bodyPr>
          <a:lstStyle/>
          <a:p>
            <a:r>
              <a:rPr lang="en-US" sz="900" dirty="0">
                <a:solidFill>
                  <a:prstClr val="black"/>
                </a:solidFill>
              </a:rPr>
              <a:t>53,347 </a:t>
            </a:r>
            <a:r>
              <a:rPr lang="en-US" sz="900" dirty="0" err="1">
                <a:solidFill>
                  <a:prstClr val="black"/>
                </a:solidFill>
              </a:rPr>
              <a:t>lb</a:t>
            </a:r>
            <a:endParaRPr lang="en-US" sz="900" dirty="0">
              <a:solidFill>
                <a:prstClr val="black"/>
              </a:solidFill>
            </a:endParaRPr>
          </a:p>
        </p:txBody>
      </p:sp>
      <p:sp>
        <p:nvSpPr>
          <p:cNvPr id="12" name="TextBox 11"/>
          <p:cNvSpPr txBox="1"/>
          <p:nvPr/>
        </p:nvSpPr>
        <p:spPr>
          <a:xfrm>
            <a:off x="7308057" y="3217269"/>
            <a:ext cx="492919" cy="369332"/>
          </a:xfrm>
          <a:prstGeom prst="rect">
            <a:avLst/>
          </a:prstGeom>
          <a:noFill/>
        </p:spPr>
        <p:txBody>
          <a:bodyPr wrap="square" rtlCol="0">
            <a:spAutoFit/>
          </a:bodyPr>
          <a:lstStyle/>
          <a:p>
            <a:r>
              <a:rPr lang="en-US" sz="900" dirty="0">
                <a:solidFill>
                  <a:prstClr val="black"/>
                </a:solidFill>
              </a:rPr>
              <a:t>20,974 </a:t>
            </a:r>
            <a:r>
              <a:rPr lang="en-US" sz="900" dirty="0" err="1">
                <a:solidFill>
                  <a:prstClr val="black"/>
                </a:solidFill>
              </a:rPr>
              <a:t>lb</a:t>
            </a:r>
            <a:endParaRPr lang="en-US" sz="900" dirty="0">
              <a:solidFill>
                <a:prstClr val="black"/>
              </a:solidFill>
            </a:endParaRPr>
          </a:p>
        </p:txBody>
      </p:sp>
      <p:sp>
        <p:nvSpPr>
          <p:cNvPr id="13" name="TextBox 12"/>
          <p:cNvSpPr txBox="1"/>
          <p:nvPr/>
        </p:nvSpPr>
        <p:spPr>
          <a:xfrm>
            <a:off x="6947296" y="4509718"/>
            <a:ext cx="492919" cy="369332"/>
          </a:xfrm>
          <a:prstGeom prst="rect">
            <a:avLst/>
          </a:prstGeom>
          <a:noFill/>
        </p:spPr>
        <p:txBody>
          <a:bodyPr wrap="square" rtlCol="0">
            <a:spAutoFit/>
          </a:bodyPr>
          <a:lstStyle/>
          <a:p>
            <a:r>
              <a:rPr lang="en-US" sz="900" dirty="0">
                <a:solidFill>
                  <a:prstClr val="black"/>
                </a:solidFill>
              </a:rPr>
              <a:t>75,599 </a:t>
            </a:r>
            <a:r>
              <a:rPr lang="en-US" sz="900" dirty="0" err="1">
                <a:solidFill>
                  <a:prstClr val="black"/>
                </a:solidFill>
              </a:rPr>
              <a:t>lb</a:t>
            </a:r>
            <a:endParaRPr lang="en-US" sz="900" dirty="0">
              <a:solidFill>
                <a:prstClr val="black"/>
              </a:solidFill>
            </a:endParaRPr>
          </a:p>
        </p:txBody>
      </p:sp>
    </p:spTree>
    <p:extLst>
      <p:ext uri="{BB962C8B-B14F-4D97-AF65-F5344CB8AC3E}">
        <p14:creationId xmlns:p14="http://schemas.microsoft.com/office/powerpoint/2010/main" val="2605132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81617" y="-1346153"/>
            <a:ext cx="5062384" cy="8735095"/>
          </a:xfrm>
        </p:spPr>
      </p:pic>
      <p:sp>
        <p:nvSpPr>
          <p:cNvPr id="5" name="TextBox 4"/>
          <p:cNvSpPr txBox="1"/>
          <p:nvPr/>
        </p:nvSpPr>
        <p:spPr>
          <a:xfrm>
            <a:off x="3425917" y="843241"/>
            <a:ext cx="1978819" cy="646331"/>
          </a:xfrm>
          <a:prstGeom prst="rect">
            <a:avLst/>
          </a:prstGeom>
          <a:solidFill>
            <a:schemeClr val="bg1"/>
          </a:solidFill>
          <a:ln w="19050">
            <a:solidFill>
              <a:schemeClr val="tx1"/>
            </a:solidFill>
          </a:ln>
        </p:spPr>
        <p:txBody>
          <a:bodyPr wrap="square" rtlCol="0">
            <a:spAutoFit/>
          </a:bodyPr>
          <a:lstStyle/>
          <a:p>
            <a:pPr algn="ctr"/>
            <a:r>
              <a:rPr lang="en-US" dirty="0">
                <a:solidFill>
                  <a:prstClr val="black"/>
                </a:solidFill>
              </a:rPr>
              <a:t>4 whales in Chatham</a:t>
            </a:r>
          </a:p>
        </p:txBody>
      </p:sp>
      <p:sp>
        <p:nvSpPr>
          <p:cNvPr id="6" name="Slide Number Placeholder 5"/>
          <p:cNvSpPr>
            <a:spLocks noGrp="1"/>
          </p:cNvSpPr>
          <p:nvPr>
            <p:ph type="sldNum" sz="quarter" idx="12"/>
          </p:nvPr>
        </p:nvSpPr>
        <p:spPr/>
        <p:txBody>
          <a:bodyPr/>
          <a:lstStyle/>
          <a:p>
            <a:fld id="{B05F9204-E217-4B9B-8CA3-5B4A7A607F3A}" type="slidenum">
              <a:rPr lang="en-US" smtClean="0">
                <a:solidFill>
                  <a:prstClr val="black"/>
                </a:solidFill>
              </a:rPr>
              <a:pPr/>
              <a:t>9</a:t>
            </a:fld>
            <a:endParaRPr lang="en-US">
              <a:solidFill>
                <a:prstClr val="black"/>
              </a:solidFill>
            </a:endParaRPr>
          </a:p>
        </p:txBody>
      </p:sp>
      <p:pic>
        <p:nvPicPr>
          <p:cNvPr id="9" name="Picture 8"/>
          <p:cNvPicPr>
            <a:picLocks noChangeAspect="1"/>
          </p:cNvPicPr>
          <p:nvPr/>
        </p:nvPicPr>
        <p:blipFill>
          <a:blip r:embed="rId3"/>
          <a:stretch>
            <a:fillRect/>
          </a:stretch>
        </p:blipFill>
        <p:spPr>
          <a:xfrm>
            <a:off x="1" y="2168806"/>
            <a:ext cx="4391077" cy="4406867"/>
          </a:xfrm>
          <a:prstGeom prst="rect">
            <a:avLst/>
          </a:prstGeom>
        </p:spPr>
      </p:pic>
      <p:sp>
        <p:nvSpPr>
          <p:cNvPr id="11" name="TextBox 10"/>
          <p:cNvSpPr txBox="1"/>
          <p:nvPr/>
        </p:nvSpPr>
        <p:spPr>
          <a:xfrm>
            <a:off x="6764330" y="1212572"/>
            <a:ext cx="492919" cy="369332"/>
          </a:xfrm>
          <a:prstGeom prst="rect">
            <a:avLst/>
          </a:prstGeom>
          <a:noFill/>
        </p:spPr>
        <p:txBody>
          <a:bodyPr wrap="square" rtlCol="0">
            <a:spAutoFit/>
          </a:bodyPr>
          <a:lstStyle/>
          <a:p>
            <a:r>
              <a:rPr lang="en-US" sz="900" dirty="0">
                <a:solidFill>
                  <a:prstClr val="black"/>
                </a:solidFill>
              </a:rPr>
              <a:t>24,314 </a:t>
            </a:r>
            <a:r>
              <a:rPr lang="en-US" sz="900" dirty="0" err="1">
                <a:solidFill>
                  <a:prstClr val="black"/>
                </a:solidFill>
              </a:rPr>
              <a:t>lb</a:t>
            </a:r>
            <a:endParaRPr lang="en-US" sz="900" dirty="0">
              <a:solidFill>
                <a:prstClr val="black"/>
              </a:solidFill>
            </a:endParaRPr>
          </a:p>
        </p:txBody>
      </p:sp>
      <p:sp>
        <p:nvSpPr>
          <p:cNvPr id="12" name="TextBox 11"/>
          <p:cNvSpPr txBox="1"/>
          <p:nvPr/>
        </p:nvSpPr>
        <p:spPr>
          <a:xfrm>
            <a:off x="6836569" y="2788527"/>
            <a:ext cx="492919" cy="369332"/>
          </a:xfrm>
          <a:prstGeom prst="rect">
            <a:avLst/>
          </a:prstGeom>
          <a:noFill/>
        </p:spPr>
        <p:txBody>
          <a:bodyPr wrap="square" rtlCol="0">
            <a:spAutoFit/>
          </a:bodyPr>
          <a:lstStyle/>
          <a:p>
            <a:r>
              <a:rPr lang="en-US" sz="900" dirty="0">
                <a:solidFill>
                  <a:prstClr val="black"/>
                </a:solidFill>
              </a:rPr>
              <a:t>77,059 </a:t>
            </a:r>
            <a:r>
              <a:rPr lang="en-US" sz="900" dirty="0" err="1">
                <a:solidFill>
                  <a:prstClr val="black"/>
                </a:solidFill>
              </a:rPr>
              <a:t>lb</a:t>
            </a:r>
            <a:endParaRPr lang="en-US" sz="900" dirty="0">
              <a:solidFill>
                <a:prstClr val="black"/>
              </a:solidFill>
            </a:endParaRPr>
          </a:p>
        </p:txBody>
      </p:sp>
      <p:sp>
        <p:nvSpPr>
          <p:cNvPr id="13" name="TextBox 12"/>
          <p:cNvSpPr txBox="1"/>
          <p:nvPr/>
        </p:nvSpPr>
        <p:spPr>
          <a:xfrm>
            <a:off x="7093743" y="4531719"/>
            <a:ext cx="492919" cy="369332"/>
          </a:xfrm>
          <a:prstGeom prst="rect">
            <a:avLst/>
          </a:prstGeom>
          <a:noFill/>
        </p:spPr>
        <p:txBody>
          <a:bodyPr wrap="square" rtlCol="0">
            <a:spAutoFit/>
          </a:bodyPr>
          <a:lstStyle/>
          <a:p>
            <a:r>
              <a:rPr lang="en-US" sz="900" dirty="0">
                <a:solidFill>
                  <a:prstClr val="black"/>
                </a:solidFill>
              </a:rPr>
              <a:t>34,644 </a:t>
            </a:r>
            <a:r>
              <a:rPr lang="en-US" sz="900" dirty="0" err="1">
                <a:solidFill>
                  <a:prstClr val="black"/>
                </a:solidFill>
              </a:rPr>
              <a:t>lb</a:t>
            </a:r>
            <a:endParaRPr lang="en-US" sz="900" dirty="0">
              <a:solidFill>
                <a:prstClr val="black"/>
              </a:solidFill>
            </a:endParaRPr>
          </a:p>
        </p:txBody>
      </p:sp>
      <p:sp>
        <p:nvSpPr>
          <p:cNvPr id="14" name="TextBox 13"/>
          <p:cNvSpPr txBox="1"/>
          <p:nvPr/>
        </p:nvSpPr>
        <p:spPr>
          <a:xfrm>
            <a:off x="7436644" y="3418972"/>
            <a:ext cx="492919" cy="369332"/>
          </a:xfrm>
          <a:prstGeom prst="rect">
            <a:avLst/>
          </a:prstGeom>
          <a:noFill/>
        </p:spPr>
        <p:txBody>
          <a:bodyPr wrap="square" rtlCol="0">
            <a:spAutoFit/>
          </a:bodyPr>
          <a:lstStyle/>
          <a:p>
            <a:r>
              <a:rPr lang="en-US" sz="900" dirty="0">
                <a:solidFill>
                  <a:prstClr val="black"/>
                </a:solidFill>
              </a:rPr>
              <a:t>11,725 </a:t>
            </a:r>
            <a:r>
              <a:rPr lang="en-US" sz="900" dirty="0" err="1">
                <a:solidFill>
                  <a:prstClr val="black"/>
                </a:solidFill>
              </a:rPr>
              <a:t>lb</a:t>
            </a:r>
            <a:endParaRPr lang="en-US" sz="900" dirty="0">
              <a:solidFill>
                <a:prstClr val="black"/>
              </a:solidFill>
            </a:endParaRPr>
          </a:p>
        </p:txBody>
      </p:sp>
    </p:spTree>
    <p:extLst>
      <p:ext uri="{BB962C8B-B14F-4D97-AF65-F5344CB8AC3E}">
        <p14:creationId xmlns:p14="http://schemas.microsoft.com/office/powerpoint/2010/main" val="7200760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3790</TotalTime>
  <Words>1847</Words>
  <Application>Microsoft Office PowerPoint</Application>
  <PresentationFormat>On-screen Show (4:3)</PresentationFormat>
  <Paragraphs>253</Paragraphs>
  <Slides>39</Slides>
  <Notes>23</Notes>
  <HiddenSlides>0</HiddenSlides>
  <MMClips>2</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39</vt:i4>
      </vt:variant>
    </vt:vector>
  </HeadingPairs>
  <TitlesOfParts>
    <vt:vector size="55" baseType="lpstr">
      <vt:lpstr>arial</vt:lpstr>
      <vt:lpstr>arial</vt:lpstr>
      <vt:lpstr>Calibri</vt:lpstr>
      <vt:lpstr>Calibri Light</vt:lpstr>
      <vt:lpstr>Candara</vt:lpstr>
      <vt:lpstr>Meiryo</vt:lpstr>
      <vt:lpstr>Meiryo UI</vt:lpstr>
      <vt:lpstr>Times New Roman</vt:lpstr>
      <vt:lpstr>Office Theme</vt:lpstr>
      <vt:lpstr>8_Office Theme</vt:lpstr>
      <vt:lpstr>1_Office Theme</vt:lpstr>
      <vt:lpstr>2_Office Theme</vt:lpstr>
      <vt:lpstr>2_Default Design</vt:lpstr>
      <vt:lpstr>3_Office Theme</vt:lpstr>
      <vt:lpstr>4_Default Design</vt:lpstr>
      <vt:lpstr>7_Office Theme</vt:lpstr>
      <vt:lpstr>PowerPoint Presentation</vt:lpstr>
      <vt:lpstr>SEASWAP Overview</vt:lpstr>
      <vt:lpstr>Repeat Depredators</vt:lpstr>
      <vt:lpstr>Tagging results</vt:lpstr>
      <vt:lpstr>Sperm Whale Avoidance Network</vt:lpstr>
      <vt:lpstr> Communication Network  Results </vt:lpstr>
      <vt:lpstr>Full fleet catch and whale activity</vt:lpstr>
      <vt:lpstr>PowerPoint Presentation</vt:lpstr>
      <vt:lpstr>PowerPoint Presentation</vt:lpstr>
      <vt:lpstr>PowerPoint Presentation</vt:lpstr>
      <vt:lpstr>PowerPoint Presentation</vt:lpstr>
      <vt:lpstr>PowerPoint Presentation</vt:lpstr>
      <vt:lpstr>PowerPoint Presentation</vt:lpstr>
      <vt:lpstr>Plans for the future</vt:lpstr>
      <vt:lpstr>What we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Straley</dc:creator>
  <cp:lastModifiedBy>Rhys Arangio</cp:lastModifiedBy>
  <cp:revision>156</cp:revision>
  <dcterms:created xsi:type="dcterms:W3CDTF">2015-12-10T00:59:46Z</dcterms:created>
  <dcterms:modified xsi:type="dcterms:W3CDTF">2016-03-19T22:18:32Z</dcterms:modified>
</cp:coreProperties>
</file>