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92" r:id="rId4"/>
    <p:sldId id="283" r:id="rId5"/>
    <p:sldId id="293" r:id="rId6"/>
    <p:sldId id="291" r:id="rId7"/>
    <p:sldId id="259" r:id="rId8"/>
    <p:sldId id="260" r:id="rId9"/>
    <p:sldId id="285" r:id="rId10"/>
    <p:sldId id="286" r:id="rId11"/>
    <p:sldId id="287" r:id="rId12"/>
    <p:sldId id="288" r:id="rId13"/>
    <p:sldId id="296" r:id="rId14"/>
    <p:sldId id="262" r:id="rId15"/>
    <p:sldId id="290" r:id="rId16"/>
    <p:sldId id="275" r:id="rId17"/>
    <p:sldId id="294" r:id="rId18"/>
    <p:sldId id="295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49E113"/>
    <a:srgbClr val="0721DF"/>
    <a:srgbClr val="104E8B"/>
    <a:srgbClr val="009ACD"/>
    <a:srgbClr val="A4D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159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78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562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80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746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47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659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476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243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452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889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A6639-0A4E-46AE-A646-77648023CB99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2FC74-3850-4589-BD9B-6EAAFB1A931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371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5.png"/><Relationship Id="rId7" Type="http://schemas.openxmlformats.org/officeDocument/2006/relationships/image" Target="../media/image51.jpeg"/><Relationship Id="rId12" Type="http://schemas.openxmlformats.org/officeDocument/2006/relationships/image" Target="../media/image5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10" Type="http://schemas.openxmlformats.org/officeDocument/2006/relationships/image" Target="../media/image7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Final cachalot+lig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8" r="25625" b="32017"/>
          <a:stretch/>
        </p:blipFill>
        <p:spPr bwMode="auto">
          <a:xfrm>
            <a:off x="0" y="-12701"/>
            <a:ext cx="12192000" cy="368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/>
          <p:cNvSpPr/>
          <p:nvPr/>
        </p:nvSpPr>
        <p:spPr>
          <a:xfrm>
            <a:off x="-957532" y="1988820"/>
            <a:ext cx="14477589" cy="3049006"/>
          </a:xfrm>
          <a:custGeom>
            <a:avLst/>
            <a:gdLst>
              <a:gd name="connsiteX0" fmla="*/ 631180 w 10661398"/>
              <a:gd name="connsiteY0" fmla="*/ 67701 h 2926928"/>
              <a:gd name="connsiteX1" fmla="*/ 4865954 w 10661398"/>
              <a:gd name="connsiteY1" fmla="*/ 1533335 h 2926928"/>
              <a:gd name="connsiteX2" fmla="*/ 9788150 w 10661398"/>
              <a:gd name="connsiteY2" fmla="*/ 9335 h 2926928"/>
              <a:gd name="connsiteX3" fmla="*/ 9788150 w 10661398"/>
              <a:gd name="connsiteY3" fmla="*/ 2421795 h 2926928"/>
              <a:gd name="connsiteX4" fmla="*/ 1000831 w 10661398"/>
              <a:gd name="connsiteY4" fmla="*/ 2733080 h 2926928"/>
              <a:gd name="connsiteX5" fmla="*/ 631180 w 10661398"/>
              <a:gd name="connsiteY5" fmla="*/ 67701 h 292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61398" h="2926928">
                <a:moveTo>
                  <a:pt x="631180" y="67701"/>
                </a:moveTo>
                <a:cubicBezTo>
                  <a:pt x="1275367" y="-132257"/>
                  <a:pt x="3339792" y="1543063"/>
                  <a:pt x="4865954" y="1533335"/>
                </a:cubicBezTo>
                <a:cubicBezTo>
                  <a:pt x="6392116" y="1523607"/>
                  <a:pt x="8967784" y="-138742"/>
                  <a:pt x="9788150" y="9335"/>
                </a:cubicBezTo>
                <a:cubicBezTo>
                  <a:pt x="10608516" y="157412"/>
                  <a:pt x="11252703" y="1967838"/>
                  <a:pt x="9788150" y="2421795"/>
                </a:cubicBezTo>
                <a:cubicBezTo>
                  <a:pt x="8323597" y="2875752"/>
                  <a:pt x="2530235" y="3123267"/>
                  <a:pt x="1000831" y="2733080"/>
                </a:cubicBezTo>
                <a:cubicBezTo>
                  <a:pt x="-528573" y="2342893"/>
                  <a:pt x="-13007" y="267659"/>
                  <a:pt x="631180" y="6770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223456" y="3598359"/>
            <a:ext cx="115179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400" dirty="0" smtClean="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The potential of fisheries interaction data to model the distribution of sperm whales in the Southern Ocean</a:t>
            </a:r>
            <a:endParaRPr lang="en-A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80" y="6161229"/>
            <a:ext cx="608104" cy="6081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27597" y="4843602"/>
            <a:ext cx="89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aseline="300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School of Life and Environmental Sciences, Deakin University, Burwood, Australia</a:t>
            </a:r>
          </a:p>
          <a:p>
            <a:pPr algn="ctr"/>
            <a:r>
              <a:rPr lang="en-AU" sz="12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Institute for Marine and Antarctic Studies, University of Tasmania, Hobart, Tasmania, Australia</a:t>
            </a:r>
          </a:p>
          <a:p>
            <a:pPr algn="ctr"/>
            <a:r>
              <a:rPr lang="en-AU" sz="1200" baseline="30000" dirty="0">
                <a:solidFill>
                  <a:schemeClr val="bg1">
                    <a:lumMod val="85000"/>
                  </a:schemeClr>
                </a:solidFill>
              </a:rPr>
              <a:t>3</a:t>
            </a:r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Australian Antarctic Division, Kingston, Tasmania, Australia</a:t>
            </a:r>
          </a:p>
          <a:p>
            <a:pPr algn="ctr"/>
            <a:r>
              <a:rPr lang="en-AU" sz="1200" baseline="30000" dirty="0">
                <a:solidFill>
                  <a:schemeClr val="bg1">
                    <a:lumMod val="85000"/>
                  </a:schemeClr>
                </a:solidFill>
              </a:rPr>
              <a:t>4</a:t>
            </a:r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Coalition </a:t>
            </a:r>
            <a:r>
              <a:rPr lang="en-AU" sz="1200" dirty="0" smtClean="0">
                <a:solidFill>
                  <a:schemeClr val="bg1">
                    <a:lumMod val="85000"/>
                  </a:schemeClr>
                </a:solidFill>
              </a:rPr>
              <a:t>of Legal </a:t>
            </a:r>
            <a:r>
              <a:rPr lang="en-AU" sz="1200" dirty="0" err="1">
                <a:solidFill>
                  <a:schemeClr val="bg1">
                    <a:lumMod val="85000"/>
                  </a:schemeClr>
                </a:solidFill>
              </a:rPr>
              <a:t>Toothfish</a:t>
            </a:r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 Operators (COLTO), </a:t>
            </a:r>
            <a:r>
              <a:rPr lang="en-AU" sz="1200" dirty="0" smtClean="0">
                <a:solidFill>
                  <a:schemeClr val="bg1">
                    <a:lumMod val="85000"/>
                  </a:schemeClr>
                </a:solidFill>
              </a:rPr>
              <a:t>Perth, </a:t>
            </a:r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Western Australia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57065" y="133650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>
                <a:solidFill>
                  <a:schemeClr val="bg1">
                    <a:lumMod val="85000"/>
                  </a:schemeClr>
                </a:solidFill>
              </a:rPr>
              <a:t>Hobart, </a:t>
            </a:r>
            <a:r>
              <a:rPr lang="en-AU" sz="1000" dirty="0" smtClean="0">
                <a:solidFill>
                  <a:schemeClr val="bg1">
                    <a:lumMod val="85000"/>
                  </a:schemeClr>
                </a:solidFill>
              </a:rPr>
              <a:t>12/04/2018</a:t>
            </a:r>
            <a:endParaRPr lang="en-AU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2" y="6268019"/>
            <a:ext cx="1716766" cy="46713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27597" y="5824890"/>
            <a:ext cx="893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Australian Research Council Research </a:t>
            </a:r>
            <a:r>
              <a:rPr lang="en-AU" sz="1200" dirty="0" smtClean="0">
                <a:solidFill>
                  <a:schemeClr val="bg1">
                    <a:lumMod val="85000"/>
                  </a:schemeClr>
                </a:solidFill>
              </a:rPr>
              <a:t>Linkage Project </a:t>
            </a:r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2017-2020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2" y="133650"/>
            <a:ext cx="1597133" cy="3311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37" y="6252179"/>
            <a:ext cx="2324391" cy="498814"/>
          </a:xfrm>
          <a:prstGeom prst="rect">
            <a:avLst/>
          </a:prstGeom>
        </p:spPr>
      </p:pic>
      <p:pic>
        <p:nvPicPr>
          <p:cNvPr id="17" name="Picture 8" descr="Image result for university of Tasmania"/>
          <p:cNvPicPr>
            <a:picLocks noChangeAspect="1" noChangeArrowheads="1"/>
          </p:cNvPicPr>
          <p:nvPr/>
        </p:nvPicPr>
        <p:blipFill rotWithShape="1"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/>
          <a:stretch/>
        </p:blipFill>
        <p:spPr bwMode="auto">
          <a:xfrm>
            <a:off x="5496036" y="6330706"/>
            <a:ext cx="1219200" cy="3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Image result for university of Tasmani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7"/>
          <a:stretch/>
        </p:blipFill>
        <p:spPr bwMode="auto">
          <a:xfrm>
            <a:off x="5076500" y="6330706"/>
            <a:ext cx="431763" cy="3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upport and promote legal and sustainable toothfish fishing by eliminating illegal (IUU) fishing of Toothfish (Chilean Sea Bass) in the Southern Ocean and Antarctic waters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110" y="6161229"/>
            <a:ext cx="616500" cy="649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sp>
        <p:nvSpPr>
          <p:cNvPr id="16" name="TextBox 15"/>
          <p:cNvSpPr txBox="1"/>
          <p:nvPr/>
        </p:nvSpPr>
        <p:spPr>
          <a:xfrm>
            <a:off x="1627598" y="4429356"/>
            <a:ext cx="878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Paul Tixier</a:t>
            </a:r>
            <a:r>
              <a:rPr lang="en-AU" baseline="30000" dirty="0">
                <a:solidFill>
                  <a:schemeClr val="bg1"/>
                </a:solidFill>
              </a:rPr>
              <a:t>1</a:t>
            </a:r>
            <a:r>
              <a:rPr lang="en-AU" dirty="0">
                <a:solidFill>
                  <a:schemeClr val="bg1"/>
                </a:solidFill>
              </a:rPr>
              <a:t>, Mary Anne Lea</a:t>
            </a:r>
            <a:r>
              <a:rPr lang="en-AU" baseline="30000" dirty="0">
                <a:solidFill>
                  <a:schemeClr val="bg1"/>
                </a:solidFill>
              </a:rPr>
              <a:t>2</a:t>
            </a:r>
            <a:r>
              <a:rPr lang="en-AU" dirty="0">
                <a:solidFill>
                  <a:schemeClr val="bg1"/>
                </a:solidFill>
              </a:rPr>
              <a:t>, Mark Hindell</a:t>
            </a:r>
            <a:r>
              <a:rPr lang="en-AU" baseline="30000" dirty="0">
                <a:solidFill>
                  <a:schemeClr val="bg1"/>
                </a:solidFill>
              </a:rPr>
              <a:t>2</a:t>
            </a:r>
            <a:r>
              <a:rPr lang="en-AU" dirty="0">
                <a:solidFill>
                  <a:schemeClr val="bg1"/>
                </a:solidFill>
              </a:rPr>
              <a:t>, Dirk Welsford</a:t>
            </a:r>
            <a:r>
              <a:rPr lang="en-AU" baseline="30000" dirty="0">
                <a:solidFill>
                  <a:schemeClr val="bg1"/>
                </a:solidFill>
              </a:rPr>
              <a:t>3</a:t>
            </a:r>
            <a:r>
              <a:rPr lang="en-AU" dirty="0">
                <a:solidFill>
                  <a:schemeClr val="bg1"/>
                </a:solidFill>
              </a:rPr>
              <a:t>, Rhys Arangio</a:t>
            </a:r>
            <a:r>
              <a:rPr lang="en-AU" baseline="30000" dirty="0">
                <a:solidFill>
                  <a:schemeClr val="bg1"/>
                </a:solidFill>
              </a:rPr>
              <a:t>4</a:t>
            </a:r>
            <a:r>
              <a:rPr lang="en-AU" dirty="0">
                <a:solidFill>
                  <a:schemeClr val="bg1"/>
                </a:solidFill>
              </a:rPr>
              <a:t>, John Arnould</a:t>
            </a:r>
            <a:r>
              <a:rPr lang="en-AU" baseline="30000" dirty="0">
                <a:solidFill>
                  <a:schemeClr val="bg1"/>
                </a:solidFill>
              </a:rPr>
              <a:t>1</a:t>
            </a:r>
            <a:r>
              <a:rPr lang="en-AU" dirty="0">
                <a:solidFill>
                  <a:schemeClr val="bg1"/>
                </a:solidFill>
              </a:rPr>
              <a:t> </a:t>
            </a:r>
            <a:endParaRPr lang="en-AU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430" r="284" b="1807"/>
          <a:stretch/>
        </p:blipFill>
        <p:spPr>
          <a:xfrm>
            <a:off x="713820" y="836861"/>
            <a:ext cx="10705293" cy="39383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6806" y="458808"/>
            <a:ext cx="744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Long-term datasets of sperm whale – vessels interaction data from 6 fisheries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2392" y="4762800"/>
            <a:ext cx="553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From 2003 to 2016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r>
              <a:rPr lang="en-AU" dirty="0">
                <a:solidFill>
                  <a:schemeClr val="bg1"/>
                </a:solidFill>
              </a:rPr>
              <a:t>90,483 fishing operations </a:t>
            </a:r>
            <a:r>
              <a:rPr lang="en-AU" dirty="0" smtClean="0">
                <a:solidFill>
                  <a:schemeClr val="bg1"/>
                </a:solidFill>
              </a:rPr>
              <a:t>monitored by fishery observers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22698" y="5686130"/>
            <a:ext cx="3995133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30,761 records of sperm whale presence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96641" y="112795"/>
            <a:ext cx="1498167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Data available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967" y="4775230"/>
            <a:ext cx="3011450" cy="176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8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91224" y="112795"/>
            <a:ext cx="2709011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The role of fishing patterns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9853" y="941207"/>
            <a:ext cx="3871812" cy="23083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Test of fishing variables in 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Generalized Linear Mixed Models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AU" dirty="0">
                <a:solidFill>
                  <a:schemeClr val="bg1"/>
                </a:solidFill>
              </a:rPr>
              <a:t>Fishing technique </a:t>
            </a:r>
            <a:r>
              <a:rPr lang="en-AU" sz="1200" dirty="0">
                <a:solidFill>
                  <a:schemeClr val="bg1"/>
                </a:solidFill>
              </a:rPr>
              <a:t>(</a:t>
            </a:r>
            <a:r>
              <a:rPr lang="en-AU" sz="1200" dirty="0" err="1">
                <a:solidFill>
                  <a:schemeClr val="bg1"/>
                </a:solidFill>
              </a:rPr>
              <a:t>Autoline</a:t>
            </a:r>
            <a:r>
              <a:rPr lang="en-AU" sz="1200" dirty="0">
                <a:solidFill>
                  <a:schemeClr val="bg1"/>
                </a:solidFill>
              </a:rPr>
              <a:t>, trotline, etc.)</a:t>
            </a:r>
          </a:p>
          <a:p>
            <a:pPr marL="285750" indent="-285750">
              <a:buFontTx/>
              <a:buChar char="-"/>
            </a:pPr>
            <a:r>
              <a:rPr lang="en-AU" dirty="0">
                <a:solidFill>
                  <a:schemeClr val="bg1"/>
                </a:solidFill>
              </a:rPr>
              <a:t>Size of fishing areas;</a:t>
            </a:r>
          </a:p>
          <a:p>
            <a:pPr marL="285750" indent="-285750">
              <a:buFontTx/>
              <a:buChar char="-"/>
            </a:pPr>
            <a:r>
              <a:rPr lang="en-AU" dirty="0">
                <a:solidFill>
                  <a:schemeClr val="bg1"/>
                </a:solidFill>
              </a:rPr>
              <a:t>Seasonal spread of fishing effort;</a:t>
            </a:r>
          </a:p>
          <a:p>
            <a:pPr marL="285750" indent="-285750">
              <a:buFontTx/>
              <a:buChar char="-"/>
            </a:pPr>
            <a:r>
              <a:rPr lang="en-AU" dirty="0">
                <a:solidFill>
                  <a:schemeClr val="bg1"/>
                </a:solidFill>
              </a:rPr>
              <a:t>Mobility of vessels;</a:t>
            </a:r>
          </a:p>
          <a:p>
            <a:pPr marL="285750" indent="-285750">
              <a:buFontTx/>
              <a:buChar char="-"/>
            </a:pPr>
            <a:r>
              <a:rPr lang="en-AU" dirty="0">
                <a:solidFill>
                  <a:schemeClr val="bg1"/>
                </a:solidFill>
              </a:rPr>
              <a:t>Density of vessels on fishing areas;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513146" y="973417"/>
            <a:ext cx="4623555" cy="5226680"/>
            <a:chOff x="4721728" y="1044724"/>
            <a:chExt cx="3935824" cy="4496570"/>
          </a:xfrm>
        </p:grpSpPr>
        <p:pic>
          <p:nvPicPr>
            <p:cNvPr id="4" name="Picture 3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4" t="12944" r="63106" b="4216"/>
            <a:stretch/>
          </p:blipFill>
          <p:spPr bwMode="auto">
            <a:xfrm>
              <a:off x="4721728" y="1624901"/>
              <a:ext cx="3935824" cy="3916393"/>
            </a:xfrm>
            <a:prstGeom prst="rect">
              <a:avLst/>
            </a:prstGeom>
            <a:noFill/>
          </p:spPr>
        </p:pic>
        <p:sp>
          <p:nvSpPr>
            <p:cNvPr id="2" name="Rectangle 1"/>
            <p:cNvSpPr/>
            <p:nvPr/>
          </p:nvSpPr>
          <p:spPr>
            <a:xfrm>
              <a:off x="5427720" y="1044724"/>
              <a:ext cx="2723125" cy="31774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Seasonal spread of fishing effort</a:t>
              </a:r>
              <a:endParaRPr lang="en-AU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90553" y="5233481"/>
              <a:ext cx="1290536" cy="226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50133" y="3586757"/>
            <a:ext cx="4319132" cy="3066184"/>
            <a:chOff x="850133" y="3586757"/>
            <a:chExt cx="4319132" cy="3066184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2912414" y="3586757"/>
              <a:ext cx="3344" cy="868756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50133" y="4532640"/>
              <a:ext cx="4319132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Explained a limited % of observed variations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5" t="322" r="53" b="1290"/>
            <a:stretch/>
          </p:blipFill>
          <p:spPr>
            <a:xfrm>
              <a:off x="1655261" y="5031667"/>
              <a:ext cx="2514305" cy="1621274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88846" y="6535783"/>
            <a:ext cx="6603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 smtClean="0">
                <a:solidFill>
                  <a:schemeClr val="bg2"/>
                </a:solidFill>
              </a:rPr>
              <a:t>Tixier, Burch, Olsson, Lea, Hindell, Welsford, Guinet, Arangio, Gasco, Duhamel, Arnould, </a:t>
            </a:r>
            <a:r>
              <a:rPr lang="en-AU" sz="1200" i="1" dirty="0" smtClean="0">
                <a:solidFill>
                  <a:schemeClr val="bg2"/>
                </a:solidFill>
              </a:rPr>
              <a:t>to be submitted</a:t>
            </a:r>
            <a:endParaRPr lang="en-AU" sz="1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8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t="470" r="317" b="8454"/>
          <a:stretch/>
        </p:blipFill>
        <p:spPr>
          <a:xfrm>
            <a:off x="1159678" y="1036079"/>
            <a:ext cx="5081019" cy="4965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3664" y="1415641"/>
            <a:ext cx="78066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Crozet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8553" y="1852713"/>
            <a:ext cx="112954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Kerguelen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8553" y="2307675"/>
            <a:ext cx="65114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Chile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8424" y="2856890"/>
            <a:ext cx="113370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S. Georgia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3664" y="3530391"/>
            <a:ext cx="104887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Falklands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8424" y="4832747"/>
            <a:ext cx="64152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HIMI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48298" y="123812"/>
            <a:ext cx="3362587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Influence of area-specific features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0391" y="6001162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spread of fishing operations</a:t>
            </a:r>
          </a:p>
          <a:p>
            <a:pPr algn="ctr"/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proportion of the utilized fishing area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696218" y="3095164"/>
            <a:ext cx="506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spread of whale-vessel interactions</a:t>
            </a:r>
          </a:p>
          <a:p>
            <a:pPr algn="ctr"/>
            <a:r>
              <a:rPr lang="en-A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proportion of the utilized fishing area</a:t>
            </a:r>
          </a:p>
          <a:p>
            <a:pPr algn="ctr"/>
            <a:endParaRPr lang="en-A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95277" y="1536409"/>
            <a:ext cx="3674853" cy="0"/>
          </a:xfrm>
          <a:prstGeom prst="straightConnector1">
            <a:avLst/>
          </a:prstGeom>
          <a:ln w="38100">
            <a:solidFill>
              <a:srgbClr val="49E11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07936" y="1106691"/>
            <a:ext cx="649537" cy="369332"/>
          </a:xfrm>
          <a:prstGeom prst="rect">
            <a:avLst/>
          </a:prstGeom>
          <a:solidFill>
            <a:srgbClr val="49E113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Time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70881" y="1291357"/>
            <a:ext cx="3654205" cy="4013431"/>
            <a:chOff x="7870881" y="1291357"/>
            <a:chExt cx="3654205" cy="4013431"/>
          </a:xfrm>
        </p:grpSpPr>
        <p:grpSp>
          <p:nvGrpSpPr>
            <p:cNvPr id="3" name="Group 2"/>
            <p:cNvGrpSpPr/>
            <p:nvPr/>
          </p:nvGrpSpPr>
          <p:grpSpPr>
            <a:xfrm>
              <a:off x="8253699" y="1291357"/>
              <a:ext cx="2597281" cy="2436940"/>
              <a:chOff x="8362556" y="1834361"/>
              <a:chExt cx="2597281" cy="2436940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8362556" y="3563415"/>
                <a:ext cx="2597281" cy="707886"/>
              </a:xfrm>
              <a:prstGeom prst="rect">
                <a:avLst/>
              </a:prstGeom>
              <a:solidFill>
                <a:schemeClr val="bg1">
                  <a:lumMod val="85000"/>
                  <a:alpha val="43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>
                    <a:solidFill>
                      <a:schemeClr val="bg1"/>
                    </a:solidFill>
                  </a:rPr>
                  <a:t>Overlap between whales and vessels</a:t>
                </a: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8632497" y="1834361"/>
                <a:ext cx="2057400" cy="1621030"/>
                <a:chOff x="2365419" y="-621036"/>
                <a:chExt cx="2057400" cy="1621030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2365419" y="-621036"/>
                  <a:ext cx="2057400" cy="646331"/>
                </a:xfrm>
                <a:prstGeom prst="rect">
                  <a:avLst/>
                </a:prstGeom>
                <a:solidFill>
                  <a:schemeClr val="accent6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dirty="0">
                      <a:solidFill>
                        <a:schemeClr val="bg1"/>
                      </a:solidFill>
                    </a:rPr>
                    <a:t>Whale </a:t>
                  </a:r>
                  <a:r>
                    <a:rPr lang="en-AU" dirty="0" smtClean="0">
                      <a:solidFill>
                        <a:schemeClr val="bg1"/>
                      </a:solidFill>
                    </a:rPr>
                    <a:t>natural distribution</a:t>
                  </a:r>
                  <a:endParaRPr lang="en-AU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3442365" y="154846"/>
                  <a:ext cx="33271" cy="845148"/>
                </a:xfrm>
                <a:prstGeom prst="straightConnector1">
                  <a:avLst/>
                </a:prstGeom>
                <a:ln w="3175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Rectangle 4"/>
            <p:cNvSpPr/>
            <p:nvPr/>
          </p:nvSpPr>
          <p:spPr>
            <a:xfrm>
              <a:off x="7870881" y="4843123"/>
              <a:ext cx="3654205" cy="46166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Observed interaction levels </a:t>
              </a:r>
              <a:endParaRPr lang="en-AU" sz="2400" dirty="0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9519068" y="3829600"/>
              <a:ext cx="33271" cy="845148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5588846" y="6535783"/>
            <a:ext cx="6603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i="1" dirty="0" smtClean="0">
                <a:solidFill>
                  <a:schemeClr val="bg2"/>
                </a:solidFill>
              </a:rPr>
              <a:t>Tixier, Burch, Olsson, Lea, Hindell, Welsford, Guinet, Arangio, Gasco, Duhamel, Arnould, </a:t>
            </a:r>
            <a:r>
              <a:rPr lang="en-AU" sz="1200" i="1" dirty="0" smtClean="0">
                <a:solidFill>
                  <a:schemeClr val="bg2"/>
                </a:solidFill>
              </a:rPr>
              <a:t>to be submitted</a:t>
            </a:r>
            <a:endParaRPr lang="en-AU" sz="1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6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" t="16411" r="8393" b="18018"/>
          <a:stretch/>
        </p:blipFill>
        <p:spPr>
          <a:xfrm>
            <a:off x="107420" y="156433"/>
            <a:ext cx="8786210" cy="35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" t="657" r="12431" b="2792"/>
          <a:stretch/>
        </p:blipFill>
        <p:spPr>
          <a:xfrm>
            <a:off x="133230" y="3691715"/>
            <a:ext cx="5083289" cy="31662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57258" y="4859044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Sperm whale – vessels interaction levels vary in space </a:t>
            </a:r>
            <a:r>
              <a:rPr lang="en-AU" b="1" dirty="0" smtClean="0">
                <a:solidFill>
                  <a:schemeClr val="bg1"/>
                </a:solidFill>
              </a:rPr>
              <a:t>across and within </a:t>
            </a:r>
            <a:r>
              <a:rPr lang="en-AU" b="1" dirty="0">
                <a:solidFill>
                  <a:schemeClr val="bg1"/>
                </a:solidFill>
              </a:rPr>
              <a:t>fishing areas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53588" y="1422594"/>
            <a:ext cx="2639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>
                    <a:lumMod val="85000"/>
                  </a:schemeClr>
                </a:solidFill>
              </a:rPr>
              <a:t>Sperm whale – vessel interaction level</a:t>
            </a:r>
          </a:p>
          <a:p>
            <a:pPr algn="ctr"/>
            <a:r>
              <a:rPr lang="en-AU" dirty="0" smtClean="0">
                <a:solidFill>
                  <a:schemeClr val="bg1">
                    <a:lumMod val="85000"/>
                  </a:schemeClr>
                </a:solidFill>
              </a:rPr>
              <a:t>(% of fishing operations)</a:t>
            </a:r>
            <a:endParaRPr lang="en-AU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7" t="56051" r="10720" b="18467"/>
          <a:stretch/>
        </p:blipFill>
        <p:spPr>
          <a:xfrm rot="10800000" flipH="1">
            <a:off x="8893630" y="529172"/>
            <a:ext cx="303080" cy="280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71031" y="454859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chemeClr val="bg1"/>
                </a:solidFill>
              </a:rPr>
              <a:t>100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1031" y="74008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chemeClr val="bg1"/>
                </a:solidFill>
              </a:rPr>
              <a:t>90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71031" y="100353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chemeClr val="bg1"/>
                </a:solidFill>
              </a:rPr>
              <a:t>80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1031" y="124172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chemeClr val="bg1"/>
                </a:solidFill>
              </a:rPr>
              <a:t>70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1031" y="150213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chemeClr val="bg1"/>
                </a:solidFill>
              </a:rPr>
              <a:t>60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71031" y="174032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5</a:t>
            </a:r>
            <a:r>
              <a:rPr lang="en-AU" sz="1600" dirty="0" smtClean="0">
                <a:solidFill>
                  <a:schemeClr val="bg1"/>
                </a:solidFill>
              </a:rPr>
              <a:t>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71031" y="199010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4</a:t>
            </a:r>
            <a:r>
              <a:rPr lang="en-AU" sz="1600" dirty="0" smtClean="0">
                <a:solidFill>
                  <a:schemeClr val="bg1"/>
                </a:solidFill>
              </a:rPr>
              <a:t>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71031" y="2244113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</a:rPr>
              <a:t>3</a:t>
            </a:r>
            <a:r>
              <a:rPr lang="en-AU" sz="1600" dirty="0" smtClean="0">
                <a:solidFill>
                  <a:schemeClr val="bg1"/>
                </a:solidFill>
              </a:rPr>
              <a:t>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71031" y="2482307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chemeClr val="bg1"/>
                </a:solidFill>
              </a:rPr>
              <a:t>20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71031" y="273209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chemeClr val="bg1"/>
                </a:solidFill>
              </a:rPr>
              <a:t>10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71031" y="299042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 smtClean="0">
                <a:solidFill>
                  <a:schemeClr val="bg1"/>
                </a:solidFill>
              </a:rPr>
              <a:t>0</a:t>
            </a:r>
            <a:endParaRPr lang="en-A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586302" y="1348908"/>
            <a:ext cx="6944339" cy="5141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/>
          <p:cNvSpPr txBox="1"/>
          <p:nvPr/>
        </p:nvSpPr>
        <p:spPr>
          <a:xfrm>
            <a:off x="3654466" y="80825"/>
            <a:ext cx="496001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Habitat modelling on sperm whale interaction 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5510" y="1348908"/>
            <a:ext cx="3775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Use of Generalized Additive Models (GAMs) to test for the influence of environmental variables retrieved on a monthly basis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07" r="4978"/>
          <a:stretch/>
        </p:blipFill>
        <p:spPr>
          <a:xfrm>
            <a:off x="5225958" y="1348908"/>
            <a:ext cx="2060489" cy="27777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2751693" y="3611620"/>
            <a:ext cx="4192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/>
              <a:t>Probability of sperm whale interaction</a:t>
            </a:r>
          </a:p>
          <a:p>
            <a:pPr algn="ctr"/>
            <a:r>
              <a:rPr lang="en-AU" sz="1400" b="1" dirty="0"/>
              <a:t> with fishing vessels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6770" r="4957" b="9007"/>
          <a:stretch/>
        </p:blipFill>
        <p:spPr>
          <a:xfrm>
            <a:off x="9337082" y="1348909"/>
            <a:ext cx="2043286" cy="25275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351" r="5060"/>
          <a:stretch/>
        </p:blipFill>
        <p:spPr>
          <a:xfrm>
            <a:off x="7286446" y="1348908"/>
            <a:ext cx="2050636" cy="27777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5439" b="8579"/>
          <a:stretch/>
        </p:blipFill>
        <p:spPr>
          <a:xfrm>
            <a:off x="5224731" y="3873231"/>
            <a:ext cx="2188848" cy="25393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6433" b="9512"/>
          <a:stretch/>
        </p:blipFill>
        <p:spPr>
          <a:xfrm>
            <a:off x="7286446" y="3873231"/>
            <a:ext cx="2165844" cy="25135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919623" y="3328302"/>
            <a:ext cx="799065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SST (°C)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82083" y="3325083"/>
            <a:ext cx="774571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SSH (m)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32322" y="3325083"/>
            <a:ext cx="1223412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CHLa</a:t>
            </a:r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(mg.m</a:t>
            </a:r>
            <a:r>
              <a:rPr lang="en-AU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</a:t>
            </a:r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AU" sz="1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19623" y="5861357"/>
            <a:ext cx="782587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(°)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78074" y="5863653"/>
            <a:ext cx="867545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(m)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46936" y="4066229"/>
            <a:ext cx="19639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100" dirty="0"/>
              <a:t>SST = Sea Surface Temperature</a:t>
            </a:r>
          </a:p>
          <a:p>
            <a:r>
              <a:rPr lang="en-AU" sz="1100" dirty="0"/>
              <a:t>SSH = Sea Surface Height</a:t>
            </a:r>
          </a:p>
          <a:p>
            <a:r>
              <a:rPr lang="en-AU" sz="1100" dirty="0" err="1"/>
              <a:t>CHLa</a:t>
            </a:r>
            <a:r>
              <a:rPr lang="en-AU" sz="1100" dirty="0"/>
              <a:t> = Chlorophyll-a conc.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89078" y="1512142"/>
            <a:ext cx="53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+++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61724" y="1512142"/>
            <a:ext cx="41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++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253110" y="151214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19998" y="4058534"/>
            <a:ext cx="53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+++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25289" y="404749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6336" y="3308829"/>
            <a:ext cx="3050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>
                <a:solidFill>
                  <a:schemeClr val="bg1">
                    <a:lumMod val="85000"/>
                  </a:schemeClr>
                </a:solidFill>
              </a:rPr>
              <a:t>Response variable</a:t>
            </a:r>
          </a:p>
          <a:p>
            <a:pPr algn="ctr"/>
            <a:r>
              <a:rPr lang="en-AU" dirty="0" smtClean="0">
                <a:solidFill>
                  <a:schemeClr val="bg1"/>
                </a:solidFill>
              </a:rPr>
              <a:t>Presence/absence of sperm whale interaction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785" y="1021209"/>
            <a:ext cx="11772631" cy="3880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161" y="1021207"/>
            <a:ext cx="5292161" cy="38809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2" y="1021208"/>
            <a:ext cx="5470229" cy="38613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93994" y="1083310"/>
            <a:ext cx="1021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Probability of sperm whale interaction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15411" y="1826549"/>
            <a:ext cx="339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5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15410" y="4135550"/>
            <a:ext cx="339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38595" y="2942624"/>
            <a:ext cx="420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b="1" dirty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4466" y="132581"/>
            <a:ext cx="496001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Habitat modelling on sperm whale interaction data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05384" y="5391836"/>
            <a:ext cx="3148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Maps of predicted values of the occurrence of interaction with vessels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2" r="3903" b="44095"/>
          <a:stretch/>
        </p:blipFill>
        <p:spPr>
          <a:xfrm rot="16200000">
            <a:off x="9969818" y="3126063"/>
            <a:ext cx="2969420" cy="21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2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4763" y="897966"/>
            <a:ext cx="1932580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Whale distribution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41852" y="897967"/>
            <a:ext cx="9331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Likely to be a key driver of the observed variations in whale-vessel interaction levels in the Southern Ocean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5253988" y="249607"/>
            <a:ext cx="121058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763" y="1449414"/>
            <a:ext cx="1932580" cy="584775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chemeClr val="bg1"/>
                </a:solidFill>
              </a:rPr>
              <a:t>Overlap with fishing operations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9344" y="5391944"/>
            <a:ext cx="10808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More complex models incorporating additional variables (distance to fronts, currents, eddies, prey density, etc.), and also the number of sperm whales per observation, currently being developed</a:t>
            </a:r>
          </a:p>
          <a:p>
            <a:r>
              <a:rPr lang="en-AU" sz="1600" dirty="0">
                <a:solidFill>
                  <a:schemeClr val="bg1"/>
                </a:solidFill>
              </a:rPr>
              <a:t>Collaboration with L. Mannocci (Duke University, US), others?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4763" y="1627816"/>
            <a:ext cx="11105115" cy="3659868"/>
            <a:chOff x="434763" y="1627816"/>
            <a:chExt cx="11105115" cy="3659868"/>
          </a:xfrm>
        </p:grpSpPr>
        <p:grpSp>
          <p:nvGrpSpPr>
            <p:cNvPr id="25" name="Group 24"/>
            <p:cNvGrpSpPr/>
            <p:nvPr/>
          </p:nvGrpSpPr>
          <p:grpSpPr>
            <a:xfrm>
              <a:off x="434763" y="1627816"/>
              <a:ext cx="11105115" cy="3270695"/>
              <a:chOff x="-28655" y="1731840"/>
              <a:chExt cx="10056862" cy="307581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28655" y="2647958"/>
                <a:ext cx="5460637" cy="607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b="1" dirty="0">
                    <a:solidFill>
                      <a:schemeClr val="bg1"/>
                    </a:solidFill>
                  </a:rPr>
                  <a:t>Great potential of </a:t>
                </a:r>
                <a:r>
                  <a:rPr lang="en-AU" b="1" dirty="0" smtClean="0">
                    <a:solidFill>
                      <a:schemeClr val="bg1"/>
                    </a:solidFill>
                  </a:rPr>
                  <a:t>the data </a:t>
                </a:r>
                <a:r>
                  <a:rPr lang="en-AU" b="1" dirty="0">
                    <a:solidFill>
                      <a:schemeClr val="bg1"/>
                    </a:solidFill>
                  </a:rPr>
                  <a:t>collected from fishing vessels</a:t>
                </a:r>
              </a:p>
              <a:p>
                <a:pPr algn="ctr"/>
                <a:r>
                  <a:rPr lang="en-AU" b="1" dirty="0" smtClean="0">
                    <a:solidFill>
                      <a:schemeClr val="bg1"/>
                    </a:solidFill>
                  </a:rPr>
                  <a:t>= currently the largest observation dataset for sperm whales</a:t>
                </a:r>
                <a:endParaRPr lang="en-AU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93222" y="3976660"/>
                <a:ext cx="24134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>
                    <a:solidFill>
                      <a:schemeClr val="bg1"/>
                    </a:solidFill>
                  </a:rPr>
                  <a:t>To predict the occurrence of interactions with fisheries</a:t>
                </a: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4965" y="1731840"/>
                <a:ext cx="4233242" cy="2135979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>
              <a:xfrm flipH="1">
                <a:off x="1742536" y="3446654"/>
                <a:ext cx="968112" cy="444737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2710648" y="3446654"/>
                <a:ext cx="1019340" cy="444737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2864960" y="3976660"/>
                <a:ext cx="24134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1600" b="1" dirty="0">
                    <a:solidFill>
                      <a:schemeClr val="bg1"/>
                    </a:solidFill>
                  </a:rPr>
                  <a:t>To map the distribution and identify areas of importance </a:t>
                </a: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>
              <a:off x="6302600" y="4428177"/>
              <a:ext cx="1273857" cy="351758"/>
            </a:xfrm>
            <a:prstGeom prst="straightConnector1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584022" y="4456687"/>
              <a:ext cx="26650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b="1" dirty="0" smtClean="0">
                  <a:solidFill>
                    <a:schemeClr val="bg1"/>
                  </a:solidFill>
                </a:rPr>
                <a:t>Implications for the conservation of recovering populations</a:t>
              </a:r>
              <a:endParaRPr lang="en-AU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8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69675" y="1480688"/>
            <a:ext cx="933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- Presence/absence data: </a:t>
            </a:r>
            <a:r>
              <a:rPr lang="en-AU" b="1" dirty="0">
                <a:solidFill>
                  <a:schemeClr val="bg1"/>
                </a:solidFill>
              </a:rPr>
              <a:t>True absence vs. pseudo-absence </a:t>
            </a:r>
            <a:r>
              <a:rPr lang="en-AU" dirty="0">
                <a:solidFill>
                  <a:schemeClr val="bg1"/>
                </a:solidFill>
              </a:rPr>
              <a:t>depending on fisheries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3988" y="249607"/>
            <a:ext cx="121058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9674" y="849759"/>
            <a:ext cx="325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Bias/effects to account for: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9675" y="1932313"/>
            <a:ext cx="933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- Seasonal presence of adult male sperm whales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674" y="2410276"/>
            <a:ext cx="933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- Modification of sperm whale </a:t>
            </a:r>
            <a:r>
              <a:rPr lang="en-AU" b="1" dirty="0">
                <a:solidFill>
                  <a:schemeClr val="bg1"/>
                </a:solidFill>
              </a:rPr>
              <a:t>behaviour/distribution in response to fishing vessels </a:t>
            </a:r>
            <a:r>
              <a:rPr lang="en-AU" dirty="0">
                <a:solidFill>
                  <a:schemeClr val="bg1"/>
                </a:solidFill>
              </a:rPr>
              <a:t>(attraction)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53988" y="249607"/>
            <a:ext cx="121058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Conclusion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231" t="15009" r="57479" b="12411"/>
          <a:stretch/>
        </p:blipFill>
        <p:spPr>
          <a:xfrm>
            <a:off x="7993813" y="2888239"/>
            <a:ext cx="3557460" cy="381592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071461" y="3286469"/>
            <a:ext cx="1189735" cy="1171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Rectangle 21"/>
          <p:cNvSpPr/>
          <p:nvPr/>
        </p:nvSpPr>
        <p:spPr>
          <a:xfrm>
            <a:off x="10158144" y="4168765"/>
            <a:ext cx="171450" cy="180975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extBox 24"/>
          <p:cNvSpPr txBox="1"/>
          <p:nvPr/>
        </p:nvSpPr>
        <p:spPr>
          <a:xfrm>
            <a:off x="10361539" y="4120752"/>
            <a:ext cx="866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/>
              <a:t>Interaction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158144" y="3797410"/>
            <a:ext cx="171450" cy="180975"/>
          </a:xfrm>
          <a:prstGeom prst="rect">
            <a:avLst/>
          </a:prstGeom>
          <a:solidFill>
            <a:srgbClr val="2ECE7D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Box 26"/>
          <p:cNvSpPr txBox="1"/>
          <p:nvPr/>
        </p:nvSpPr>
        <p:spPr>
          <a:xfrm>
            <a:off x="10361538" y="3694643"/>
            <a:ext cx="8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No Interaction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071460" y="3305458"/>
            <a:ext cx="115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/>
              <a:t>Fishing operations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39799" y="3571533"/>
            <a:ext cx="4968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dirty="0">
                <a:solidFill>
                  <a:schemeClr val="bg1">
                    <a:lumMod val="85000"/>
                  </a:schemeClr>
                </a:solidFill>
              </a:rPr>
              <a:t>Collaboration with J. Towers (DFO, Canada), M. Soffker (CEFAS, UK), R. Reisinger/G. Richard (CEBC, France)</a:t>
            </a: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814" y="2888239"/>
            <a:ext cx="1710179" cy="1142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2149" y="4259251"/>
            <a:ext cx="75966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Using tracking data from a tagged individual that interacted with vessels: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AU" dirty="0">
                <a:solidFill>
                  <a:schemeClr val="bg1"/>
                </a:solidFill>
              </a:rPr>
              <a:t>Identification of </a:t>
            </a:r>
            <a:r>
              <a:rPr lang="en-AU" b="1" dirty="0">
                <a:solidFill>
                  <a:schemeClr val="bg1"/>
                </a:solidFill>
              </a:rPr>
              <a:t>decision-making points in response to vessels’ movements;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AU" b="1" dirty="0">
                <a:solidFill>
                  <a:schemeClr val="bg1"/>
                </a:solidFill>
              </a:rPr>
              <a:t>Distance to vessel at which whales redirect their movements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9675" y="1480688"/>
            <a:ext cx="933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- Presence/absence data: </a:t>
            </a:r>
            <a:r>
              <a:rPr lang="en-AU" b="1" dirty="0">
                <a:solidFill>
                  <a:schemeClr val="bg1"/>
                </a:solidFill>
              </a:rPr>
              <a:t>True absence vs. pseudo-absence </a:t>
            </a:r>
            <a:r>
              <a:rPr lang="en-AU" dirty="0">
                <a:solidFill>
                  <a:schemeClr val="bg1"/>
                </a:solidFill>
              </a:rPr>
              <a:t>depending on fisheries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69674" y="849759"/>
            <a:ext cx="3255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Bias/effects to account for: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9675" y="1932313"/>
            <a:ext cx="933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- Seasonal presence of adult male sperm whales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69674" y="2410276"/>
            <a:ext cx="933090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- Modification of sperm whale </a:t>
            </a:r>
            <a:r>
              <a:rPr lang="en-AU" b="1" dirty="0">
                <a:solidFill>
                  <a:schemeClr val="bg1"/>
                </a:solidFill>
              </a:rPr>
              <a:t>behaviour/distribution in response to fishing vessels </a:t>
            </a:r>
            <a:r>
              <a:rPr lang="en-AU" dirty="0">
                <a:solidFill>
                  <a:schemeClr val="bg1"/>
                </a:solidFill>
              </a:rPr>
              <a:t>(attraction)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87366" y="146894"/>
            <a:ext cx="413766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chemeClr val="bg1"/>
                </a:solidFill>
              </a:rPr>
              <a:t>Acknowledgments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8408" y="815838"/>
            <a:ext cx="6617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Financial support</a:t>
            </a:r>
          </a:p>
          <a:p>
            <a:r>
              <a:rPr lang="en-AU" dirty="0">
                <a:solidFill>
                  <a:schemeClr val="bg1"/>
                </a:solidFill>
              </a:rPr>
              <a:t>- Australian Research Council: Industry Linkage Project</a:t>
            </a:r>
          </a:p>
          <a:p>
            <a:r>
              <a:rPr lang="en-AU" dirty="0">
                <a:solidFill>
                  <a:schemeClr val="bg1"/>
                </a:solidFill>
              </a:rPr>
              <a:t>- Austral Fisheries Ltd. &amp; Australian Longline Ltd.</a:t>
            </a:r>
          </a:p>
        </p:txBody>
      </p:sp>
      <p:pic>
        <p:nvPicPr>
          <p:cNvPr id="18" name="Picture 4" descr="Austral Fish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74" y="1004792"/>
            <a:ext cx="1545170" cy="79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Australian Long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063" y="1186841"/>
            <a:ext cx="1735897" cy="56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38" y="449406"/>
            <a:ext cx="2191139" cy="596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408" y="1610699"/>
            <a:ext cx="6130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Thanks to M. Exel, D. Carter, and M. </a:t>
            </a:r>
            <a:r>
              <a:rPr lang="en-AU" dirty="0" smtClean="0">
                <a:solidFill>
                  <a:schemeClr val="bg1"/>
                </a:solidFill>
              </a:rPr>
              <a:t>McNeill</a:t>
            </a:r>
          </a:p>
          <a:p>
            <a:endParaRPr lang="en-AU" dirty="0">
              <a:solidFill>
                <a:schemeClr val="bg1"/>
              </a:solidFill>
            </a:endParaRPr>
          </a:p>
          <a:p>
            <a:r>
              <a:rPr lang="en-AU" dirty="0">
                <a:solidFill>
                  <a:schemeClr val="bg1"/>
                </a:solidFill>
              </a:rPr>
              <a:t>- COLTO, COLTO members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496" y="3856042"/>
            <a:ext cx="10160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Collaborators</a:t>
            </a:r>
          </a:p>
          <a:p>
            <a:r>
              <a:rPr lang="en-AU" dirty="0">
                <a:solidFill>
                  <a:schemeClr val="bg1"/>
                </a:solidFill>
              </a:rPr>
              <a:t>C. Guinet, P. Burch, K. Olsson, M. Soffker,  J. Towers, N. Gasco, L. Mannocci, G. Richard, A. </a:t>
            </a:r>
            <a:r>
              <a:rPr lang="en-AU" dirty="0" err="1">
                <a:solidFill>
                  <a:schemeClr val="bg1"/>
                </a:solidFill>
              </a:rPr>
              <a:t>Janc</a:t>
            </a:r>
            <a:r>
              <a:rPr lang="en-AU" dirty="0">
                <a:solidFill>
                  <a:schemeClr val="bg1"/>
                </a:solidFill>
              </a:rPr>
              <a:t>, G. Duhamel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9496" y="4751722"/>
            <a:ext cx="11777099" cy="1972837"/>
            <a:chOff x="168857" y="4084291"/>
            <a:chExt cx="8776987" cy="1609703"/>
          </a:xfrm>
        </p:grpSpPr>
        <p:sp>
          <p:nvSpPr>
            <p:cNvPr id="9" name="TextBox 8"/>
            <p:cNvSpPr txBox="1"/>
            <p:nvPr/>
          </p:nvSpPr>
          <p:spPr>
            <a:xfrm>
              <a:off x="168857" y="4084291"/>
              <a:ext cx="8776987" cy="1205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Access to data</a:t>
              </a:r>
            </a:p>
            <a:p>
              <a:r>
                <a:rPr lang="en-AU" dirty="0">
                  <a:solidFill>
                    <a:schemeClr val="bg1"/>
                  </a:solidFill>
                </a:rPr>
                <a:t>T. Lamb (AAD), AFMA, G. Duhamel, C. Chazeau, P. </a:t>
              </a:r>
              <a:r>
                <a:rPr lang="en-AU" dirty="0" err="1">
                  <a:solidFill>
                    <a:schemeClr val="bg1"/>
                  </a:solidFill>
                </a:rPr>
                <a:t>Pruvost</a:t>
              </a:r>
              <a:r>
                <a:rPr lang="en-AU" dirty="0">
                  <a:solidFill>
                    <a:schemeClr val="bg1"/>
                  </a:solidFill>
                </a:rPr>
                <a:t>, A. Martin, N. Gasco (MNHN – PECHEKER database, Martin  &amp; </a:t>
              </a:r>
              <a:r>
                <a:rPr lang="en-AU" dirty="0" err="1">
                  <a:solidFill>
                    <a:schemeClr val="bg1"/>
                  </a:solidFill>
                </a:rPr>
                <a:t>Pruvost</a:t>
              </a:r>
              <a:r>
                <a:rPr lang="en-AU" dirty="0">
                  <a:solidFill>
                    <a:schemeClr val="bg1"/>
                  </a:solidFill>
                </a:rPr>
                <a:t>, 2007), Alex Blake, Janet </a:t>
              </a:r>
              <a:r>
                <a:rPr lang="en-AU" dirty="0" err="1">
                  <a:solidFill>
                    <a:schemeClr val="bg1"/>
                  </a:solidFill>
                </a:rPr>
                <a:t>Robertosn</a:t>
              </a:r>
              <a:r>
                <a:rPr lang="en-AU" dirty="0">
                  <a:solidFill>
                    <a:schemeClr val="bg1"/>
                  </a:solidFill>
                </a:rPr>
                <a:t>, Tim Cotter, AOBAC, IFOP, Renzo </a:t>
              </a:r>
              <a:r>
                <a:rPr lang="en-AU" dirty="0" err="1">
                  <a:solidFill>
                    <a:schemeClr val="bg1"/>
                  </a:solidFill>
                </a:rPr>
                <a:t>Ranieri</a:t>
              </a:r>
              <a:r>
                <a:rPr lang="en-AU" dirty="0">
                  <a:solidFill>
                    <a:schemeClr val="bg1"/>
                  </a:solidFill>
                </a:rPr>
                <a:t>, Alex Reid, the Government of South Georgia, DAFF, Rob Leslie, Chris Heineken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7696" y="5392644"/>
              <a:ext cx="3756349" cy="301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Skippers, crews and fishery observers</a:t>
              </a:r>
            </a:p>
          </p:txBody>
        </p:sp>
      </p:grpSp>
      <p:pic>
        <p:nvPicPr>
          <p:cNvPr id="27" name="Picture 2" descr="Support and promote legal and sustainable toothfish fishing by eliminating illegal (IUU) fishing of Toothfish (Chilean Sea Bass) in the Southern Ocean and Antarctic waters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580" y="1985894"/>
            <a:ext cx="1451420" cy="159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pic>
        <p:nvPicPr>
          <p:cNvPr id="28" name="Picture 2" descr="Consolidated Fisheries Limit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36" y="2783378"/>
            <a:ext cx="783859" cy="75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storage.googleapis.com/instapage-thumbnails/6d52cfd2/1b4acd5f/1459924803-1974143-624x497x624x497x0x0-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6" y="2810068"/>
            <a:ext cx="938757" cy="74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478" y="2784448"/>
            <a:ext cx="768609" cy="768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50" y="3061181"/>
            <a:ext cx="1616333" cy="332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0" y="2792258"/>
            <a:ext cx="1108242" cy="754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312" y="2792258"/>
            <a:ext cx="731383" cy="731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556" y="2802242"/>
            <a:ext cx="1194418" cy="7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8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36550" y="1668780"/>
            <a:ext cx="3791744" cy="1958340"/>
          </a:xfrm>
          <a:prstGeom prst="rect">
            <a:avLst/>
          </a:prstGeom>
          <a:solidFill>
            <a:srgbClr val="0070C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Image 12" descr="2000px-World_map_blank_without_borders.svg.pn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36550" y="1552279"/>
            <a:ext cx="3791744" cy="2263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4902" y="811742"/>
            <a:ext cx="680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Depredation interactions: animals feed on fish caught on fishing gear</a:t>
            </a:r>
          </a:p>
        </p:txBody>
      </p:sp>
      <p:pic>
        <p:nvPicPr>
          <p:cNvPr id="8" name="Image 41" descr="eumetopias-jubatus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417" y="1363900"/>
            <a:ext cx="1136945" cy="655638"/>
          </a:xfrm>
          <a:prstGeom prst="rect">
            <a:avLst/>
          </a:prstGeom>
        </p:spPr>
      </p:pic>
      <p:pic>
        <p:nvPicPr>
          <p:cNvPr id="9" name="Image 42" descr="11-460.psd"/>
          <p:cNvPicPr>
            <a:picLocks noChangeAspect="1"/>
          </p:cNvPicPr>
          <p:nvPr/>
        </p:nvPicPr>
        <p:blipFill>
          <a:blip r:embed="rId4">
            <a:lum bright="6000" contrast="38000"/>
          </a:blip>
          <a:stretch>
            <a:fillRect/>
          </a:stretch>
        </p:blipFill>
        <p:spPr>
          <a:xfrm>
            <a:off x="1743393" y="2168765"/>
            <a:ext cx="961509" cy="365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35" y="2683889"/>
            <a:ext cx="1051971" cy="414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50644" y="1200948"/>
            <a:ext cx="1077566" cy="9678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66712" y="2208514"/>
            <a:ext cx="961498" cy="10590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95524" y="3307298"/>
            <a:ext cx="1032686" cy="1202519"/>
          </a:xfrm>
          <a:prstGeom prst="rect">
            <a:avLst/>
          </a:prstGeom>
        </p:spPr>
      </p:pic>
      <p:pic>
        <p:nvPicPr>
          <p:cNvPr id="33" name="Picture 5" descr="orca-family-l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70935" y="3133457"/>
            <a:ext cx="1295399" cy="72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 51" descr="Image1 copie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20878227">
            <a:off x="1305880" y="3946794"/>
            <a:ext cx="2091751" cy="54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034856" y="128504"/>
            <a:ext cx="399513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Marine predators – fisheries interactions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43568" y="1438502"/>
            <a:ext cx="1468276" cy="252309"/>
          </a:xfrm>
          <a:prstGeom prst="rect">
            <a:avLst/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3361588" y="743318"/>
            <a:ext cx="1629672" cy="210932"/>
          </a:xfrm>
          <a:prstGeom prst="rect">
            <a:avLst/>
          </a:prstGeom>
          <a:solidFill>
            <a:srgbClr val="0070C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Image 12" descr="2000px-World_map_blank_without_borders.svg.pn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47968" y="731659"/>
            <a:ext cx="1643292" cy="980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0450" y="921087"/>
            <a:ext cx="2494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Demersal longline fishing most impacted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61523" y="548587"/>
            <a:ext cx="1032686" cy="12025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58303" y="5820141"/>
            <a:ext cx="19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Whale populations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00406" y="5810410"/>
            <a:ext cx="2173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</a:rPr>
              <a:t>Consequences on: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61523" y="5829024"/>
            <a:ext cx="1568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Fishing activity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75997" y="5820141"/>
            <a:ext cx="1181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Fish stocks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4275" y="6540672"/>
            <a:ext cx="4567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i="1" dirty="0">
                <a:solidFill>
                  <a:schemeClr val="bg1">
                    <a:lumMod val="85000"/>
                  </a:schemeClr>
                </a:solidFill>
              </a:rPr>
              <a:t>Hamer et al. 2012, Gasco et al. 2015, Tixier et al. 2015, 2017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53989" y="249607"/>
            <a:ext cx="148258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High latitudes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1153" y="1438502"/>
            <a:ext cx="11933777" cy="4049955"/>
            <a:chOff x="281153" y="1438502"/>
            <a:chExt cx="11933777" cy="4049955"/>
          </a:xfrm>
        </p:grpSpPr>
        <p:grpSp>
          <p:nvGrpSpPr>
            <p:cNvPr id="5" name="Group 4"/>
            <p:cNvGrpSpPr/>
            <p:nvPr/>
          </p:nvGrpSpPr>
          <p:grpSpPr>
            <a:xfrm>
              <a:off x="281153" y="1438502"/>
              <a:ext cx="11933777" cy="4039323"/>
              <a:chOff x="281153" y="1438502"/>
              <a:chExt cx="11933777" cy="4039323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81153" y="1438502"/>
                <a:ext cx="11933777" cy="4039323"/>
                <a:chOff x="281153" y="1438502"/>
                <a:chExt cx="11933777" cy="4039323"/>
              </a:xfrm>
            </p:grpSpPr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314" y="1996708"/>
                  <a:ext cx="6110461" cy="3442226"/>
                </a:xfrm>
                <a:prstGeom prst="rect">
                  <a:avLst/>
                </a:prstGeom>
              </p:spPr>
            </p:pic>
            <p:pic>
              <p:nvPicPr>
                <p:cNvPr id="33" name="Picture 5" descr="orca-family-lg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81153" y="1438502"/>
                  <a:ext cx="1881602" cy="1046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788181" y="2231245"/>
                  <a:ext cx="867545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AU" sz="1050" i="1" dirty="0" err="1">
                      <a:solidFill>
                        <a:schemeClr val="bg1">
                          <a:lumMod val="85000"/>
                        </a:schemeClr>
                      </a:solidFill>
                    </a:rPr>
                    <a:t>Orcinus</a:t>
                  </a:r>
                  <a:r>
                    <a:rPr lang="en-AU" sz="1050" i="1" dirty="0">
                      <a:solidFill>
                        <a:schemeClr val="bg1">
                          <a:lumMod val="85000"/>
                        </a:schemeClr>
                      </a:solidFill>
                    </a:rPr>
                    <a:t> orca</a:t>
                  </a:r>
                </a:p>
              </p:txBody>
            </p:sp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6572" y="1997320"/>
                  <a:ext cx="4640673" cy="3480505"/>
                </a:xfrm>
                <a:prstGeom prst="rect">
                  <a:avLst/>
                </a:prstGeom>
              </p:spPr>
            </p:pic>
            <p:pic>
              <p:nvPicPr>
                <p:cNvPr id="34" name="Image 51" descr="Image1 copie.png"/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 rot="20878227">
                  <a:off x="8441596" y="1532276"/>
                  <a:ext cx="3773334" cy="981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9865293" y="2358203"/>
                <a:ext cx="1511952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050" i="1" dirty="0" err="1">
                    <a:solidFill>
                      <a:schemeClr val="bg1">
                        <a:lumMod val="85000"/>
                      </a:schemeClr>
                    </a:solidFill>
                  </a:rPr>
                  <a:t>Physeter</a:t>
                </a:r>
                <a:r>
                  <a:rPr lang="en-AU" sz="1050" i="1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en-AU" sz="1050" i="1" dirty="0" err="1">
                    <a:solidFill>
                      <a:schemeClr val="bg1">
                        <a:lumMod val="85000"/>
                      </a:schemeClr>
                    </a:solidFill>
                  </a:rPr>
                  <a:t>macrocephalus</a:t>
                </a:r>
                <a:endParaRPr lang="en-AU" sz="1050" i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03314" y="5155158"/>
              <a:ext cx="13854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Saint Thomas prod.</a:t>
              </a:r>
              <a:endParaRPr lang="en-AU" sz="12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6572" y="5211458"/>
              <a:ext cx="7319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Seaswap</a:t>
              </a:r>
              <a:endParaRPr lang="en-AU" sz="1200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21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2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228" y="524690"/>
            <a:ext cx="2436025" cy="1622393"/>
          </a:xfrm>
          <a:prstGeom prst="rect">
            <a:avLst/>
          </a:prstGeom>
        </p:spPr>
      </p:pic>
      <p:pic>
        <p:nvPicPr>
          <p:cNvPr id="36" name="Picture 5" descr="orca-family-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2848" y="517799"/>
            <a:ext cx="1295399" cy="72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mage 51" descr="Image1 copi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78227">
            <a:off x="1063092" y="1427513"/>
            <a:ext cx="3042681" cy="79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2321071" y="1119134"/>
            <a:ext cx="8675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Orcinus</a:t>
            </a:r>
            <a:r>
              <a:rPr lang="en-AU" sz="1050" i="1" dirty="0">
                <a:solidFill>
                  <a:schemeClr val="bg1">
                    <a:lumMod val="85000"/>
                  </a:schemeClr>
                </a:solidFill>
              </a:rPr>
              <a:t> orca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14644" y="1847426"/>
            <a:ext cx="1511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Physeter</a:t>
            </a:r>
            <a:r>
              <a:rPr lang="en-AU" sz="1050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macrocephalus</a:t>
            </a:r>
            <a:endParaRPr lang="en-AU" sz="105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53989" y="249607"/>
            <a:ext cx="170110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Southern Ocean</a:t>
            </a:r>
          </a:p>
        </p:txBody>
      </p:sp>
      <p:pic>
        <p:nvPicPr>
          <p:cNvPr id="41" name="Picture 73" descr="petite De transp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7C7C7C"/>
              </a:clrFrom>
              <a:clrTo>
                <a:srgbClr val="7C7C7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9323" y="1525321"/>
            <a:ext cx="2922186" cy="6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8157548" y="2231281"/>
            <a:ext cx="1524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Dissostichus</a:t>
            </a:r>
            <a:r>
              <a:rPr lang="en-AU" sz="1050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elegenoides</a:t>
            </a:r>
            <a:endParaRPr lang="en-AU" sz="105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28859" y="901449"/>
            <a:ext cx="247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Commercial Patagonian </a:t>
            </a:r>
            <a:r>
              <a:rPr lang="en-AU" dirty="0" err="1">
                <a:solidFill>
                  <a:schemeClr val="bg1"/>
                </a:solidFill>
              </a:rPr>
              <a:t>toothfish</a:t>
            </a:r>
            <a:r>
              <a:rPr lang="en-AU" dirty="0">
                <a:solidFill>
                  <a:schemeClr val="bg1"/>
                </a:solidFill>
              </a:rPr>
              <a:t> fisheries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619058" y="1402796"/>
            <a:ext cx="538214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1811215" y="2710391"/>
            <a:ext cx="8550173" cy="3871601"/>
            <a:chOff x="750498" y="3151700"/>
            <a:chExt cx="7664860" cy="3430291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6"/>
            <a:srcRect l="5321" t="9271" r="5206" b="8680"/>
            <a:stretch/>
          </p:blipFill>
          <p:spPr>
            <a:xfrm>
              <a:off x="750498" y="3151700"/>
              <a:ext cx="7664860" cy="3430291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3956068" y="3151700"/>
              <a:ext cx="1286423" cy="299963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</a:rPr>
                <a:t>Major </a:t>
              </a:r>
              <a:r>
                <a:rPr lang="en-AU" sz="1600" dirty="0" smtClean="0">
                  <a:solidFill>
                    <a:schemeClr val="bg1"/>
                  </a:solidFill>
                </a:rPr>
                <a:t>fisheries</a:t>
              </a:r>
              <a:endParaRPr lang="en-AU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4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15" y="2714298"/>
            <a:ext cx="8635373" cy="386769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253989" y="249607"/>
            <a:ext cx="170110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Southern Ocean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228" y="524690"/>
            <a:ext cx="2436025" cy="1622393"/>
          </a:xfrm>
          <a:prstGeom prst="rect">
            <a:avLst/>
          </a:prstGeom>
        </p:spPr>
      </p:pic>
      <p:pic>
        <p:nvPicPr>
          <p:cNvPr id="26" name="Picture 5" descr="orca-family-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2848" y="517799"/>
            <a:ext cx="1295399" cy="72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51" descr="Image1 copi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78227">
            <a:off x="1063092" y="1427513"/>
            <a:ext cx="3042681" cy="791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321071" y="1119134"/>
            <a:ext cx="8675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Orcinus</a:t>
            </a:r>
            <a:r>
              <a:rPr lang="en-AU" sz="1050" i="1" dirty="0">
                <a:solidFill>
                  <a:schemeClr val="bg1">
                    <a:lumMod val="85000"/>
                  </a:schemeClr>
                </a:solidFill>
              </a:rPr>
              <a:t> orca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14644" y="1847426"/>
            <a:ext cx="15119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Physeter</a:t>
            </a:r>
            <a:r>
              <a:rPr lang="en-AU" sz="1050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macrocephalus</a:t>
            </a:r>
            <a:endParaRPr lang="en-AU" sz="1050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" name="Picture 73" descr="petite De trans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C7C7C"/>
              </a:clrFrom>
              <a:clrTo>
                <a:srgbClr val="7C7C7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9323" y="1525321"/>
            <a:ext cx="2922186" cy="6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8157548" y="2231281"/>
            <a:ext cx="1524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Dissostichus</a:t>
            </a:r>
            <a:r>
              <a:rPr lang="en-AU" sz="1050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AU" sz="1050" i="1" dirty="0" err="1">
                <a:solidFill>
                  <a:schemeClr val="bg1">
                    <a:lumMod val="85000"/>
                  </a:schemeClr>
                </a:solidFill>
              </a:rPr>
              <a:t>elegenoides</a:t>
            </a:r>
            <a:endParaRPr lang="en-AU" sz="105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28859" y="901449"/>
            <a:ext cx="247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Commercial Patagonian </a:t>
            </a:r>
            <a:r>
              <a:rPr lang="en-AU" dirty="0" err="1">
                <a:solidFill>
                  <a:schemeClr val="bg1"/>
                </a:solidFill>
              </a:rPr>
              <a:t>toothfish</a:t>
            </a:r>
            <a:r>
              <a:rPr lang="en-AU" dirty="0">
                <a:solidFill>
                  <a:schemeClr val="bg1"/>
                </a:solidFill>
              </a:rPr>
              <a:t> fisheries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619058" y="1402796"/>
            <a:ext cx="538214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16" y="2708156"/>
            <a:ext cx="8640578" cy="387383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24000" y="174392"/>
            <a:ext cx="893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>
                <a:solidFill>
                  <a:schemeClr val="bg1"/>
                </a:solidFill>
              </a:rPr>
              <a:t>Research Project 2017-2020</a:t>
            </a:r>
          </a:p>
          <a:p>
            <a:pPr algn="ctr"/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Australian Research Council / Industry Partners (Austral Fisheries &amp; Australian Longline) / </a:t>
            </a:r>
            <a:r>
              <a:rPr lang="en-AU" sz="1200" dirty="0" smtClean="0">
                <a:solidFill>
                  <a:schemeClr val="bg1">
                    <a:lumMod val="85000"/>
                  </a:schemeClr>
                </a:solidFill>
              </a:rPr>
              <a:t>Coalition of </a:t>
            </a:r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Legal </a:t>
            </a:r>
            <a:r>
              <a:rPr lang="en-AU" sz="1200" dirty="0" err="1">
                <a:solidFill>
                  <a:schemeClr val="bg1">
                    <a:lumMod val="85000"/>
                  </a:schemeClr>
                </a:solidFill>
              </a:rPr>
              <a:t>Toothfish</a:t>
            </a:r>
            <a:r>
              <a:rPr lang="en-AU" sz="1200" dirty="0">
                <a:solidFill>
                  <a:schemeClr val="bg1">
                    <a:lumMod val="85000"/>
                  </a:schemeClr>
                </a:solidFill>
              </a:rPr>
              <a:t> Operators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1362" y="2060947"/>
            <a:ext cx="8842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“Developing mitigation solutions to whale – fisheries interactions in the Southern Ocean”</a:t>
            </a:r>
          </a:p>
        </p:txBody>
      </p:sp>
      <p:pic>
        <p:nvPicPr>
          <p:cNvPr id="6" name="Picture 4" descr="Austral Fish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64" y="727722"/>
            <a:ext cx="1046959" cy="54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ustralian Longl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55" y="753322"/>
            <a:ext cx="1504699" cy="48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58" y="771055"/>
            <a:ext cx="1666885" cy="453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03" y="1416348"/>
            <a:ext cx="2324391" cy="498814"/>
          </a:xfrm>
          <a:prstGeom prst="rect">
            <a:avLst/>
          </a:prstGeom>
        </p:spPr>
      </p:pic>
      <p:pic>
        <p:nvPicPr>
          <p:cNvPr id="10" name="Picture 19" descr="cnrs_ine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64219" y="1445072"/>
            <a:ext cx="705462" cy="44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Image result for university of Tasmania"/>
          <p:cNvPicPr>
            <a:picLocks noChangeAspect="1" noChangeArrowheads="1"/>
          </p:cNvPicPr>
          <p:nvPr/>
        </p:nvPicPr>
        <p:blipFill rotWithShape="1"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/>
          <a:stretch/>
        </p:blipFill>
        <p:spPr bwMode="auto">
          <a:xfrm>
            <a:off x="4387502" y="1494875"/>
            <a:ext cx="1219200" cy="3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66" y="1339188"/>
            <a:ext cx="653137" cy="653137"/>
          </a:xfrm>
          <a:prstGeom prst="rect">
            <a:avLst/>
          </a:prstGeom>
        </p:spPr>
      </p:pic>
      <p:pic>
        <p:nvPicPr>
          <p:cNvPr id="13" name="Picture 2" descr="Support and promote legal and sustainable toothfish fishing by eliminating illegal (IUU) fishing of Toothfish (Chilean Sea Bass) in the Southern Ocean and Antarctic waters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292" y="673319"/>
            <a:ext cx="616500" cy="6490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</p:pic>
      <p:pic>
        <p:nvPicPr>
          <p:cNvPr id="14" name="Picture 8" descr="Image result for university of Tasmani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77"/>
          <a:stretch/>
        </p:blipFill>
        <p:spPr bwMode="auto">
          <a:xfrm>
            <a:off x="3967966" y="1494875"/>
            <a:ext cx="431763" cy="3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81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81097" y="5945389"/>
            <a:ext cx="4980531" cy="461665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Observed interaction levels &amp; patterns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117587" y="1375059"/>
            <a:ext cx="2597281" cy="4397306"/>
            <a:chOff x="1584959" y="883354"/>
            <a:chExt cx="2597281" cy="4397306"/>
          </a:xfrm>
        </p:grpSpPr>
        <p:sp>
          <p:nvSpPr>
            <p:cNvPr id="5" name="TextBox 4"/>
            <p:cNvSpPr txBox="1"/>
            <p:nvPr/>
          </p:nvSpPr>
          <p:spPr>
            <a:xfrm>
              <a:off x="1865120" y="883354"/>
              <a:ext cx="1898020" cy="46166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Opportunistic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584959" y="2749905"/>
              <a:ext cx="2597281" cy="2530755"/>
              <a:chOff x="1584959" y="2749905"/>
              <a:chExt cx="2597281" cy="253075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584959" y="2749905"/>
                <a:ext cx="2597281" cy="707886"/>
              </a:xfrm>
              <a:prstGeom prst="rect">
                <a:avLst/>
              </a:prstGeom>
              <a:solidFill>
                <a:schemeClr val="bg1">
                  <a:lumMod val="85000"/>
                  <a:alpha val="43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>
                    <a:solidFill>
                      <a:schemeClr val="bg1"/>
                    </a:solidFill>
                  </a:rPr>
                  <a:t>Overlap between whales and vessels</a:t>
                </a: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694588" y="3733800"/>
                <a:ext cx="1100172" cy="1546860"/>
              </a:xfrm>
              <a:custGeom>
                <a:avLst/>
                <a:gdLst>
                  <a:gd name="connsiteX0" fmla="*/ 101952 w 1100172"/>
                  <a:gd name="connsiteY0" fmla="*/ 0 h 1546860"/>
                  <a:gd name="connsiteX1" fmla="*/ 94332 w 1100172"/>
                  <a:gd name="connsiteY1" fmla="*/ 891540 h 1546860"/>
                  <a:gd name="connsiteX2" fmla="*/ 1100172 w 1100172"/>
                  <a:gd name="connsiteY2" fmla="*/ 1546860 h 154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0172" h="1546860">
                    <a:moveTo>
                      <a:pt x="101952" y="0"/>
                    </a:moveTo>
                    <a:cubicBezTo>
                      <a:pt x="14957" y="316865"/>
                      <a:pt x="-72038" y="633730"/>
                      <a:pt x="94332" y="891540"/>
                    </a:cubicBezTo>
                    <a:cubicBezTo>
                      <a:pt x="260702" y="1149350"/>
                      <a:pt x="680437" y="1348105"/>
                      <a:pt x="1100172" y="1546860"/>
                    </a:cubicBezTo>
                  </a:path>
                </a:pathLst>
              </a:custGeom>
              <a:noFill/>
              <a:ln w="38100">
                <a:solidFill>
                  <a:schemeClr val="accent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1936488" y="2180168"/>
            <a:ext cx="1935479" cy="886090"/>
            <a:chOff x="403860" y="1688463"/>
            <a:chExt cx="1935479" cy="886090"/>
          </a:xfrm>
        </p:grpSpPr>
        <p:sp>
          <p:nvSpPr>
            <p:cNvPr id="10" name="TextBox 9"/>
            <p:cNvSpPr txBox="1"/>
            <p:nvPr/>
          </p:nvSpPr>
          <p:spPr>
            <a:xfrm>
              <a:off x="403860" y="1688463"/>
              <a:ext cx="1935479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Fishing operations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371599" y="2176264"/>
              <a:ext cx="388621" cy="398289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948676" y="4149529"/>
            <a:ext cx="1911101" cy="799877"/>
            <a:chOff x="416048" y="3657823"/>
            <a:chExt cx="1911101" cy="799877"/>
          </a:xfrm>
        </p:grpSpPr>
        <p:sp>
          <p:nvSpPr>
            <p:cNvPr id="13" name="TextBox 12"/>
            <p:cNvSpPr txBox="1"/>
            <p:nvPr/>
          </p:nvSpPr>
          <p:spPr>
            <a:xfrm>
              <a:off x="416048" y="4088368"/>
              <a:ext cx="1911101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Number of whales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1310666" y="3657823"/>
              <a:ext cx="449554" cy="356295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616698" y="2078697"/>
            <a:ext cx="2057400" cy="1116903"/>
            <a:chOff x="3084071" y="1586991"/>
            <a:chExt cx="2057400" cy="1116903"/>
          </a:xfrm>
        </p:grpSpPr>
        <p:sp>
          <p:nvSpPr>
            <p:cNvPr id="11" name="TextBox 10"/>
            <p:cNvSpPr txBox="1"/>
            <p:nvPr/>
          </p:nvSpPr>
          <p:spPr>
            <a:xfrm>
              <a:off x="3084071" y="1586991"/>
              <a:ext cx="2057400" cy="64633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Whale distribution &amp; ecology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3589020" y="2341002"/>
              <a:ext cx="457200" cy="36289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842099" y="1375059"/>
            <a:ext cx="3448876" cy="4397307"/>
            <a:chOff x="5309472" y="883353"/>
            <a:chExt cx="3448876" cy="4397307"/>
          </a:xfrm>
        </p:grpSpPr>
        <p:sp>
          <p:nvSpPr>
            <p:cNvPr id="6" name="TextBox 5"/>
            <p:cNvSpPr txBox="1"/>
            <p:nvPr/>
          </p:nvSpPr>
          <p:spPr>
            <a:xfrm>
              <a:off x="6023703" y="883353"/>
              <a:ext cx="955903" cy="46166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Active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20445" y="1873129"/>
              <a:ext cx="1935273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Learning pathways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20445" y="4014118"/>
              <a:ext cx="1937903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AU">
                  <a:solidFill>
                    <a:schemeClr val="bg1"/>
                  </a:solidFill>
                </a:rPr>
                <a:t>History of </a:t>
              </a:r>
              <a:r>
                <a:rPr lang="en-AU" dirty="0">
                  <a:solidFill>
                    <a:schemeClr val="bg1"/>
                  </a:solidFill>
                </a:rPr>
                <a:t>fisheries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09472" y="2827591"/>
              <a:ext cx="2597281" cy="707886"/>
            </a:xfrm>
            <a:prstGeom prst="rect">
              <a:avLst/>
            </a:prstGeom>
            <a:solidFill>
              <a:schemeClr val="bg1">
                <a:lumMod val="75000"/>
                <a:alpha val="44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000" dirty="0">
                  <a:solidFill>
                    <a:schemeClr val="bg1"/>
                  </a:solidFill>
                </a:rPr>
                <a:t>Specialisation towards depredation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309472" y="3634740"/>
              <a:ext cx="1114906" cy="1645920"/>
            </a:xfrm>
            <a:custGeom>
              <a:avLst/>
              <a:gdLst>
                <a:gd name="connsiteX0" fmla="*/ 906780 w 1114906"/>
                <a:gd name="connsiteY0" fmla="*/ 0 h 1645920"/>
                <a:gd name="connsiteX1" fmla="*/ 1051560 w 1114906"/>
                <a:gd name="connsiteY1" fmla="*/ 883920 h 1645920"/>
                <a:gd name="connsiteX2" fmla="*/ 0 w 1114906"/>
                <a:gd name="connsiteY2" fmla="*/ 1645920 h 16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4906" h="1645920">
                  <a:moveTo>
                    <a:pt x="906780" y="0"/>
                  </a:moveTo>
                  <a:cubicBezTo>
                    <a:pt x="1054735" y="304800"/>
                    <a:pt x="1202690" y="609600"/>
                    <a:pt x="1051560" y="883920"/>
                  </a:cubicBezTo>
                  <a:cubicBezTo>
                    <a:pt x="900430" y="1158240"/>
                    <a:pt x="450215" y="1402080"/>
                    <a:pt x="0" y="1645920"/>
                  </a:cubicBezTo>
                </a:path>
              </a:pathLst>
            </a:custGeom>
            <a:noFill/>
            <a:ln w="34925">
              <a:solidFill>
                <a:schemeClr val="accent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7330881" y="2341002"/>
              <a:ext cx="457200" cy="36289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7342570" y="3606447"/>
              <a:ext cx="433821" cy="33670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3102636" y="301365"/>
            <a:ext cx="597586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Can we predict the occurrence of whale – vessel interactions?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6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102636" y="301365"/>
            <a:ext cx="597586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Can we predict the occurrence of whale – vessel interactions?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81097" y="5945389"/>
            <a:ext cx="4980531" cy="461665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chemeClr val="bg1"/>
                </a:solidFill>
              </a:rPr>
              <a:t>Observed interaction levels &amp; patterns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117587" y="1375059"/>
            <a:ext cx="2597281" cy="4397306"/>
            <a:chOff x="1584959" y="883354"/>
            <a:chExt cx="2597281" cy="4397306"/>
          </a:xfrm>
        </p:grpSpPr>
        <p:sp>
          <p:nvSpPr>
            <p:cNvPr id="14" name="TextBox 13"/>
            <p:cNvSpPr txBox="1"/>
            <p:nvPr/>
          </p:nvSpPr>
          <p:spPr>
            <a:xfrm>
              <a:off x="1865120" y="883354"/>
              <a:ext cx="1898020" cy="46166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Opportunistic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584959" y="2749905"/>
              <a:ext cx="2597281" cy="2530755"/>
              <a:chOff x="1584959" y="2749905"/>
              <a:chExt cx="2597281" cy="2530755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584959" y="2749905"/>
                <a:ext cx="2597281" cy="707886"/>
              </a:xfrm>
              <a:prstGeom prst="rect">
                <a:avLst/>
              </a:prstGeom>
              <a:solidFill>
                <a:schemeClr val="bg1">
                  <a:lumMod val="85000"/>
                  <a:alpha val="43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2000" dirty="0">
                    <a:solidFill>
                      <a:schemeClr val="bg1"/>
                    </a:solidFill>
                  </a:rPr>
                  <a:t>Overlap between whales and vessels</a:t>
                </a: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2694588" y="3733800"/>
                <a:ext cx="1100172" cy="1546860"/>
              </a:xfrm>
              <a:custGeom>
                <a:avLst/>
                <a:gdLst>
                  <a:gd name="connsiteX0" fmla="*/ 101952 w 1100172"/>
                  <a:gd name="connsiteY0" fmla="*/ 0 h 1546860"/>
                  <a:gd name="connsiteX1" fmla="*/ 94332 w 1100172"/>
                  <a:gd name="connsiteY1" fmla="*/ 891540 h 1546860"/>
                  <a:gd name="connsiteX2" fmla="*/ 1100172 w 1100172"/>
                  <a:gd name="connsiteY2" fmla="*/ 1546860 h 154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0172" h="1546860">
                    <a:moveTo>
                      <a:pt x="101952" y="0"/>
                    </a:moveTo>
                    <a:cubicBezTo>
                      <a:pt x="14957" y="316865"/>
                      <a:pt x="-72038" y="633730"/>
                      <a:pt x="94332" y="891540"/>
                    </a:cubicBezTo>
                    <a:cubicBezTo>
                      <a:pt x="260702" y="1149350"/>
                      <a:pt x="680437" y="1348105"/>
                      <a:pt x="1100172" y="1546860"/>
                    </a:cubicBezTo>
                  </a:path>
                </a:pathLst>
              </a:custGeom>
              <a:noFill/>
              <a:ln w="38100">
                <a:solidFill>
                  <a:schemeClr val="accent1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1936488" y="2180168"/>
            <a:ext cx="1935479" cy="886090"/>
            <a:chOff x="403860" y="1688463"/>
            <a:chExt cx="1935479" cy="886090"/>
          </a:xfrm>
        </p:grpSpPr>
        <p:sp>
          <p:nvSpPr>
            <p:cNvPr id="21" name="TextBox 20"/>
            <p:cNvSpPr txBox="1"/>
            <p:nvPr/>
          </p:nvSpPr>
          <p:spPr>
            <a:xfrm>
              <a:off x="403860" y="1688463"/>
              <a:ext cx="1935479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Fishing operations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1371599" y="2176264"/>
              <a:ext cx="388621" cy="398289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616698" y="2078697"/>
            <a:ext cx="2057400" cy="1116903"/>
            <a:chOff x="3084071" y="1586991"/>
            <a:chExt cx="2057400" cy="1116903"/>
          </a:xfrm>
        </p:grpSpPr>
        <p:sp>
          <p:nvSpPr>
            <p:cNvPr id="28" name="TextBox 27"/>
            <p:cNvSpPr txBox="1"/>
            <p:nvPr/>
          </p:nvSpPr>
          <p:spPr>
            <a:xfrm>
              <a:off x="3084071" y="1586991"/>
              <a:ext cx="2057400" cy="64633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Whale distribution &amp; ecology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3589020" y="2341002"/>
              <a:ext cx="457200" cy="362892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8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102636" y="301365"/>
            <a:ext cx="597586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Can we predict the occurrence of whale – vessel interactions?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63902" y="902069"/>
            <a:ext cx="4590819" cy="5028321"/>
            <a:chOff x="-39787" y="936575"/>
            <a:chExt cx="3629296" cy="4841094"/>
          </a:xfrm>
        </p:grpSpPr>
        <p:sp>
          <p:nvSpPr>
            <p:cNvPr id="26" name="TextBox 25"/>
            <p:cNvSpPr txBox="1"/>
            <p:nvPr/>
          </p:nvSpPr>
          <p:spPr>
            <a:xfrm>
              <a:off x="452090" y="2500327"/>
              <a:ext cx="28902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Assumption </a:t>
              </a:r>
            </a:p>
            <a:p>
              <a:pPr algn="ctr"/>
              <a:r>
                <a:rPr lang="en-AU" dirty="0">
                  <a:solidFill>
                    <a:schemeClr val="bg1"/>
                  </a:solidFill>
                </a:rPr>
                <a:t>tested on sperm whales</a:t>
              </a:r>
            </a:p>
          </p:txBody>
        </p:sp>
        <p:pic>
          <p:nvPicPr>
            <p:cNvPr id="28" name="Image 51" descr="Image1 copie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20878227">
              <a:off x="142959" y="3210040"/>
              <a:ext cx="3118022" cy="1013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-39787" y="4355349"/>
              <a:ext cx="3629296" cy="142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AU" dirty="0">
                  <a:solidFill>
                    <a:schemeClr val="bg1"/>
                  </a:solidFill>
                </a:rPr>
                <a:t>Adult males; </a:t>
              </a:r>
            </a:p>
            <a:p>
              <a:pPr marL="285750" indent="-285750">
                <a:buFontTx/>
                <a:buChar char="-"/>
              </a:pPr>
              <a:r>
                <a:rPr lang="en-AU" dirty="0">
                  <a:solidFill>
                    <a:schemeClr val="bg1"/>
                  </a:solidFill>
                </a:rPr>
                <a:t>Present in the Southern Ocean for feeding purposes</a:t>
              </a:r>
            </a:p>
            <a:p>
              <a:pPr marL="285750" indent="-285750">
                <a:buFontTx/>
                <a:buChar char="-"/>
              </a:pPr>
              <a:r>
                <a:rPr lang="en-AU" dirty="0">
                  <a:solidFill>
                    <a:schemeClr val="bg1"/>
                  </a:solidFill>
                </a:rPr>
                <a:t>Diet predominantly including </a:t>
              </a:r>
              <a:r>
                <a:rPr lang="en-AU" dirty="0" smtClean="0">
                  <a:solidFill>
                    <a:schemeClr val="bg1"/>
                  </a:solidFill>
                </a:rPr>
                <a:t>cephalopods;</a:t>
              </a:r>
            </a:p>
            <a:p>
              <a:pPr marL="285750" indent="-285750">
                <a:buFontTx/>
                <a:buChar char="-"/>
              </a:pPr>
              <a:r>
                <a:rPr lang="en-AU" dirty="0" smtClean="0">
                  <a:solidFill>
                    <a:schemeClr val="bg1"/>
                  </a:solidFill>
                </a:rPr>
                <a:t>Heavily harvested during the whaling period</a:t>
              </a:r>
              <a:endParaRPr lang="en-AU" dirty="0">
                <a:solidFill>
                  <a:schemeClr val="bg1"/>
                </a:solidFill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797" y="936575"/>
              <a:ext cx="2168179" cy="902951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666131" y="6185828"/>
            <a:ext cx="3170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i="1" dirty="0" smtClean="0">
                <a:solidFill>
                  <a:schemeClr val="bg2"/>
                </a:solidFill>
              </a:rPr>
              <a:t>Clarke, 1980</a:t>
            </a:r>
            <a:r>
              <a:rPr lang="en-AU" sz="1400" i="1" dirty="0">
                <a:solidFill>
                  <a:schemeClr val="bg2"/>
                </a:solidFill>
              </a:rPr>
              <a:t>; Clarke </a:t>
            </a:r>
            <a:r>
              <a:rPr lang="en-AU" sz="1400" i="1" dirty="0" smtClean="0">
                <a:solidFill>
                  <a:schemeClr val="bg2"/>
                </a:solidFill>
              </a:rPr>
              <a:t>and </a:t>
            </a:r>
            <a:r>
              <a:rPr lang="en-AU" sz="1400" i="1" dirty="0" err="1" smtClean="0">
                <a:solidFill>
                  <a:schemeClr val="bg2"/>
                </a:solidFill>
              </a:rPr>
              <a:t>Roeleveld</a:t>
            </a:r>
            <a:r>
              <a:rPr lang="en-AU" sz="1400" i="1" dirty="0" smtClean="0">
                <a:solidFill>
                  <a:schemeClr val="bg2"/>
                </a:solidFill>
              </a:rPr>
              <a:t>, 1998 </a:t>
            </a:r>
            <a:endParaRPr lang="en-AU" sz="1400" i="1" dirty="0">
              <a:solidFill>
                <a:schemeClr val="bg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98804" y="1345722"/>
            <a:ext cx="6893196" cy="5467060"/>
            <a:chOff x="5298804" y="1345722"/>
            <a:chExt cx="6893196" cy="5467060"/>
          </a:xfrm>
        </p:grpSpPr>
        <p:grpSp>
          <p:nvGrpSpPr>
            <p:cNvPr id="3" name="Group 2"/>
            <p:cNvGrpSpPr/>
            <p:nvPr/>
          </p:nvGrpSpPr>
          <p:grpSpPr>
            <a:xfrm>
              <a:off x="5298804" y="1345722"/>
              <a:ext cx="6084712" cy="4769738"/>
              <a:chOff x="5298804" y="1345722"/>
              <a:chExt cx="6084712" cy="4769738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5298804" y="1345722"/>
                <a:ext cx="5924162" cy="4769738"/>
                <a:chOff x="3774804" y="1678143"/>
                <a:chExt cx="5322824" cy="4437315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3839182" y="1678143"/>
                  <a:ext cx="525844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600" dirty="0">
                      <a:solidFill>
                        <a:schemeClr val="bg1"/>
                      </a:solidFill>
                    </a:rPr>
                    <a:t>Large variations of sperm whale – vessels interaction levels </a:t>
                  </a:r>
                </a:p>
                <a:p>
                  <a:pPr algn="ctr"/>
                  <a:r>
                    <a:rPr lang="en-AU" sz="1600" dirty="0">
                      <a:solidFill>
                        <a:schemeClr val="bg1"/>
                      </a:solidFill>
                    </a:rPr>
                    <a:t>between fishing areas 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 rot="16200000">
                  <a:off x="2169478" y="3986912"/>
                  <a:ext cx="373387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AU" sz="1400" b="1" dirty="0">
                      <a:solidFill>
                        <a:schemeClr val="bg1"/>
                      </a:solidFill>
                    </a:rPr>
                    <a:t>Mean sperm whale – vessel interaction level</a:t>
                  </a:r>
                </a:p>
                <a:p>
                  <a:pPr algn="ctr"/>
                  <a:r>
                    <a:rPr lang="en-AU" sz="1400" dirty="0">
                      <a:solidFill>
                        <a:schemeClr val="bg1"/>
                      </a:solidFill>
                    </a:rPr>
                    <a:t>proportion of fishing operations</a:t>
                  </a:r>
                </a:p>
              </p:txBody>
            </p:sp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85" t="322" r="53" b="1290"/>
              <a:stretch/>
            </p:blipFill>
            <p:spPr>
              <a:xfrm>
                <a:off x="5881134" y="2253343"/>
                <a:ext cx="5502382" cy="354804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5588846" y="6535783"/>
              <a:ext cx="66031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 smtClean="0">
                  <a:solidFill>
                    <a:schemeClr val="bg2"/>
                  </a:solidFill>
                </a:rPr>
                <a:t>Tixier, Burch, Olsson, Lea, Hindell, Welsford, Guinet, Arangio, Gasco, Duhamel, Arnould, </a:t>
              </a:r>
              <a:r>
                <a:rPr lang="en-AU" sz="1200" i="1" dirty="0" smtClean="0">
                  <a:solidFill>
                    <a:schemeClr val="bg2"/>
                  </a:solidFill>
                </a:rPr>
                <a:t>to be submitted</a:t>
              </a:r>
              <a:endParaRPr lang="en-AU" sz="1200" i="1" dirty="0">
                <a:solidFill>
                  <a:schemeClr val="bg2"/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9" y="128503"/>
            <a:ext cx="716163" cy="7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30344</TotalTime>
  <Words>1130</Words>
  <Application>Microsoft Office PowerPoint</Application>
  <PresentationFormat>Widescreen</PresentationFormat>
  <Paragraphs>180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LES_research211</dc:creator>
  <cp:lastModifiedBy>LES_research211</cp:lastModifiedBy>
  <cp:revision>209</cp:revision>
  <dcterms:created xsi:type="dcterms:W3CDTF">2017-11-08T21:26:47Z</dcterms:created>
  <dcterms:modified xsi:type="dcterms:W3CDTF">2018-04-11T21:32:11Z</dcterms:modified>
</cp:coreProperties>
</file>